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256" r:id="rId2"/>
    <p:sldId id="344" r:id="rId3"/>
    <p:sldId id="345" r:id="rId4"/>
    <p:sldId id="346" r:id="rId5"/>
    <p:sldId id="347" r:id="rId6"/>
    <p:sldId id="348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362" r:id="rId19"/>
    <p:sldId id="363" r:id="rId20"/>
    <p:sldId id="364" r:id="rId21"/>
    <p:sldId id="365" r:id="rId22"/>
    <p:sldId id="366" r:id="rId23"/>
    <p:sldId id="367" r:id="rId24"/>
    <p:sldId id="368" r:id="rId25"/>
    <p:sldId id="361" r:id="rId26"/>
    <p:sldId id="369" r:id="rId27"/>
    <p:sldId id="391" r:id="rId28"/>
    <p:sldId id="370" r:id="rId29"/>
    <p:sldId id="335" r:id="rId30"/>
    <p:sldId id="337" r:id="rId31"/>
    <p:sldId id="340" r:id="rId32"/>
    <p:sldId id="338" r:id="rId33"/>
    <p:sldId id="269" r:id="rId34"/>
    <p:sldId id="260" r:id="rId35"/>
    <p:sldId id="326" r:id="rId36"/>
    <p:sldId id="276" r:id="rId37"/>
    <p:sldId id="284" r:id="rId38"/>
    <p:sldId id="285" r:id="rId39"/>
    <p:sldId id="275" r:id="rId40"/>
    <p:sldId id="274" r:id="rId41"/>
    <p:sldId id="273" r:id="rId42"/>
    <p:sldId id="372" r:id="rId43"/>
    <p:sldId id="371" r:id="rId44"/>
    <p:sldId id="373" r:id="rId45"/>
    <p:sldId id="375" r:id="rId46"/>
    <p:sldId id="376" r:id="rId47"/>
    <p:sldId id="378" r:id="rId48"/>
    <p:sldId id="379" r:id="rId49"/>
    <p:sldId id="380" r:id="rId50"/>
    <p:sldId id="377" r:id="rId51"/>
    <p:sldId id="381" r:id="rId52"/>
    <p:sldId id="382" r:id="rId53"/>
    <p:sldId id="383" r:id="rId54"/>
    <p:sldId id="385" r:id="rId55"/>
    <p:sldId id="387" r:id="rId56"/>
    <p:sldId id="388" r:id="rId57"/>
    <p:sldId id="389" r:id="rId58"/>
    <p:sldId id="386" r:id="rId59"/>
    <p:sldId id="390" r:id="rId60"/>
    <p:sldId id="392" r:id="rId61"/>
    <p:sldId id="393" r:id="rId62"/>
    <p:sldId id="394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34"/>
    <p:restoredTop sz="73844"/>
  </p:normalViewPr>
  <p:slideViewPr>
    <p:cSldViewPr snapToGrid="0" snapToObjects="1">
      <p:cViewPr varScale="1">
        <p:scale>
          <a:sx n="87" d="100"/>
          <a:sy n="87" d="100"/>
        </p:scale>
        <p:origin x="22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8D2CFD-D7BE-4B58-9F06-051D17EBD6A4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D3BC2F4-5D27-4335-8861-8A1356DE8F2D}">
      <dgm:prSet/>
      <dgm:spPr/>
      <dgm:t>
        <a:bodyPr/>
        <a:lstStyle/>
        <a:p>
          <a:r>
            <a:rPr lang="es-ES_tradnl"/>
            <a:t>Patrón 4 de Gleason incluye glandulas cribiformes (incluyendo glomeruloides), fusionadas y pobremente formadas.</a:t>
          </a:r>
          <a:endParaRPr lang="en-US"/>
        </a:p>
      </dgm:t>
    </dgm:pt>
    <dgm:pt modelId="{62281C31-603C-4E36-851A-53F36DE98665}" type="parTrans" cxnId="{7173737E-2D72-46CF-9BB8-B48217E75E9D}">
      <dgm:prSet/>
      <dgm:spPr/>
      <dgm:t>
        <a:bodyPr/>
        <a:lstStyle/>
        <a:p>
          <a:endParaRPr lang="en-US"/>
        </a:p>
      </dgm:t>
    </dgm:pt>
    <dgm:pt modelId="{D512CCC5-B6FA-48F8-81FE-3615C7E7738A}" type="sibTrans" cxnId="{7173737E-2D72-46CF-9BB8-B48217E75E9D}">
      <dgm:prSet/>
      <dgm:spPr/>
      <dgm:t>
        <a:bodyPr/>
        <a:lstStyle/>
        <a:p>
          <a:endParaRPr lang="en-US"/>
        </a:p>
      </dgm:t>
    </dgm:pt>
    <dgm:pt modelId="{73EB7F24-86AF-4D55-9434-A54079229BD5}">
      <dgm:prSet/>
      <dgm:spPr/>
      <dgm:t>
        <a:bodyPr/>
        <a:lstStyle/>
        <a:p>
          <a:r>
            <a:rPr lang="es-ES_tradnl"/>
            <a:t>El patrón 4 debe ser visible a 10x.</a:t>
          </a:r>
          <a:endParaRPr lang="en-US"/>
        </a:p>
      </dgm:t>
    </dgm:pt>
    <dgm:pt modelId="{180BA7BA-9D21-49EF-98A8-166C660137CD}" type="parTrans" cxnId="{0A29FB23-2C4D-48E6-8631-2F16AE91473D}">
      <dgm:prSet/>
      <dgm:spPr/>
      <dgm:t>
        <a:bodyPr/>
        <a:lstStyle/>
        <a:p>
          <a:endParaRPr lang="en-US"/>
        </a:p>
      </dgm:t>
    </dgm:pt>
    <dgm:pt modelId="{C8D3B44B-1037-4CBB-93BC-B40EB8061821}" type="sibTrans" cxnId="{0A29FB23-2C4D-48E6-8631-2F16AE91473D}">
      <dgm:prSet/>
      <dgm:spPr/>
      <dgm:t>
        <a:bodyPr/>
        <a:lstStyle/>
        <a:p>
          <a:endParaRPr lang="en-US"/>
        </a:p>
      </dgm:t>
    </dgm:pt>
    <dgm:pt modelId="{71F3E046-26BB-4861-A769-06777D7ED998}">
      <dgm:prSet/>
      <dgm:spPr/>
      <dgm:t>
        <a:bodyPr/>
        <a:lstStyle/>
        <a:p>
          <a:r>
            <a:rPr lang="es-ES_tradnl"/>
            <a:t>Grupo pequeño de glandulas pobremente formadas o fusionadas cuando se encuentran rodeadas de glándulas bien formadas no es patrón 4. </a:t>
          </a:r>
          <a:endParaRPr lang="en-US"/>
        </a:p>
      </dgm:t>
    </dgm:pt>
    <dgm:pt modelId="{ACC981FD-8085-4CED-BE6B-89D9A29C53B1}" type="parTrans" cxnId="{FA5EFD6C-1DD8-401C-BF61-154B34FBEEF2}">
      <dgm:prSet/>
      <dgm:spPr/>
      <dgm:t>
        <a:bodyPr/>
        <a:lstStyle/>
        <a:p>
          <a:endParaRPr lang="en-US"/>
        </a:p>
      </dgm:t>
    </dgm:pt>
    <dgm:pt modelId="{F4EDCE4C-D934-424C-9F2D-E5E429DC44F3}" type="sibTrans" cxnId="{FA5EFD6C-1DD8-401C-BF61-154B34FBEEF2}">
      <dgm:prSet/>
      <dgm:spPr/>
      <dgm:t>
        <a:bodyPr/>
        <a:lstStyle/>
        <a:p>
          <a:endParaRPr lang="en-US"/>
        </a:p>
      </dgm:t>
    </dgm:pt>
    <dgm:pt modelId="{56160938-A47F-403D-B82C-FADC555F006D}">
      <dgm:prSet/>
      <dgm:spPr/>
      <dgm:t>
        <a:bodyPr/>
        <a:lstStyle/>
        <a:p>
          <a:r>
            <a:rPr lang="es-ES_tradnl"/>
            <a:t>En los casos limites entre 3 y 4 se debe optar por 3.</a:t>
          </a:r>
          <a:endParaRPr lang="en-US"/>
        </a:p>
      </dgm:t>
    </dgm:pt>
    <dgm:pt modelId="{FC7D861B-2EFA-4864-AB85-DBFACBF3AF8A}" type="parTrans" cxnId="{61A21BB7-1161-4C17-982B-49C90D30BDF4}">
      <dgm:prSet/>
      <dgm:spPr/>
      <dgm:t>
        <a:bodyPr/>
        <a:lstStyle/>
        <a:p>
          <a:endParaRPr lang="en-US"/>
        </a:p>
      </dgm:t>
    </dgm:pt>
    <dgm:pt modelId="{9CA66CD9-1B8C-4F0C-8FB0-88129373D3BE}" type="sibTrans" cxnId="{61A21BB7-1161-4C17-982B-49C90D30BDF4}">
      <dgm:prSet/>
      <dgm:spPr/>
      <dgm:t>
        <a:bodyPr/>
        <a:lstStyle/>
        <a:p>
          <a:endParaRPr lang="en-US"/>
        </a:p>
      </dgm:t>
    </dgm:pt>
    <dgm:pt modelId="{71B1FB7E-51E4-445E-8674-A01A9FE5BB19}">
      <dgm:prSet/>
      <dgm:spPr/>
      <dgm:t>
        <a:bodyPr/>
        <a:lstStyle/>
        <a:p>
          <a:r>
            <a:rPr lang="es-ES_tradnl"/>
            <a:t>Ramificaciones de las glándulas no es patrón 4.</a:t>
          </a:r>
          <a:endParaRPr lang="en-US"/>
        </a:p>
      </dgm:t>
    </dgm:pt>
    <dgm:pt modelId="{14D39D06-A49F-46A1-A748-66317139BC91}" type="parTrans" cxnId="{38342D2E-B9E1-4B60-A718-4D275984AF69}">
      <dgm:prSet/>
      <dgm:spPr/>
      <dgm:t>
        <a:bodyPr/>
        <a:lstStyle/>
        <a:p>
          <a:endParaRPr lang="en-US"/>
        </a:p>
      </dgm:t>
    </dgm:pt>
    <dgm:pt modelId="{48BCFEF8-8758-4407-95DF-80838D8110E9}" type="sibTrans" cxnId="{38342D2E-B9E1-4B60-A718-4D275984AF69}">
      <dgm:prSet/>
      <dgm:spPr/>
      <dgm:t>
        <a:bodyPr/>
        <a:lstStyle/>
        <a:p>
          <a:endParaRPr lang="en-US"/>
        </a:p>
      </dgm:t>
    </dgm:pt>
    <dgm:pt modelId="{7BABF8F5-77B9-4D55-91A5-4E63CF4DF033}">
      <dgm:prSet/>
      <dgm:spPr/>
      <dgm:t>
        <a:bodyPr/>
        <a:lstStyle/>
        <a:p>
          <a:r>
            <a:rPr lang="es-ES_tradnl" dirty="0"/>
            <a:t>Nidos solidos o rosetas sin lumen deben ser considerados patrón 5.</a:t>
          </a:r>
        </a:p>
      </dgm:t>
    </dgm:pt>
    <dgm:pt modelId="{9BCDAD28-9C60-4241-9779-0A320A1D6650}" type="parTrans" cxnId="{9C4C3481-F626-44BF-900E-5415F71CACD0}">
      <dgm:prSet/>
      <dgm:spPr/>
      <dgm:t>
        <a:bodyPr/>
        <a:lstStyle/>
        <a:p>
          <a:endParaRPr lang="en-US"/>
        </a:p>
      </dgm:t>
    </dgm:pt>
    <dgm:pt modelId="{67373FC9-57E4-41B3-B5A2-3208ADD0298E}" type="sibTrans" cxnId="{9C4C3481-F626-44BF-900E-5415F71CACD0}">
      <dgm:prSet/>
      <dgm:spPr/>
      <dgm:t>
        <a:bodyPr/>
        <a:lstStyle/>
        <a:p>
          <a:endParaRPr lang="en-US"/>
        </a:p>
      </dgm:t>
    </dgm:pt>
    <dgm:pt modelId="{7EAA2399-7C01-0743-9D86-624B93EE093C}">
      <dgm:prSet/>
      <dgm:spPr/>
      <dgm:t>
        <a:bodyPr/>
        <a:lstStyle/>
        <a:p>
          <a:r>
            <a:rPr lang="en-US"/>
            <a:t>Glandulas individuales con residuo necrotico en el centro pero que sin necrosis serian Gleason 3, no debe diagnosticarse como patron 5.</a:t>
          </a:r>
        </a:p>
      </dgm:t>
    </dgm:pt>
    <dgm:pt modelId="{0788FDCC-AFC9-104A-BF04-759E8748CDDB}" type="parTrans" cxnId="{F2F04DF0-AA00-FF43-9C2E-A7620CF292A7}">
      <dgm:prSet/>
      <dgm:spPr/>
      <dgm:t>
        <a:bodyPr/>
        <a:lstStyle/>
        <a:p>
          <a:endParaRPr lang="en-US"/>
        </a:p>
      </dgm:t>
    </dgm:pt>
    <dgm:pt modelId="{3B13E720-8684-B049-B89C-D3A2516F7307}" type="sibTrans" cxnId="{F2F04DF0-AA00-FF43-9C2E-A7620CF292A7}">
      <dgm:prSet/>
      <dgm:spPr/>
    </dgm:pt>
    <dgm:pt modelId="{2DC8E13F-69F7-D64E-B529-501B552500E5}" type="pres">
      <dgm:prSet presAssocID="{E98D2CFD-D7BE-4B58-9F06-051D17EBD6A4}" presName="vert0" presStyleCnt="0">
        <dgm:presLayoutVars>
          <dgm:dir/>
          <dgm:animOne val="branch"/>
          <dgm:animLvl val="lvl"/>
        </dgm:presLayoutVars>
      </dgm:prSet>
      <dgm:spPr/>
    </dgm:pt>
    <dgm:pt modelId="{6840032B-FF07-7D42-8382-B01F926A3E13}" type="pres">
      <dgm:prSet presAssocID="{DD3BC2F4-5D27-4335-8861-8A1356DE8F2D}" presName="thickLine" presStyleLbl="alignNode1" presStyleIdx="0" presStyleCnt="7"/>
      <dgm:spPr/>
    </dgm:pt>
    <dgm:pt modelId="{A4166D7C-9863-6F47-8C2C-EDD490E1EC23}" type="pres">
      <dgm:prSet presAssocID="{DD3BC2F4-5D27-4335-8861-8A1356DE8F2D}" presName="horz1" presStyleCnt="0"/>
      <dgm:spPr/>
    </dgm:pt>
    <dgm:pt modelId="{1EF6C136-FB78-4E43-BF03-8DB0B99F98B0}" type="pres">
      <dgm:prSet presAssocID="{DD3BC2F4-5D27-4335-8861-8A1356DE8F2D}" presName="tx1" presStyleLbl="revTx" presStyleIdx="0" presStyleCnt="7"/>
      <dgm:spPr/>
    </dgm:pt>
    <dgm:pt modelId="{6B6392DA-5F42-4048-9ADC-CA9291B2900E}" type="pres">
      <dgm:prSet presAssocID="{DD3BC2F4-5D27-4335-8861-8A1356DE8F2D}" presName="vert1" presStyleCnt="0"/>
      <dgm:spPr/>
    </dgm:pt>
    <dgm:pt modelId="{77CA03AC-5D10-8C4D-B6E5-EC2C6CF603A4}" type="pres">
      <dgm:prSet presAssocID="{73EB7F24-86AF-4D55-9434-A54079229BD5}" presName="thickLine" presStyleLbl="alignNode1" presStyleIdx="1" presStyleCnt="7"/>
      <dgm:spPr/>
    </dgm:pt>
    <dgm:pt modelId="{2C3C9367-652A-9140-A9E4-531CCC15E1D5}" type="pres">
      <dgm:prSet presAssocID="{73EB7F24-86AF-4D55-9434-A54079229BD5}" presName="horz1" presStyleCnt="0"/>
      <dgm:spPr/>
    </dgm:pt>
    <dgm:pt modelId="{DCD5F87B-CAF5-4C45-AB7B-5790126AC353}" type="pres">
      <dgm:prSet presAssocID="{73EB7F24-86AF-4D55-9434-A54079229BD5}" presName="tx1" presStyleLbl="revTx" presStyleIdx="1" presStyleCnt="7"/>
      <dgm:spPr/>
    </dgm:pt>
    <dgm:pt modelId="{0C6A5294-FDEE-8A47-823E-F757A26E6C5B}" type="pres">
      <dgm:prSet presAssocID="{73EB7F24-86AF-4D55-9434-A54079229BD5}" presName="vert1" presStyleCnt="0"/>
      <dgm:spPr/>
    </dgm:pt>
    <dgm:pt modelId="{7A013C69-9DE5-1A49-8718-97F4051854CD}" type="pres">
      <dgm:prSet presAssocID="{71F3E046-26BB-4861-A769-06777D7ED998}" presName="thickLine" presStyleLbl="alignNode1" presStyleIdx="2" presStyleCnt="7"/>
      <dgm:spPr/>
    </dgm:pt>
    <dgm:pt modelId="{B043424C-C7A8-B74F-983D-55428CFAD19A}" type="pres">
      <dgm:prSet presAssocID="{71F3E046-26BB-4861-A769-06777D7ED998}" presName="horz1" presStyleCnt="0"/>
      <dgm:spPr/>
    </dgm:pt>
    <dgm:pt modelId="{99A1A064-3F6D-9541-A839-D826204FAF98}" type="pres">
      <dgm:prSet presAssocID="{71F3E046-26BB-4861-A769-06777D7ED998}" presName="tx1" presStyleLbl="revTx" presStyleIdx="2" presStyleCnt="7"/>
      <dgm:spPr/>
    </dgm:pt>
    <dgm:pt modelId="{74EA2D0B-2272-004F-9198-B873B8CE1550}" type="pres">
      <dgm:prSet presAssocID="{71F3E046-26BB-4861-A769-06777D7ED998}" presName="vert1" presStyleCnt="0"/>
      <dgm:spPr/>
    </dgm:pt>
    <dgm:pt modelId="{B0900C57-B7AF-A54C-B7BA-71B8F860B775}" type="pres">
      <dgm:prSet presAssocID="{56160938-A47F-403D-B82C-FADC555F006D}" presName="thickLine" presStyleLbl="alignNode1" presStyleIdx="3" presStyleCnt="7"/>
      <dgm:spPr/>
    </dgm:pt>
    <dgm:pt modelId="{4B743D65-1D42-6446-8B0A-73912CD20D10}" type="pres">
      <dgm:prSet presAssocID="{56160938-A47F-403D-B82C-FADC555F006D}" presName="horz1" presStyleCnt="0"/>
      <dgm:spPr/>
    </dgm:pt>
    <dgm:pt modelId="{1E98596E-7B35-2C47-8EFC-821266EF7A1F}" type="pres">
      <dgm:prSet presAssocID="{56160938-A47F-403D-B82C-FADC555F006D}" presName="tx1" presStyleLbl="revTx" presStyleIdx="3" presStyleCnt="7"/>
      <dgm:spPr/>
    </dgm:pt>
    <dgm:pt modelId="{6D8300AC-36CE-0048-8341-E074AA4FDF35}" type="pres">
      <dgm:prSet presAssocID="{56160938-A47F-403D-B82C-FADC555F006D}" presName="vert1" presStyleCnt="0"/>
      <dgm:spPr/>
    </dgm:pt>
    <dgm:pt modelId="{8D581A4C-1F00-DB43-A5C4-F91A9B69A1E8}" type="pres">
      <dgm:prSet presAssocID="{71B1FB7E-51E4-445E-8674-A01A9FE5BB19}" presName="thickLine" presStyleLbl="alignNode1" presStyleIdx="4" presStyleCnt="7"/>
      <dgm:spPr/>
    </dgm:pt>
    <dgm:pt modelId="{56A4F397-C5CA-C14D-A06F-9734C877B325}" type="pres">
      <dgm:prSet presAssocID="{71B1FB7E-51E4-445E-8674-A01A9FE5BB19}" presName="horz1" presStyleCnt="0"/>
      <dgm:spPr/>
    </dgm:pt>
    <dgm:pt modelId="{D6F1CCA7-C070-AF42-B680-8D1F21C64B9E}" type="pres">
      <dgm:prSet presAssocID="{71B1FB7E-51E4-445E-8674-A01A9FE5BB19}" presName="tx1" presStyleLbl="revTx" presStyleIdx="4" presStyleCnt="7"/>
      <dgm:spPr/>
    </dgm:pt>
    <dgm:pt modelId="{7DF3806E-F305-FF4C-B73A-B23E5A706D10}" type="pres">
      <dgm:prSet presAssocID="{71B1FB7E-51E4-445E-8674-A01A9FE5BB19}" presName="vert1" presStyleCnt="0"/>
      <dgm:spPr/>
    </dgm:pt>
    <dgm:pt modelId="{A63A27A2-9E96-954B-B629-9171B39B4211}" type="pres">
      <dgm:prSet presAssocID="{7BABF8F5-77B9-4D55-91A5-4E63CF4DF033}" presName="thickLine" presStyleLbl="alignNode1" presStyleIdx="5" presStyleCnt="7"/>
      <dgm:spPr/>
    </dgm:pt>
    <dgm:pt modelId="{CE3C810D-A7AA-C94D-9DF3-C98335D92323}" type="pres">
      <dgm:prSet presAssocID="{7BABF8F5-77B9-4D55-91A5-4E63CF4DF033}" presName="horz1" presStyleCnt="0"/>
      <dgm:spPr/>
    </dgm:pt>
    <dgm:pt modelId="{C0B87202-53AD-8642-B7E2-3ECB7FC1C57F}" type="pres">
      <dgm:prSet presAssocID="{7BABF8F5-77B9-4D55-91A5-4E63CF4DF033}" presName="tx1" presStyleLbl="revTx" presStyleIdx="5" presStyleCnt="7"/>
      <dgm:spPr/>
    </dgm:pt>
    <dgm:pt modelId="{92E048E3-094C-224F-9B15-253566ED4596}" type="pres">
      <dgm:prSet presAssocID="{7BABF8F5-77B9-4D55-91A5-4E63CF4DF033}" presName="vert1" presStyleCnt="0"/>
      <dgm:spPr/>
    </dgm:pt>
    <dgm:pt modelId="{64F2A642-62F3-4C45-B5F8-382A535F56EC}" type="pres">
      <dgm:prSet presAssocID="{7EAA2399-7C01-0743-9D86-624B93EE093C}" presName="thickLine" presStyleLbl="alignNode1" presStyleIdx="6" presStyleCnt="7"/>
      <dgm:spPr/>
    </dgm:pt>
    <dgm:pt modelId="{9CA3BC47-FBC1-B140-A133-7FF2FFDFE872}" type="pres">
      <dgm:prSet presAssocID="{7EAA2399-7C01-0743-9D86-624B93EE093C}" presName="horz1" presStyleCnt="0"/>
      <dgm:spPr/>
    </dgm:pt>
    <dgm:pt modelId="{7F0BA952-B4D2-F447-B98B-F1A4896AF3F4}" type="pres">
      <dgm:prSet presAssocID="{7EAA2399-7C01-0743-9D86-624B93EE093C}" presName="tx1" presStyleLbl="revTx" presStyleIdx="6" presStyleCnt="7"/>
      <dgm:spPr/>
    </dgm:pt>
    <dgm:pt modelId="{5AE90F2D-FE07-5845-81F4-C9262B6D6D7D}" type="pres">
      <dgm:prSet presAssocID="{7EAA2399-7C01-0743-9D86-624B93EE093C}" presName="vert1" presStyleCnt="0"/>
      <dgm:spPr/>
    </dgm:pt>
  </dgm:ptLst>
  <dgm:cxnLst>
    <dgm:cxn modelId="{C89DD718-0D33-E744-836A-85C500BC7CA2}" type="presOf" srcId="{71B1FB7E-51E4-445E-8674-A01A9FE5BB19}" destId="{D6F1CCA7-C070-AF42-B680-8D1F21C64B9E}" srcOrd="0" destOrd="0" presId="urn:microsoft.com/office/officeart/2008/layout/LinedList"/>
    <dgm:cxn modelId="{0A29FB23-2C4D-48E6-8631-2F16AE91473D}" srcId="{E98D2CFD-D7BE-4B58-9F06-051D17EBD6A4}" destId="{73EB7F24-86AF-4D55-9434-A54079229BD5}" srcOrd="1" destOrd="0" parTransId="{180BA7BA-9D21-49EF-98A8-166C660137CD}" sibTransId="{C8D3B44B-1037-4CBB-93BC-B40EB8061821}"/>
    <dgm:cxn modelId="{38342D2E-B9E1-4B60-A718-4D275984AF69}" srcId="{E98D2CFD-D7BE-4B58-9F06-051D17EBD6A4}" destId="{71B1FB7E-51E4-445E-8674-A01A9FE5BB19}" srcOrd="4" destOrd="0" parTransId="{14D39D06-A49F-46A1-A748-66317139BC91}" sibTransId="{48BCFEF8-8758-4407-95DF-80838D8110E9}"/>
    <dgm:cxn modelId="{FA5EFD6C-1DD8-401C-BF61-154B34FBEEF2}" srcId="{E98D2CFD-D7BE-4B58-9F06-051D17EBD6A4}" destId="{71F3E046-26BB-4861-A769-06777D7ED998}" srcOrd="2" destOrd="0" parTransId="{ACC981FD-8085-4CED-BE6B-89D9A29C53B1}" sibTransId="{F4EDCE4C-D934-424C-9F2D-E5E429DC44F3}"/>
    <dgm:cxn modelId="{08543257-89CB-FD4E-9330-88FC022D6BC3}" type="presOf" srcId="{7BABF8F5-77B9-4D55-91A5-4E63CF4DF033}" destId="{C0B87202-53AD-8642-B7E2-3ECB7FC1C57F}" srcOrd="0" destOrd="0" presId="urn:microsoft.com/office/officeart/2008/layout/LinedList"/>
    <dgm:cxn modelId="{7173737E-2D72-46CF-9BB8-B48217E75E9D}" srcId="{E98D2CFD-D7BE-4B58-9F06-051D17EBD6A4}" destId="{DD3BC2F4-5D27-4335-8861-8A1356DE8F2D}" srcOrd="0" destOrd="0" parTransId="{62281C31-603C-4E36-851A-53F36DE98665}" sibTransId="{D512CCC5-B6FA-48F8-81FE-3615C7E7738A}"/>
    <dgm:cxn modelId="{5AD0267F-A955-E142-9F2C-9DD36102E74C}" type="presOf" srcId="{7EAA2399-7C01-0743-9D86-624B93EE093C}" destId="{7F0BA952-B4D2-F447-B98B-F1A4896AF3F4}" srcOrd="0" destOrd="0" presId="urn:microsoft.com/office/officeart/2008/layout/LinedList"/>
    <dgm:cxn modelId="{9C4C3481-F626-44BF-900E-5415F71CACD0}" srcId="{E98D2CFD-D7BE-4B58-9F06-051D17EBD6A4}" destId="{7BABF8F5-77B9-4D55-91A5-4E63CF4DF033}" srcOrd="5" destOrd="0" parTransId="{9BCDAD28-9C60-4241-9779-0A320A1D6650}" sibTransId="{67373FC9-57E4-41B3-B5A2-3208ADD0298E}"/>
    <dgm:cxn modelId="{6C421684-6E53-3644-BC67-F16821512CD7}" type="presOf" srcId="{E98D2CFD-D7BE-4B58-9F06-051D17EBD6A4}" destId="{2DC8E13F-69F7-D64E-B529-501B552500E5}" srcOrd="0" destOrd="0" presId="urn:microsoft.com/office/officeart/2008/layout/LinedList"/>
    <dgm:cxn modelId="{70E96A89-DB4C-4749-8202-CD590130FD99}" type="presOf" srcId="{73EB7F24-86AF-4D55-9434-A54079229BD5}" destId="{DCD5F87B-CAF5-4C45-AB7B-5790126AC353}" srcOrd="0" destOrd="0" presId="urn:microsoft.com/office/officeart/2008/layout/LinedList"/>
    <dgm:cxn modelId="{54887591-6FD3-3644-AF26-526AC8C88A32}" type="presOf" srcId="{DD3BC2F4-5D27-4335-8861-8A1356DE8F2D}" destId="{1EF6C136-FB78-4E43-BF03-8DB0B99F98B0}" srcOrd="0" destOrd="0" presId="urn:microsoft.com/office/officeart/2008/layout/LinedList"/>
    <dgm:cxn modelId="{A76005B1-EFD9-8D43-BCFE-D6014963A5EC}" type="presOf" srcId="{56160938-A47F-403D-B82C-FADC555F006D}" destId="{1E98596E-7B35-2C47-8EFC-821266EF7A1F}" srcOrd="0" destOrd="0" presId="urn:microsoft.com/office/officeart/2008/layout/LinedList"/>
    <dgm:cxn modelId="{61A21BB7-1161-4C17-982B-49C90D30BDF4}" srcId="{E98D2CFD-D7BE-4B58-9F06-051D17EBD6A4}" destId="{56160938-A47F-403D-B82C-FADC555F006D}" srcOrd="3" destOrd="0" parTransId="{FC7D861B-2EFA-4864-AB85-DBFACBF3AF8A}" sibTransId="{9CA66CD9-1B8C-4F0C-8FB0-88129373D3BE}"/>
    <dgm:cxn modelId="{C2F054B8-3FE5-2E47-BA7B-9A55D6A12438}" type="presOf" srcId="{71F3E046-26BB-4861-A769-06777D7ED998}" destId="{99A1A064-3F6D-9541-A839-D826204FAF98}" srcOrd="0" destOrd="0" presId="urn:microsoft.com/office/officeart/2008/layout/LinedList"/>
    <dgm:cxn modelId="{F2F04DF0-AA00-FF43-9C2E-A7620CF292A7}" srcId="{E98D2CFD-D7BE-4B58-9F06-051D17EBD6A4}" destId="{7EAA2399-7C01-0743-9D86-624B93EE093C}" srcOrd="6" destOrd="0" parTransId="{0788FDCC-AFC9-104A-BF04-759E8748CDDB}" sibTransId="{3B13E720-8684-B049-B89C-D3A2516F7307}"/>
    <dgm:cxn modelId="{139CB890-804A-3F4D-8BD3-413866813AC2}" type="presParOf" srcId="{2DC8E13F-69F7-D64E-B529-501B552500E5}" destId="{6840032B-FF07-7D42-8382-B01F926A3E13}" srcOrd="0" destOrd="0" presId="urn:microsoft.com/office/officeart/2008/layout/LinedList"/>
    <dgm:cxn modelId="{CB10C0FD-70FC-DA42-B27B-1BBEC57F075E}" type="presParOf" srcId="{2DC8E13F-69F7-D64E-B529-501B552500E5}" destId="{A4166D7C-9863-6F47-8C2C-EDD490E1EC23}" srcOrd="1" destOrd="0" presId="urn:microsoft.com/office/officeart/2008/layout/LinedList"/>
    <dgm:cxn modelId="{6BD37A99-3CC5-AE4C-94AB-3E6C9E3D663F}" type="presParOf" srcId="{A4166D7C-9863-6F47-8C2C-EDD490E1EC23}" destId="{1EF6C136-FB78-4E43-BF03-8DB0B99F98B0}" srcOrd="0" destOrd="0" presId="urn:microsoft.com/office/officeart/2008/layout/LinedList"/>
    <dgm:cxn modelId="{FA874B1B-AF37-C845-B5CB-81E30C59D21C}" type="presParOf" srcId="{A4166D7C-9863-6F47-8C2C-EDD490E1EC23}" destId="{6B6392DA-5F42-4048-9ADC-CA9291B2900E}" srcOrd="1" destOrd="0" presId="urn:microsoft.com/office/officeart/2008/layout/LinedList"/>
    <dgm:cxn modelId="{1D602BC0-C77B-704C-B036-4404F74B06C3}" type="presParOf" srcId="{2DC8E13F-69F7-D64E-B529-501B552500E5}" destId="{77CA03AC-5D10-8C4D-B6E5-EC2C6CF603A4}" srcOrd="2" destOrd="0" presId="urn:microsoft.com/office/officeart/2008/layout/LinedList"/>
    <dgm:cxn modelId="{3540B239-8B8C-EF41-A22E-52A4013EFF60}" type="presParOf" srcId="{2DC8E13F-69F7-D64E-B529-501B552500E5}" destId="{2C3C9367-652A-9140-A9E4-531CCC15E1D5}" srcOrd="3" destOrd="0" presId="urn:microsoft.com/office/officeart/2008/layout/LinedList"/>
    <dgm:cxn modelId="{1888485D-5BDC-2D42-BC8D-E1EE78191081}" type="presParOf" srcId="{2C3C9367-652A-9140-A9E4-531CCC15E1D5}" destId="{DCD5F87B-CAF5-4C45-AB7B-5790126AC353}" srcOrd="0" destOrd="0" presId="urn:microsoft.com/office/officeart/2008/layout/LinedList"/>
    <dgm:cxn modelId="{7299AFD4-16F4-1A4F-A8FE-92A7AE0A1DEE}" type="presParOf" srcId="{2C3C9367-652A-9140-A9E4-531CCC15E1D5}" destId="{0C6A5294-FDEE-8A47-823E-F757A26E6C5B}" srcOrd="1" destOrd="0" presId="urn:microsoft.com/office/officeart/2008/layout/LinedList"/>
    <dgm:cxn modelId="{55A8042B-34FD-E244-84B9-5A52ADF12487}" type="presParOf" srcId="{2DC8E13F-69F7-D64E-B529-501B552500E5}" destId="{7A013C69-9DE5-1A49-8718-97F4051854CD}" srcOrd="4" destOrd="0" presId="urn:microsoft.com/office/officeart/2008/layout/LinedList"/>
    <dgm:cxn modelId="{B13192A5-C6B0-0A4A-87FC-5ED4EF9132C1}" type="presParOf" srcId="{2DC8E13F-69F7-D64E-B529-501B552500E5}" destId="{B043424C-C7A8-B74F-983D-55428CFAD19A}" srcOrd="5" destOrd="0" presId="urn:microsoft.com/office/officeart/2008/layout/LinedList"/>
    <dgm:cxn modelId="{2083D5A5-1557-084A-B2F4-F74CFF4B5CDE}" type="presParOf" srcId="{B043424C-C7A8-B74F-983D-55428CFAD19A}" destId="{99A1A064-3F6D-9541-A839-D826204FAF98}" srcOrd="0" destOrd="0" presId="urn:microsoft.com/office/officeart/2008/layout/LinedList"/>
    <dgm:cxn modelId="{6599DA11-EC30-0C49-985C-00DDADAFFA4F}" type="presParOf" srcId="{B043424C-C7A8-B74F-983D-55428CFAD19A}" destId="{74EA2D0B-2272-004F-9198-B873B8CE1550}" srcOrd="1" destOrd="0" presId="urn:microsoft.com/office/officeart/2008/layout/LinedList"/>
    <dgm:cxn modelId="{2D214F64-8B63-894E-A183-6CFA82A5DA3A}" type="presParOf" srcId="{2DC8E13F-69F7-D64E-B529-501B552500E5}" destId="{B0900C57-B7AF-A54C-B7BA-71B8F860B775}" srcOrd="6" destOrd="0" presId="urn:microsoft.com/office/officeart/2008/layout/LinedList"/>
    <dgm:cxn modelId="{EEF4652C-E266-AC42-9D27-6492C4D0F28C}" type="presParOf" srcId="{2DC8E13F-69F7-D64E-B529-501B552500E5}" destId="{4B743D65-1D42-6446-8B0A-73912CD20D10}" srcOrd="7" destOrd="0" presId="urn:microsoft.com/office/officeart/2008/layout/LinedList"/>
    <dgm:cxn modelId="{A5E7AB6C-4935-CC47-911C-997B819F8231}" type="presParOf" srcId="{4B743D65-1D42-6446-8B0A-73912CD20D10}" destId="{1E98596E-7B35-2C47-8EFC-821266EF7A1F}" srcOrd="0" destOrd="0" presId="urn:microsoft.com/office/officeart/2008/layout/LinedList"/>
    <dgm:cxn modelId="{B986D70B-3666-9242-AFCA-F5B9F3CD17B4}" type="presParOf" srcId="{4B743D65-1D42-6446-8B0A-73912CD20D10}" destId="{6D8300AC-36CE-0048-8341-E074AA4FDF35}" srcOrd="1" destOrd="0" presId="urn:microsoft.com/office/officeart/2008/layout/LinedList"/>
    <dgm:cxn modelId="{C4E0E4BA-5349-7E4C-9729-4315C30DF51A}" type="presParOf" srcId="{2DC8E13F-69F7-D64E-B529-501B552500E5}" destId="{8D581A4C-1F00-DB43-A5C4-F91A9B69A1E8}" srcOrd="8" destOrd="0" presId="urn:microsoft.com/office/officeart/2008/layout/LinedList"/>
    <dgm:cxn modelId="{5E4F6615-8ABF-1247-93E8-4A7544B786F9}" type="presParOf" srcId="{2DC8E13F-69F7-D64E-B529-501B552500E5}" destId="{56A4F397-C5CA-C14D-A06F-9734C877B325}" srcOrd="9" destOrd="0" presId="urn:microsoft.com/office/officeart/2008/layout/LinedList"/>
    <dgm:cxn modelId="{B9785237-37BF-7D4F-9106-D6BE26203933}" type="presParOf" srcId="{56A4F397-C5CA-C14D-A06F-9734C877B325}" destId="{D6F1CCA7-C070-AF42-B680-8D1F21C64B9E}" srcOrd="0" destOrd="0" presId="urn:microsoft.com/office/officeart/2008/layout/LinedList"/>
    <dgm:cxn modelId="{5F6BF480-4580-E743-86E0-4F3E9CD37C5B}" type="presParOf" srcId="{56A4F397-C5CA-C14D-A06F-9734C877B325}" destId="{7DF3806E-F305-FF4C-B73A-B23E5A706D10}" srcOrd="1" destOrd="0" presId="urn:microsoft.com/office/officeart/2008/layout/LinedList"/>
    <dgm:cxn modelId="{9DED54DA-F7A2-A145-9D8F-93C8CC955427}" type="presParOf" srcId="{2DC8E13F-69F7-D64E-B529-501B552500E5}" destId="{A63A27A2-9E96-954B-B629-9171B39B4211}" srcOrd="10" destOrd="0" presId="urn:microsoft.com/office/officeart/2008/layout/LinedList"/>
    <dgm:cxn modelId="{C08E018F-49D9-FA41-B922-53938945A5DA}" type="presParOf" srcId="{2DC8E13F-69F7-D64E-B529-501B552500E5}" destId="{CE3C810D-A7AA-C94D-9DF3-C98335D92323}" srcOrd="11" destOrd="0" presId="urn:microsoft.com/office/officeart/2008/layout/LinedList"/>
    <dgm:cxn modelId="{E3C9B1DB-0212-E84E-B447-35BF2E913D75}" type="presParOf" srcId="{CE3C810D-A7AA-C94D-9DF3-C98335D92323}" destId="{C0B87202-53AD-8642-B7E2-3ECB7FC1C57F}" srcOrd="0" destOrd="0" presId="urn:microsoft.com/office/officeart/2008/layout/LinedList"/>
    <dgm:cxn modelId="{6B95356E-488B-B248-B011-DF99D804A706}" type="presParOf" srcId="{CE3C810D-A7AA-C94D-9DF3-C98335D92323}" destId="{92E048E3-094C-224F-9B15-253566ED4596}" srcOrd="1" destOrd="0" presId="urn:microsoft.com/office/officeart/2008/layout/LinedList"/>
    <dgm:cxn modelId="{572062C6-83FC-714A-865B-F87A19EE02DB}" type="presParOf" srcId="{2DC8E13F-69F7-D64E-B529-501B552500E5}" destId="{64F2A642-62F3-4C45-B5F8-382A535F56EC}" srcOrd="12" destOrd="0" presId="urn:microsoft.com/office/officeart/2008/layout/LinedList"/>
    <dgm:cxn modelId="{FE29BAD6-35EA-5449-B776-676957E94495}" type="presParOf" srcId="{2DC8E13F-69F7-D64E-B529-501B552500E5}" destId="{9CA3BC47-FBC1-B140-A133-7FF2FFDFE872}" srcOrd="13" destOrd="0" presId="urn:microsoft.com/office/officeart/2008/layout/LinedList"/>
    <dgm:cxn modelId="{4CB20A7D-3F1B-D245-B08A-5C32BD6E4BBF}" type="presParOf" srcId="{9CA3BC47-FBC1-B140-A133-7FF2FFDFE872}" destId="{7F0BA952-B4D2-F447-B98B-F1A4896AF3F4}" srcOrd="0" destOrd="0" presId="urn:microsoft.com/office/officeart/2008/layout/LinedList"/>
    <dgm:cxn modelId="{75C3A12A-01F3-4848-A152-784466384A58}" type="presParOf" srcId="{9CA3BC47-FBC1-B140-A133-7FF2FFDFE872}" destId="{5AE90F2D-FE07-5845-81F4-C9262B6D6D7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D61384-0ADB-4C70-AB20-9A55D24D832A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36905DA-1F51-4534-9953-20319791C284}">
      <dgm:prSet/>
      <dgm:spPr/>
      <dgm:t>
        <a:bodyPr/>
        <a:lstStyle/>
        <a:p>
          <a:r>
            <a:rPr lang="es-ES_tradnl"/>
            <a:t>Hojas de células tumorales</a:t>
          </a:r>
          <a:endParaRPr lang="en-US"/>
        </a:p>
      </dgm:t>
    </dgm:pt>
    <dgm:pt modelId="{C0ABB4A3-B3B8-40B9-8BE1-E3380A11E084}" type="parTrans" cxnId="{03C2DE95-3365-445B-9BF7-B19C7BFCE234}">
      <dgm:prSet/>
      <dgm:spPr/>
      <dgm:t>
        <a:bodyPr/>
        <a:lstStyle/>
        <a:p>
          <a:endParaRPr lang="en-US"/>
        </a:p>
      </dgm:t>
    </dgm:pt>
    <dgm:pt modelId="{4B6D5040-E3FE-46F5-A27F-4F96E66A0D9A}" type="sibTrans" cxnId="{03C2DE95-3365-445B-9BF7-B19C7BFCE234}">
      <dgm:prSet/>
      <dgm:spPr/>
      <dgm:t>
        <a:bodyPr/>
        <a:lstStyle/>
        <a:p>
          <a:endParaRPr lang="en-US"/>
        </a:p>
      </dgm:t>
    </dgm:pt>
    <dgm:pt modelId="{20B13151-C702-4F98-9698-87AA221509D5}">
      <dgm:prSet/>
      <dgm:spPr/>
      <dgm:t>
        <a:bodyPr/>
        <a:lstStyle/>
        <a:p>
          <a:r>
            <a:rPr lang="es-ES_tradnl"/>
            <a:t>Células tumorales individuales</a:t>
          </a:r>
          <a:endParaRPr lang="en-US"/>
        </a:p>
      </dgm:t>
    </dgm:pt>
    <dgm:pt modelId="{D02D53ED-3BB9-40BF-9354-6F0FC4EBF5D3}" type="parTrans" cxnId="{86CA8C59-CA0D-4601-A62E-6F6AACE38AB6}">
      <dgm:prSet/>
      <dgm:spPr/>
      <dgm:t>
        <a:bodyPr/>
        <a:lstStyle/>
        <a:p>
          <a:endParaRPr lang="en-US"/>
        </a:p>
      </dgm:t>
    </dgm:pt>
    <dgm:pt modelId="{DF0E29FC-26E9-4000-A9C0-7379B4E812BF}" type="sibTrans" cxnId="{86CA8C59-CA0D-4601-A62E-6F6AACE38AB6}">
      <dgm:prSet/>
      <dgm:spPr/>
      <dgm:t>
        <a:bodyPr/>
        <a:lstStyle/>
        <a:p>
          <a:endParaRPr lang="en-US"/>
        </a:p>
      </dgm:t>
    </dgm:pt>
    <dgm:pt modelId="{6A27348C-B60B-40E8-ABEF-692E7CF97CAE}">
      <dgm:prSet/>
      <dgm:spPr/>
      <dgm:t>
        <a:bodyPr/>
        <a:lstStyle/>
        <a:p>
          <a:r>
            <a:rPr lang="es-ES_tradnl"/>
            <a:t>Nidos de células tumorales</a:t>
          </a:r>
          <a:endParaRPr lang="en-US"/>
        </a:p>
      </dgm:t>
    </dgm:pt>
    <dgm:pt modelId="{324914A5-2168-45FC-AACC-C595C7C75C9E}" type="parTrans" cxnId="{3A64D4CE-0E9E-4C4D-90B9-38508BEA854F}">
      <dgm:prSet/>
      <dgm:spPr/>
      <dgm:t>
        <a:bodyPr/>
        <a:lstStyle/>
        <a:p>
          <a:endParaRPr lang="en-US"/>
        </a:p>
      </dgm:t>
    </dgm:pt>
    <dgm:pt modelId="{4EE3301D-E740-43DD-8920-802F8D1E0FFD}" type="sibTrans" cxnId="{3A64D4CE-0E9E-4C4D-90B9-38508BEA854F}">
      <dgm:prSet/>
      <dgm:spPr/>
      <dgm:t>
        <a:bodyPr/>
        <a:lstStyle/>
        <a:p>
          <a:endParaRPr lang="en-US"/>
        </a:p>
      </dgm:t>
    </dgm:pt>
    <dgm:pt modelId="{1CF453CB-7B7E-49FC-AEBA-CE152B386F63}">
      <dgm:prSet/>
      <dgm:spPr/>
      <dgm:t>
        <a:bodyPr/>
        <a:lstStyle/>
        <a:p>
          <a:r>
            <a:rPr lang="es-ES_tradnl"/>
            <a:t>Glándulas cribiformes con necrosis</a:t>
          </a:r>
          <a:endParaRPr lang="en-US"/>
        </a:p>
      </dgm:t>
    </dgm:pt>
    <dgm:pt modelId="{0BCA5075-D1E8-42CD-BE39-E7A1C567BDF8}" type="parTrans" cxnId="{287B9239-B9BD-4616-8007-2235DEE67C7E}">
      <dgm:prSet/>
      <dgm:spPr/>
      <dgm:t>
        <a:bodyPr/>
        <a:lstStyle/>
        <a:p>
          <a:endParaRPr lang="en-US"/>
        </a:p>
      </dgm:t>
    </dgm:pt>
    <dgm:pt modelId="{A4F91D82-1085-4610-A2F0-35CA142EDD14}" type="sibTrans" cxnId="{287B9239-B9BD-4616-8007-2235DEE67C7E}">
      <dgm:prSet/>
      <dgm:spPr/>
      <dgm:t>
        <a:bodyPr/>
        <a:lstStyle/>
        <a:p>
          <a:endParaRPr lang="en-US"/>
        </a:p>
      </dgm:t>
    </dgm:pt>
    <dgm:pt modelId="{0F517263-FCE5-4FF8-9A16-58278CC50667}">
      <dgm:prSet/>
      <dgm:spPr/>
      <dgm:t>
        <a:bodyPr/>
        <a:lstStyle/>
        <a:p>
          <a:r>
            <a:rPr lang="es-ES_tradnl"/>
            <a:t>En la reunión de consenso de la ISUP de 2014 se acuerda que cualquier cantidad de patrón 5 debe ser incorporado en el grado final como patrón secundario</a:t>
          </a:r>
          <a:endParaRPr lang="en-US"/>
        </a:p>
      </dgm:t>
    </dgm:pt>
    <dgm:pt modelId="{03C261F9-C017-4F63-B65A-3DC2441F7164}" type="parTrans" cxnId="{52C3D8DE-B19B-4A07-B503-B322C90983C7}">
      <dgm:prSet/>
      <dgm:spPr/>
      <dgm:t>
        <a:bodyPr/>
        <a:lstStyle/>
        <a:p>
          <a:endParaRPr lang="en-US"/>
        </a:p>
      </dgm:t>
    </dgm:pt>
    <dgm:pt modelId="{ADEAB008-5B44-427D-BBCE-0509398F510C}" type="sibTrans" cxnId="{52C3D8DE-B19B-4A07-B503-B322C90983C7}">
      <dgm:prSet/>
      <dgm:spPr/>
      <dgm:t>
        <a:bodyPr/>
        <a:lstStyle/>
        <a:p>
          <a:endParaRPr lang="en-US"/>
        </a:p>
      </dgm:t>
    </dgm:pt>
    <dgm:pt modelId="{CDD0B9BC-7A4C-9C47-AF56-541C80A90CE8}" type="pres">
      <dgm:prSet presAssocID="{21D61384-0ADB-4C70-AB20-9A55D24D832A}" presName="vert0" presStyleCnt="0">
        <dgm:presLayoutVars>
          <dgm:dir/>
          <dgm:animOne val="branch"/>
          <dgm:animLvl val="lvl"/>
        </dgm:presLayoutVars>
      </dgm:prSet>
      <dgm:spPr/>
    </dgm:pt>
    <dgm:pt modelId="{28FF7102-0357-E848-8CCA-FF6BFD5DEBAB}" type="pres">
      <dgm:prSet presAssocID="{436905DA-1F51-4534-9953-20319791C284}" presName="thickLine" presStyleLbl="alignNode1" presStyleIdx="0" presStyleCnt="5"/>
      <dgm:spPr/>
    </dgm:pt>
    <dgm:pt modelId="{D8677288-1258-684B-B279-46BD0BA0E5EF}" type="pres">
      <dgm:prSet presAssocID="{436905DA-1F51-4534-9953-20319791C284}" presName="horz1" presStyleCnt="0"/>
      <dgm:spPr/>
    </dgm:pt>
    <dgm:pt modelId="{12C66EF6-82DE-394C-9151-2DA0CBD31431}" type="pres">
      <dgm:prSet presAssocID="{436905DA-1F51-4534-9953-20319791C284}" presName="tx1" presStyleLbl="revTx" presStyleIdx="0" presStyleCnt="5"/>
      <dgm:spPr/>
    </dgm:pt>
    <dgm:pt modelId="{8D27BD98-971B-154F-A636-9FEEDF43B5A4}" type="pres">
      <dgm:prSet presAssocID="{436905DA-1F51-4534-9953-20319791C284}" presName="vert1" presStyleCnt="0"/>
      <dgm:spPr/>
    </dgm:pt>
    <dgm:pt modelId="{03C090A0-DB28-E948-B372-4F22B16D7646}" type="pres">
      <dgm:prSet presAssocID="{20B13151-C702-4F98-9698-87AA221509D5}" presName="thickLine" presStyleLbl="alignNode1" presStyleIdx="1" presStyleCnt="5"/>
      <dgm:spPr/>
    </dgm:pt>
    <dgm:pt modelId="{2920D0FA-DE1C-A54C-9788-A87FEAA545C8}" type="pres">
      <dgm:prSet presAssocID="{20B13151-C702-4F98-9698-87AA221509D5}" presName="horz1" presStyleCnt="0"/>
      <dgm:spPr/>
    </dgm:pt>
    <dgm:pt modelId="{61F6A0B5-2BBE-B145-990C-661ADC838AEA}" type="pres">
      <dgm:prSet presAssocID="{20B13151-C702-4F98-9698-87AA221509D5}" presName="tx1" presStyleLbl="revTx" presStyleIdx="1" presStyleCnt="5"/>
      <dgm:spPr/>
    </dgm:pt>
    <dgm:pt modelId="{6A947B9F-A341-7D42-B805-88C1AB06B03A}" type="pres">
      <dgm:prSet presAssocID="{20B13151-C702-4F98-9698-87AA221509D5}" presName="vert1" presStyleCnt="0"/>
      <dgm:spPr/>
    </dgm:pt>
    <dgm:pt modelId="{263240A8-0BAB-4548-82D2-C638A862EE54}" type="pres">
      <dgm:prSet presAssocID="{6A27348C-B60B-40E8-ABEF-692E7CF97CAE}" presName="thickLine" presStyleLbl="alignNode1" presStyleIdx="2" presStyleCnt="5"/>
      <dgm:spPr/>
    </dgm:pt>
    <dgm:pt modelId="{364F77B6-96AB-804C-ADBF-47B2164C3D4F}" type="pres">
      <dgm:prSet presAssocID="{6A27348C-B60B-40E8-ABEF-692E7CF97CAE}" presName="horz1" presStyleCnt="0"/>
      <dgm:spPr/>
    </dgm:pt>
    <dgm:pt modelId="{4C4AAD4E-14A5-4947-A1F8-FC3250CE95F4}" type="pres">
      <dgm:prSet presAssocID="{6A27348C-B60B-40E8-ABEF-692E7CF97CAE}" presName="tx1" presStyleLbl="revTx" presStyleIdx="2" presStyleCnt="5"/>
      <dgm:spPr/>
    </dgm:pt>
    <dgm:pt modelId="{051EAC8D-9839-3443-B4E6-97FD3A218095}" type="pres">
      <dgm:prSet presAssocID="{6A27348C-B60B-40E8-ABEF-692E7CF97CAE}" presName="vert1" presStyleCnt="0"/>
      <dgm:spPr/>
    </dgm:pt>
    <dgm:pt modelId="{5C54EEA5-7338-A046-96D1-13505D692CED}" type="pres">
      <dgm:prSet presAssocID="{1CF453CB-7B7E-49FC-AEBA-CE152B386F63}" presName="thickLine" presStyleLbl="alignNode1" presStyleIdx="3" presStyleCnt="5"/>
      <dgm:spPr/>
    </dgm:pt>
    <dgm:pt modelId="{067B71DD-E7F7-DE44-9085-25A43A597A2D}" type="pres">
      <dgm:prSet presAssocID="{1CF453CB-7B7E-49FC-AEBA-CE152B386F63}" presName="horz1" presStyleCnt="0"/>
      <dgm:spPr/>
    </dgm:pt>
    <dgm:pt modelId="{8B9D15A9-607F-064D-8A97-CD97AD2E5565}" type="pres">
      <dgm:prSet presAssocID="{1CF453CB-7B7E-49FC-AEBA-CE152B386F63}" presName="tx1" presStyleLbl="revTx" presStyleIdx="3" presStyleCnt="5"/>
      <dgm:spPr/>
    </dgm:pt>
    <dgm:pt modelId="{9B9CD44B-C92E-0441-9EBF-D3B006B9B549}" type="pres">
      <dgm:prSet presAssocID="{1CF453CB-7B7E-49FC-AEBA-CE152B386F63}" presName="vert1" presStyleCnt="0"/>
      <dgm:spPr/>
    </dgm:pt>
    <dgm:pt modelId="{94DD8C77-71C1-734D-8483-3C94EBCAE057}" type="pres">
      <dgm:prSet presAssocID="{0F517263-FCE5-4FF8-9A16-58278CC50667}" presName="thickLine" presStyleLbl="alignNode1" presStyleIdx="4" presStyleCnt="5"/>
      <dgm:spPr/>
    </dgm:pt>
    <dgm:pt modelId="{FAD32E8E-3187-D949-A1A2-B88DB4F87AB4}" type="pres">
      <dgm:prSet presAssocID="{0F517263-FCE5-4FF8-9A16-58278CC50667}" presName="horz1" presStyleCnt="0"/>
      <dgm:spPr/>
    </dgm:pt>
    <dgm:pt modelId="{A7C20992-23B4-E946-9FB2-9C1CFEF55595}" type="pres">
      <dgm:prSet presAssocID="{0F517263-FCE5-4FF8-9A16-58278CC50667}" presName="tx1" presStyleLbl="revTx" presStyleIdx="4" presStyleCnt="5"/>
      <dgm:spPr/>
    </dgm:pt>
    <dgm:pt modelId="{13618AA2-1003-824F-8384-AF115D5329CF}" type="pres">
      <dgm:prSet presAssocID="{0F517263-FCE5-4FF8-9A16-58278CC50667}" presName="vert1" presStyleCnt="0"/>
      <dgm:spPr/>
    </dgm:pt>
  </dgm:ptLst>
  <dgm:cxnLst>
    <dgm:cxn modelId="{C6F90C10-5131-D041-A56E-8BDCD3D857E7}" type="presOf" srcId="{6A27348C-B60B-40E8-ABEF-692E7CF97CAE}" destId="{4C4AAD4E-14A5-4947-A1F8-FC3250CE95F4}" srcOrd="0" destOrd="0" presId="urn:microsoft.com/office/officeart/2008/layout/LinedList"/>
    <dgm:cxn modelId="{D7EFB12E-6090-2542-BCEA-336D60AE5005}" type="presOf" srcId="{21D61384-0ADB-4C70-AB20-9A55D24D832A}" destId="{CDD0B9BC-7A4C-9C47-AF56-541C80A90CE8}" srcOrd="0" destOrd="0" presId="urn:microsoft.com/office/officeart/2008/layout/LinedList"/>
    <dgm:cxn modelId="{287B9239-B9BD-4616-8007-2235DEE67C7E}" srcId="{21D61384-0ADB-4C70-AB20-9A55D24D832A}" destId="{1CF453CB-7B7E-49FC-AEBA-CE152B386F63}" srcOrd="3" destOrd="0" parTransId="{0BCA5075-D1E8-42CD-BE39-E7A1C567BDF8}" sibTransId="{A4F91D82-1085-4610-A2F0-35CA142EDD14}"/>
    <dgm:cxn modelId="{33253649-3CD8-D249-A2AC-D9CE06A48436}" type="presOf" srcId="{436905DA-1F51-4534-9953-20319791C284}" destId="{12C66EF6-82DE-394C-9151-2DA0CBD31431}" srcOrd="0" destOrd="0" presId="urn:microsoft.com/office/officeart/2008/layout/LinedList"/>
    <dgm:cxn modelId="{86CA8C59-CA0D-4601-A62E-6F6AACE38AB6}" srcId="{21D61384-0ADB-4C70-AB20-9A55D24D832A}" destId="{20B13151-C702-4F98-9698-87AA221509D5}" srcOrd="1" destOrd="0" parTransId="{D02D53ED-3BB9-40BF-9354-6F0FC4EBF5D3}" sibTransId="{DF0E29FC-26E9-4000-A9C0-7379B4E812BF}"/>
    <dgm:cxn modelId="{1F865F84-5FBE-D541-97C9-8AA68621FBDA}" type="presOf" srcId="{0F517263-FCE5-4FF8-9A16-58278CC50667}" destId="{A7C20992-23B4-E946-9FB2-9C1CFEF55595}" srcOrd="0" destOrd="0" presId="urn:microsoft.com/office/officeart/2008/layout/LinedList"/>
    <dgm:cxn modelId="{03C2DE95-3365-445B-9BF7-B19C7BFCE234}" srcId="{21D61384-0ADB-4C70-AB20-9A55D24D832A}" destId="{436905DA-1F51-4534-9953-20319791C284}" srcOrd="0" destOrd="0" parTransId="{C0ABB4A3-B3B8-40B9-8BE1-E3380A11E084}" sibTransId="{4B6D5040-E3FE-46F5-A27F-4F96E66A0D9A}"/>
    <dgm:cxn modelId="{838C4A96-A86A-E645-9614-9C60C9751F29}" type="presOf" srcId="{20B13151-C702-4F98-9698-87AA221509D5}" destId="{61F6A0B5-2BBE-B145-990C-661ADC838AEA}" srcOrd="0" destOrd="0" presId="urn:microsoft.com/office/officeart/2008/layout/LinedList"/>
    <dgm:cxn modelId="{3A64D4CE-0E9E-4C4D-90B9-38508BEA854F}" srcId="{21D61384-0ADB-4C70-AB20-9A55D24D832A}" destId="{6A27348C-B60B-40E8-ABEF-692E7CF97CAE}" srcOrd="2" destOrd="0" parTransId="{324914A5-2168-45FC-AACC-C595C7C75C9E}" sibTransId="{4EE3301D-E740-43DD-8920-802F8D1E0FFD}"/>
    <dgm:cxn modelId="{F9E686D7-91C9-DF4F-A218-8E037C0FA82F}" type="presOf" srcId="{1CF453CB-7B7E-49FC-AEBA-CE152B386F63}" destId="{8B9D15A9-607F-064D-8A97-CD97AD2E5565}" srcOrd="0" destOrd="0" presId="urn:microsoft.com/office/officeart/2008/layout/LinedList"/>
    <dgm:cxn modelId="{52C3D8DE-B19B-4A07-B503-B322C90983C7}" srcId="{21D61384-0ADB-4C70-AB20-9A55D24D832A}" destId="{0F517263-FCE5-4FF8-9A16-58278CC50667}" srcOrd="4" destOrd="0" parTransId="{03C261F9-C017-4F63-B65A-3DC2441F7164}" sibTransId="{ADEAB008-5B44-427D-BBCE-0509398F510C}"/>
    <dgm:cxn modelId="{39271A0F-7B91-3A42-9F05-5A81BD3482F5}" type="presParOf" srcId="{CDD0B9BC-7A4C-9C47-AF56-541C80A90CE8}" destId="{28FF7102-0357-E848-8CCA-FF6BFD5DEBAB}" srcOrd="0" destOrd="0" presId="urn:microsoft.com/office/officeart/2008/layout/LinedList"/>
    <dgm:cxn modelId="{10D3F06D-770C-6E41-924D-C70FAF482B21}" type="presParOf" srcId="{CDD0B9BC-7A4C-9C47-AF56-541C80A90CE8}" destId="{D8677288-1258-684B-B279-46BD0BA0E5EF}" srcOrd="1" destOrd="0" presId="urn:microsoft.com/office/officeart/2008/layout/LinedList"/>
    <dgm:cxn modelId="{A4B88633-E1E1-3040-BE7B-E34C317AEF1F}" type="presParOf" srcId="{D8677288-1258-684B-B279-46BD0BA0E5EF}" destId="{12C66EF6-82DE-394C-9151-2DA0CBD31431}" srcOrd="0" destOrd="0" presId="urn:microsoft.com/office/officeart/2008/layout/LinedList"/>
    <dgm:cxn modelId="{8F25F3D6-D928-3743-82A3-4A28C86543CF}" type="presParOf" srcId="{D8677288-1258-684B-B279-46BD0BA0E5EF}" destId="{8D27BD98-971B-154F-A636-9FEEDF43B5A4}" srcOrd="1" destOrd="0" presId="urn:microsoft.com/office/officeart/2008/layout/LinedList"/>
    <dgm:cxn modelId="{2A76B499-8384-8E46-B397-DBF1DADD412A}" type="presParOf" srcId="{CDD0B9BC-7A4C-9C47-AF56-541C80A90CE8}" destId="{03C090A0-DB28-E948-B372-4F22B16D7646}" srcOrd="2" destOrd="0" presId="urn:microsoft.com/office/officeart/2008/layout/LinedList"/>
    <dgm:cxn modelId="{A2F3283C-763E-914C-97E3-C4D1139FBD03}" type="presParOf" srcId="{CDD0B9BC-7A4C-9C47-AF56-541C80A90CE8}" destId="{2920D0FA-DE1C-A54C-9788-A87FEAA545C8}" srcOrd="3" destOrd="0" presId="urn:microsoft.com/office/officeart/2008/layout/LinedList"/>
    <dgm:cxn modelId="{D2E14BE6-8A75-2444-90C1-65675A49A203}" type="presParOf" srcId="{2920D0FA-DE1C-A54C-9788-A87FEAA545C8}" destId="{61F6A0B5-2BBE-B145-990C-661ADC838AEA}" srcOrd="0" destOrd="0" presId="urn:microsoft.com/office/officeart/2008/layout/LinedList"/>
    <dgm:cxn modelId="{51485299-377F-B24F-B13E-B3C7DC8DA002}" type="presParOf" srcId="{2920D0FA-DE1C-A54C-9788-A87FEAA545C8}" destId="{6A947B9F-A341-7D42-B805-88C1AB06B03A}" srcOrd="1" destOrd="0" presId="urn:microsoft.com/office/officeart/2008/layout/LinedList"/>
    <dgm:cxn modelId="{5EE9F245-5AB6-174D-846F-5DFA420A2F25}" type="presParOf" srcId="{CDD0B9BC-7A4C-9C47-AF56-541C80A90CE8}" destId="{263240A8-0BAB-4548-82D2-C638A862EE54}" srcOrd="4" destOrd="0" presId="urn:microsoft.com/office/officeart/2008/layout/LinedList"/>
    <dgm:cxn modelId="{A918BA4C-3957-6F49-AE79-4C7B4CF88098}" type="presParOf" srcId="{CDD0B9BC-7A4C-9C47-AF56-541C80A90CE8}" destId="{364F77B6-96AB-804C-ADBF-47B2164C3D4F}" srcOrd="5" destOrd="0" presId="urn:microsoft.com/office/officeart/2008/layout/LinedList"/>
    <dgm:cxn modelId="{FC6D686C-1758-3A48-BC06-40BBCA8B279A}" type="presParOf" srcId="{364F77B6-96AB-804C-ADBF-47B2164C3D4F}" destId="{4C4AAD4E-14A5-4947-A1F8-FC3250CE95F4}" srcOrd="0" destOrd="0" presId="urn:microsoft.com/office/officeart/2008/layout/LinedList"/>
    <dgm:cxn modelId="{F4A92072-0BB6-A74F-83EB-867541D3F74E}" type="presParOf" srcId="{364F77B6-96AB-804C-ADBF-47B2164C3D4F}" destId="{051EAC8D-9839-3443-B4E6-97FD3A218095}" srcOrd="1" destOrd="0" presId="urn:microsoft.com/office/officeart/2008/layout/LinedList"/>
    <dgm:cxn modelId="{BA3DB455-B333-8848-9996-9A5161A745F2}" type="presParOf" srcId="{CDD0B9BC-7A4C-9C47-AF56-541C80A90CE8}" destId="{5C54EEA5-7338-A046-96D1-13505D692CED}" srcOrd="6" destOrd="0" presId="urn:microsoft.com/office/officeart/2008/layout/LinedList"/>
    <dgm:cxn modelId="{D5B6FAEA-9B16-DD45-AFE0-FC02674D2F29}" type="presParOf" srcId="{CDD0B9BC-7A4C-9C47-AF56-541C80A90CE8}" destId="{067B71DD-E7F7-DE44-9085-25A43A597A2D}" srcOrd="7" destOrd="0" presId="urn:microsoft.com/office/officeart/2008/layout/LinedList"/>
    <dgm:cxn modelId="{10AB8556-3C93-6744-84FC-7C7FEC5AF7C6}" type="presParOf" srcId="{067B71DD-E7F7-DE44-9085-25A43A597A2D}" destId="{8B9D15A9-607F-064D-8A97-CD97AD2E5565}" srcOrd="0" destOrd="0" presId="urn:microsoft.com/office/officeart/2008/layout/LinedList"/>
    <dgm:cxn modelId="{5ACAF86E-FF47-094C-BFAD-C5415B406A3B}" type="presParOf" srcId="{067B71DD-E7F7-DE44-9085-25A43A597A2D}" destId="{9B9CD44B-C92E-0441-9EBF-D3B006B9B549}" srcOrd="1" destOrd="0" presId="urn:microsoft.com/office/officeart/2008/layout/LinedList"/>
    <dgm:cxn modelId="{D3A40FD9-6BBF-5A4F-9442-DF6D5478DB88}" type="presParOf" srcId="{CDD0B9BC-7A4C-9C47-AF56-541C80A90CE8}" destId="{94DD8C77-71C1-734D-8483-3C94EBCAE057}" srcOrd="8" destOrd="0" presId="urn:microsoft.com/office/officeart/2008/layout/LinedList"/>
    <dgm:cxn modelId="{772F282E-83C0-C545-AC1D-C161AC893008}" type="presParOf" srcId="{CDD0B9BC-7A4C-9C47-AF56-541C80A90CE8}" destId="{FAD32E8E-3187-D949-A1A2-B88DB4F87AB4}" srcOrd="9" destOrd="0" presId="urn:microsoft.com/office/officeart/2008/layout/LinedList"/>
    <dgm:cxn modelId="{76A8820C-970A-E548-9606-D10C3AAA5606}" type="presParOf" srcId="{FAD32E8E-3187-D949-A1A2-B88DB4F87AB4}" destId="{A7C20992-23B4-E946-9FB2-9C1CFEF55595}" srcOrd="0" destOrd="0" presId="urn:microsoft.com/office/officeart/2008/layout/LinedList"/>
    <dgm:cxn modelId="{73F322EB-2B7F-4A4D-9BD6-83879CCEB6A4}" type="presParOf" srcId="{FAD32E8E-3187-D949-A1A2-B88DB4F87AB4}" destId="{13618AA2-1003-824F-8384-AF115D5329C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513C53-0DD4-428D-B22E-E1179A572651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F69839E-211A-4D41-B92C-9204599A521E}">
      <dgm:prSet/>
      <dgm:spPr/>
      <dgm:t>
        <a:bodyPr/>
        <a:lstStyle/>
        <a:p>
          <a:r>
            <a:rPr lang="en-US"/>
            <a:t>Simil-PIN: Gleason 3</a:t>
          </a:r>
        </a:p>
      </dgm:t>
    </dgm:pt>
    <dgm:pt modelId="{34A3E72F-C0C7-4392-A28D-A13768048424}" type="parTrans" cxnId="{93CEAA51-7A05-4FD2-B690-D3C98A2F6671}">
      <dgm:prSet/>
      <dgm:spPr/>
      <dgm:t>
        <a:bodyPr/>
        <a:lstStyle/>
        <a:p>
          <a:endParaRPr lang="en-US"/>
        </a:p>
      </dgm:t>
    </dgm:pt>
    <dgm:pt modelId="{563AC219-9F19-44C1-B4B2-D3642F1EB90C}" type="sibTrans" cxnId="{93CEAA51-7A05-4FD2-B690-D3C98A2F6671}">
      <dgm:prSet/>
      <dgm:spPr/>
      <dgm:t>
        <a:bodyPr/>
        <a:lstStyle/>
        <a:p>
          <a:endParaRPr lang="en-US"/>
        </a:p>
      </dgm:t>
    </dgm:pt>
    <dgm:pt modelId="{0C9CE957-3FC3-48FB-8D3C-0CCC169616A8}">
      <dgm:prSet/>
      <dgm:spPr/>
      <dgm:t>
        <a:bodyPr/>
        <a:lstStyle/>
        <a:p>
          <a:r>
            <a:rPr lang="en-US"/>
            <a:t>Ductal con estructuras papilares es Gleason 4, con necrosis es Gleason 5</a:t>
          </a:r>
        </a:p>
      </dgm:t>
    </dgm:pt>
    <dgm:pt modelId="{249E3EA8-2BAD-46ED-9FCB-99782FF7BF5F}" type="parTrans" cxnId="{B452035C-3E9A-45D1-8E68-F288A48C4317}">
      <dgm:prSet/>
      <dgm:spPr/>
      <dgm:t>
        <a:bodyPr/>
        <a:lstStyle/>
        <a:p>
          <a:endParaRPr lang="en-US"/>
        </a:p>
      </dgm:t>
    </dgm:pt>
    <dgm:pt modelId="{B02A183A-0A38-4845-B691-EB421E56A284}" type="sibTrans" cxnId="{B452035C-3E9A-45D1-8E68-F288A48C4317}">
      <dgm:prSet/>
      <dgm:spPr/>
      <dgm:t>
        <a:bodyPr/>
        <a:lstStyle/>
        <a:p>
          <a:endParaRPr lang="en-US"/>
        </a:p>
      </dgm:t>
    </dgm:pt>
    <dgm:pt modelId="{8795E8CF-EFE8-4423-A896-3F441CFE6497}">
      <dgm:prSet/>
      <dgm:spPr/>
      <dgm:t>
        <a:bodyPr/>
        <a:lstStyle/>
        <a:p>
          <a:r>
            <a:rPr lang="en-US"/>
            <a:t>Escamocelular: No se aplica Gleason y se gradua como el carcinoma escamocelular de cualquier otro organo</a:t>
          </a:r>
        </a:p>
      </dgm:t>
    </dgm:pt>
    <dgm:pt modelId="{9D9AE69A-E1D0-4B1A-B1C9-A7DF0B335903}" type="parTrans" cxnId="{B9FB4572-3455-40AA-B02A-1E8A4C470855}">
      <dgm:prSet/>
      <dgm:spPr/>
      <dgm:t>
        <a:bodyPr/>
        <a:lstStyle/>
        <a:p>
          <a:endParaRPr lang="en-US"/>
        </a:p>
      </dgm:t>
    </dgm:pt>
    <dgm:pt modelId="{D3D7194F-F0E6-48F4-80DB-CE293B929F35}" type="sibTrans" cxnId="{B9FB4572-3455-40AA-B02A-1E8A4C470855}">
      <dgm:prSet/>
      <dgm:spPr/>
      <dgm:t>
        <a:bodyPr/>
        <a:lstStyle/>
        <a:p>
          <a:endParaRPr lang="en-US"/>
        </a:p>
      </dgm:t>
    </dgm:pt>
    <dgm:pt modelId="{CE187ED4-55C5-40EF-A722-80CEB18D378C}">
      <dgm:prSet/>
      <dgm:spPr/>
      <dgm:t>
        <a:bodyPr/>
        <a:lstStyle/>
        <a:p>
          <a:r>
            <a:rPr lang="en-US"/>
            <a:t>Adenoescamoso: extremadamente raro casi siempre tiene gleason 5 asociado y tiene mal pronostico</a:t>
          </a:r>
        </a:p>
      </dgm:t>
    </dgm:pt>
    <dgm:pt modelId="{59003EDB-C6BA-4401-B1CA-3B33FDA6C022}" type="parTrans" cxnId="{A8D3909A-8E61-4604-B95F-6F4ABBF6C8F6}">
      <dgm:prSet/>
      <dgm:spPr/>
      <dgm:t>
        <a:bodyPr/>
        <a:lstStyle/>
        <a:p>
          <a:endParaRPr lang="en-US"/>
        </a:p>
      </dgm:t>
    </dgm:pt>
    <dgm:pt modelId="{55EFE755-1849-46BD-8A11-176BA978854B}" type="sibTrans" cxnId="{A8D3909A-8E61-4604-B95F-6F4ABBF6C8F6}">
      <dgm:prSet/>
      <dgm:spPr/>
      <dgm:t>
        <a:bodyPr/>
        <a:lstStyle/>
        <a:p>
          <a:endParaRPr lang="en-US"/>
        </a:p>
      </dgm:t>
    </dgm:pt>
    <dgm:pt modelId="{38C741D7-8789-4673-927C-31092AAB9A7D}">
      <dgm:prSet/>
      <dgm:spPr/>
      <dgm:t>
        <a:bodyPr/>
        <a:lstStyle/>
        <a:p>
          <a:r>
            <a:rPr lang="en-US"/>
            <a:t>Celulas espumosas: graduar basado en la arquitectura de las glandulas</a:t>
          </a:r>
        </a:p>
      </dgm:t>
    </dgm:pt>
    <dgm:pt modelId="{11EEB7EB-D615-453B-8785-0EAB11B9E3AE}" type="parTrans" cxnId="{C6788D2A-E8A2-42E0-B5BA-1F3354735672}">
      <dgm:prSet/>
      <dgm:spPr/>
      <dgm:t>
        <a:bodyPr/>
        <a:lstStyle/>
        <a:p>
          <a:endParaRPr lang="en-US"/>
        </a:p>
      </dgm:t>
    </dgm:pt>
    <dgm:pt modelId="{3D938F67-7BD7-4F90-89F4-247A50D03EBC}" type="sibTrans" cxnId="{C6788D2A-E8A2-42E0-B5BA-1F3354735672}">
      <dgm:prSet/>
      <dgm:spPr/>
      <dgm:t>
        <a:bodyPr/>
        <a:lstStyle/>
        <a:p>
          <a:endParaRPr lang="en-US"/>
        </a:p>
      </dgm:t>
    </dgm:pt>
    <dgm:pt modelId="{B4A96A9A-E398-4C03-A735-94B3A35D1A51}">
      <dgm:prSet/>
      <dgm:spPr/>
      <dgm:t>
        <a:bodyPr/>
        <a:lstStyle/>
        <a:p>
          <a:r>
            <a:rPr lang="en-US"/>
            <a:t>Paneth cell-like: no se usa Gleason 4/5 cuando hay nidos pequeños o glandulas pobremente formadas. Unicamente grado 4 cuando hay estructuras cribiformes</a:t>
          </a:r>
        </a:p>
      </dgm:t>
    </dgm:pt>
    <dgm:pt modelId="{3527B557-2F92-453F-9F70-79A9A49EEB55}" type="parTrans" cxnId="{8DCF1269-AA63-47E2-8D90-E6070EFA43E9}">
      <dgm:prSet/>
      <dgm:spPr/>
      <dgm:t>
        <a:bodyPr/>
        <a:lstStyle/>
        <a:p>
          <a:endParaRPr lang="en-US"/>
        </a:p>
      </dgm:t>
    </dgm:pt>
    <dgm:pt modelId="{EDE1E862-96EC-48FF-807E-3E7AAAE3FB8E}" type="sibTrans" cxnId="{8DCF1269-AA63-47E2-8D90-E6070EFA43E9}">
      <dgm:prSet/>
      <dgm:spPr/>
      <dgm:t>
        <a:bodyPr/>
        <a:lstStyle/>
        <a:p>
          <a:endParaRPr lang="en-US"/>
        </a:p>
      </dgm:t>
    </dgm:pt>
    <dgm:pt modelId="{5FBB866C-6235-438E-8413-582B292519EB}">
      <dgm:prSet/>
      <dgm:spPr/>
      <dgm:t>
        <a:bodyPr/>
        <a:lstStyle/>
        <a:p>
          <a:r>
            <a:rPr lang="en-US"/>
            <a:t>Carcinoma con expression aberrante de p63: no se usa Gleason 4 con glandulas pobremente formadas.</a:t>
          </a:r>
        </a:p>
      </dgm:t>
    </dgm:pt>
    <dgm:pt modelId="{2A75854E-6F39-42C5-A69C-5F2B5D8D7516}" type="parTrans" cxnId="{5622A4E6-CD78-41B8-8B39-D28E6A448658}">
      <dgm:prSet/>
      <dgm:spPr/>
      <dgm:t>
        <a:bodyPr/>
        <a:lstStyle/>
        <a:p>
          <a:endParaRPr lang="en-US"/>
        </a:p>
      </dgm:t>
    </dgm:pt>
    <dgm:pt modelId="{6D65856C-2882-4090-AECC-99DE44C22627}" type="sibTrans" cxnId="{5622A4E6-CD78-41B8-8B39-D28E6A448658}">
      <dgm:prSet/>
      <dgm:spPr/>
      <dgm:t>
        <a:bodyPr/>
        <a:lstStyle/>
        <a:p>
          <a:endParaRPr lang="en-US"/>
        </a:p>
      </dgm:t>
    </dgm:pt>
    <dgm:pt modelId="{804FAAFA-6D63-2042-8B06-E81A08E3DBBF}" type="pres">
      <dgm:prSet presAssocID="{D8513C53-0DD4-428D-B22E-E1179A572651}" presName="vert0" presStyleCnt="0">
        <dgm:presLayoutVars>
          <dgm:dir/>
          <dgm:animOne val="branch"/>
          <dgm:animLvl val="lvl"/>
        </dgm:presLayoutVars>
      </dgm:prSet>
      <dgm:spPr/>
    </dgm:pt>
    <dgm:pt modelId="{156C86F6-4551-2748-8F12-1DA656CC0DC6}" type="pres">
      <dgm:prSet presAssocID="{9F69839E-211A-4D41-B92C-9204599A521E}" presName="thickLine" presStyleLbl="alignNode1" presStyleIdx="0" presStyleCnt="7"/>
      <dgm:spPr/>
    </dgm:pt>
    <dgm:pt modelId="{4CDD25B3-1B1F-5749-B187-EFF9743D0405}" type="pres">
      <dgm:prSet presAssocID="{9F69839E-211A-4D41-B92C-9204599A521E}" presName="horz1" presStyleCnt="0"/>
      <dgm:spPr/>
    </dgm:pt>
    <dgm:pt modelId="{48A8D2FC-B725-AE4F-B3CB-4553EF6CD57D}" type="pres">
      <dgm:prSet presAssocID="{9F69839E-211A-4D41-B92C-9204599A521E}" presName="tx1" presStyleLbl="revTx" presStyleIdx="0" presStyleCnt="7"/>
      <dgm:spPr/>
    </dgm:pt>
    <dgm:pt modelId="{1C532BB3-522B-2140-B093-C65CCB300172}" type="pres">
      <dgm:prSet presAssocID="{9F69839E-211A-4D41-B92C-9204599A521E}" presName="vert1" presStyleCnt="0"/>
      <dgm:spPr/>
    </dgm:pt>
    <dgm:pt modelId="{480A4309-9F46-844D-B167-BFA677245CFA}" type="pres">
      <dgm:prSet presAssocID="{0C9CE957-3FC3-48FB-8D3C-0CCC169616A8}" presName="thickLine" presStyleLbl="alignNode1" presStyleIdx="1" presStyleCnt="7"/>
      <dgm:spPr/>
    </dgm:pt>
    <dgm:pt modelId="{871F9573-E2C8-5E40-A3AF-933C1DECFF0D}" type="pres">
      <dgm:prSet presAssocID="{0C9CE957-3FC3-48FB-8D3C-0CCC169616A8}" presName="horz1" presStyleCnt="0"/>
      <dgm:spPr/>
    </dgm:pt>
    <dgm:pt modelId="{9AEE9D46-0021-9846-A345-5AC9DE46C0D2}" type="pres">
      <dgm:prSet presAssocID="{0C9CE957-3FC3-48FB-8D3C-0CCC169616A8}" presName="tx1" presStyleLbl="revTx" presStyleIdx="1" presStyleCnt="7"/>
      <dgm:spPr/>
    </dgm:pt>
    <dgm:pt modelId="{3EEDFCC7-B46B-D84F-B7F9-20685BBAA692}" type="pres">
      <dgm:prSet presAssocID="{0C9CE957-3FC3-48FB-8D3C-0CCC169616A8}" presName="vert1" presStyleCnt="0"/>
      <dgm:spPr/>
    </dgm:pt>
    <dgm:pt modelId="{A3CC8D0C-1643-394A-9ECA-3622A65461F1}" type="pres">
      <dgm:prSet presAssocID="{8795E8CF-EFE8-4423-A896-3F441CFE6497}" presName="thickLine" presStyleLbl="alignNode1" presStyleIdx="2" presStyleCnt="7"/>
      <dgm:spPr/>
    </dgm:pt>
    <dgm:pt modelId="{B8979A4F-FE66-7F4D-A005-C12791E49393}" type="pres">
      <dgm:prSet presAssocID="{8795E8CF-EFE8-4423-A896-3F441CFE6497}" presName="horz1" presStyleCnt="0"/>
      <dgm:spPr/>
    </dgm:pt>
    <dgm:pt modelId="{102B8B5D-8B4B-7E45-AFEA-43DBBAFDC531}" type="pres">
      <dgm:prSet presAssocID="{8795E8CF-EFE8-4423-A896-3F441CFE6497}" presName="tx1" presStyleLbl="revTx" presStyleIdx="2" presStyleCnt="7"/>
      <dgm:spPr/>
    </dgm:pt>
    <dgm:pt modelId="{1FFD2605-44B7-FF4E-9DB6-D7376FBF03A9}" type="pres">
      <dgm:prSet presAssocID="{8795E8CF-EFE8-4423-A896-3F441CFE6497}" presName="vert1" presStyleCnt="0"/>
      <dgm:spPr/>
    </dgm:pt>
    <dgm:pt modelId="{7ED8BAF1-040F-DA43-96DD-79FC35EF0147}" type="pres">
      <dgm:prSet presAssocID="{CE187ED4-55C5-40EF-A722-80CEB18D378C}" presName="thickLine" presStyleLbl="alignNode1" presStyleIdx="3" presStyleCnt="7"/>
      <dgm:spPr/>
    </dgm:pt>
    <dgm:pt modelId="{620159F9-A21E-044E-A183-988378B9C126}" type="pres">
      <dgm:prSet presAssocID="{CE187ED4-55C5-40EF-A722-80CEB18D378C}" presName="horz1" presStyleCnt="0"/>
      <dgm:spPr/>
    </dgm:pt>
    <dgm:pt modelId="{2171FEDB-38E9-E04F-8D19-E6055351CA69}" type="pres">
      <dgm:prSet presAssocID="{CE187ED4-55C5-40EF-A722-80CEB18D378C}" presName="tx1" presStyleLbl="revTx" presStyleIdx="3" presStyleCnt="7"/>
      <dgm:spPr/>
    </dgm:pt>
    <dgm:pt modelId="{887CAED9-C4F1-D947-9E3F-F45D18163086}" type="pres">
      <dgm:prSet presAssocID="{CE187ED4-55C5-40EF-A722-80CEB18D378C}" presName="vert1" presStyleCnt="0"/>
      <dgm:spPr/>
    </dgm:pt>
    <dgm:pt modelId="{15E0518B-FE83-1449-9EB9-6905D174B5E1}" type="pres">
      <dgm:prSet presAssocID="{38C741D7-8789-4673-927C-31092AAB9A7D}" presName="thickLine" presStyleLbl="alignNode1" presStyleIdx="4" presStyleCnt="7"/>
      <dgm:spPr/>
    </dgm:pt>
    <dgm:pt modelId="{D944ED05-9103-3741-BCFB-C6A29DBB10C4}" type="pres">
      <dgm:prSet presAssocID="{38C741D7-8789-4673-927C-31092AAB9A7D}" presName="horz1" presStyleCnt="0"/>
      <dgm:spPr/>
    </dgm:pt>
    <dgm:pt modelId="{78264F12-C7CB-1847-94DF-03F12493FC68}" type="pres">
      <dgm:prSet presAssocID="{38C741D7-8789-4673-927C-31092AAB9A7D}" presName="tx1" presStyleLbl="revTx" presStyleIdx="4" presStyleCnt="7"/>
      <dgm:spPr/>
    </dgm:pt>
    <dgm:pt modelId="{B1FA543E-F77A-D24C-8A8B-425269D06176}" type="pres">
      <dgm:prSet presAssocID="{38C741D7-8789-4673-927C-31092AAB9A7D}" presName="vert1" presStyleCnt="0"/>
      <dgm:spPr/>
    </dgm:pt>
    <dgm:pt modelId="{B80E1591-7EE6-3C4E-92F0-52D971F32507}" type="pres">
      <dgm:prSet presAssocID="{B4A96A9A-E398-4C03-A735-94B3A35D1A51}" presName="thickLine" presStyleLbl="alignNode1" presStyleIdx="5" presStyleCnt="7"/>
      <dgm:spPr/>
    </dgm:pt>
    <dgm:pt modelId="{1F508092-1A6D-DA45-A56A-D23D13DCEC70}" type="pres">
      <dgm:prSet presAssocID="{B4A96A9A-E398-4C03-A735-94B3A35D1A51}" presName="horz1" presStyleCnt="0"/>
      <dgm:spPr/>
    </dgm:pt>
    <dgm:pt modelId="{6D6BDE23-08C3-5D40-9CE8-1BE6DA645497}" type="pres">
      <dgm:prSet presAssocID="{B4A96A9A-E398-4C03-A735-94B3A35D1A51}" presName="tx1" presStyleLbl="revTx" presStyleIdx="5" presStyleCnt="7"/>
      <dgm:spPr/>
    </dgm:pt>
    <dgm:pt modelId="{9FB00EB3-BCC8-2343-AA45-E03FCAD24C40}" type="pres">
      <dgm:prSet presAssocID="{B4A96A9A-E398-4C03-A735-94B3A35D1A51}" presName="vert1" presStyleCnt="0"/>
      <dgm:spPr/>
    </dgm:pt>
    <dgm:pt modelId="{4BD34CC4-3AD8-524C-83AC-4E40C271D41D}" type="pres">
      <dgm:prSet presAssocID="{5FBB866C-6235-438E-8413-582B292519EB}" presName="thickLine" presStyleLbl="alignNode1" presStyleIdx="6" presStyleCnt="7"/>
      <dgm:spPr/>
    </dgm:pt>
    <dgm:pt modelId="{691F9690-AAA6-724E-9448-91803B9577F8}" type="pres">
      <dgm:prSet presAssocID="{5FBB866C-6235-438E-8413-582B292519EB}" presName="horz1" presStyleCnt="0"/>
      <dgm:spPr/>
    </dgm:pt>
    <dgm:pt modelId="{1AAFFE10-F990-0E46-9D0A-CEF6E49DC302}" type="pres">
      <dgm:prSet presAssocID="{5FBB866C-6235-438E-8413-582B292519EB}" presName="tx1" presStyleLbl="revTx" presStyleIdx="6" presStyleCnt="7"/>
      <dgm:spPr/>
    </dgm:pt>
    <dgm:pt modelId="{06ADB940-44F8-8044-BA80-D1E53B78B29A}" type="pres">
      <dgm:prSet presAssocID="{5FBB866C-6235-438E-8413-582B292519EB}" presName="vert1" presStyleCnt="0"/>
      <dgm:spPr/>
    </dgm:pt>
  </dgm:ptLst>
  <dgm:cxnLst>
    <dgm:cxn modelId="{3BFD5B0A-8830-1445-B9E0-F087AD3044ED}" type="presOf" srcId="{9F69839E-211A-4D41-B92C-9204599A521E}" destId="{48A8D2FC-B725-AE4F-B3CB-4553EF6CD57D}" srcOrd="0" destOrd="0" presId="urn:microsoft.com/office/officeart/2008/layout/LinedList"/>
    <dgm:cxn modelId="{1929DC23-97D0-214A-85D6-186991C3F3B3}" type="presOf" srcId="{5FBB866C-6235-438E-8413-582B292519EB}" destId="{1AAFFE10-F990-0E46-9D0A-CEF6E49DC302}" srcOrd="0" destOrd="0" presId="urn:microsoft.com/office/officeart/2008/layout/LinedList"/>
    <dgm:cxn modelId="{C6788D2A-E8A2-42E0-B5BA-1F3354735672}" srcId="{D8513C53-0DD4-428D-B22E-E1179A572651}" destId="{38C741D7-8789-4673-927C-31092AAB9A7D}" srcOrd="4" destOrd="0" parTransId="{11EEB7EB-D615-453B-8785-0EAB11B9E3AE}" sibTransId="{3D938F67-7BD7-4F90-89F4-247A50D03EBC}"/>
    <dgm:cxn modelId="{5EDE0D2E-CFAE-704C-A371-34A4331A0B98}" type="presOf" srcId="{38C741D7-8789-4673-927C-31092AAB9A7D}" destId="{78264F12-C7CB-1847-94DF-03F12493FC68}" srcOrd="0" destOrd="0" presId="urn:microsoft.com/office/officeart/2008/layout/LinedList"/>
    <dgm:cxn modelId="{B452035C-3E9A-45D1-8E68-F288A48C4317}" srcId="{D8513C53-0DD4-428D-B22E-E1179A572651}" destId="{0C9CE957-3FC3-48FB-8D3C-0CCC169616A8}" srcOrd="1" destOrd="0" parTransId="{249E3EA8-2BAD-46ED-9FCB-99782FF7BF5F}" sibTransId="{B02A183A-0A38-4845-B691-EB421E56A284}"/>
    <dgm:cxn modelId="{8DCF1269-AA63-47E2-8D90-E6070EFA43E9}" srcId="{D8513C53-0DD4-428D-B22E-E1179A572651}" destId="{B4A96A9A-E398-4C03-A735-94B3A35D1A51}" srcOrd="5" destOrd="0" parTransId="{3527B557-2F92-453F-9F70-79A9A49EEB55}" sibTransId="{EDE1E862-96EC-48FF-807E-3E7AAAE3FB8E}"/>
    <dgm:cxn modelId="{93CEAA51-7A05-4FD2-B690-D3C98A2F6671}" srcId="{D8513C53-0DD4-428D-B22E-E1179A572651}" destId="{9F69839E-211A-4D41-B92C-9204599A521E}" srcOrd="0" destOrd="0" parTransId="{34A3E72F-C0C7-4392-A28D-A13768048424}" sibTransId="{563AC219-9F19-44C1-B4B2-D3642F1EB90C}"/>
    <dgm:cxn modelId="{B9FB4572-3455-40AA-B02A-1E8A4C470855}" srcId="{D8513C53-0DD4-428D-B22E-E1179A572651}" destId="{8795E8CF-EFE8-4423-A896-3F441CFE6497}" srcOrd="2" destOrd="0" parTransId="{9D9AE69A-E1D0-4B1A-B1C9-A7DF0B335903}" sibTransId="{D3D7194F-F0E6-48F4-80DB-CE293B929F35}"/>
    <dgm:cxn modelId="{34B81B8F-9BEA-3941-ADAD-93E98618D91D}" type="presOf" srcId="{D8513C53-0DD4-428D-B22E-E1179A572651}" destId="{804FAAFA-6D63-2042-8B06-E81A08E3DBBF}" srcOrd="0" destOrd="0" presId="urn:microsoft.com/office/officeart/2008/layout/LinedList"/>
    <dgm:cxn modelId="{A8D3909A-8E61-4604-B95F-6F4ABBF6C8F6}" srcId="{D8513C53-0DD4-428D-B22E-E1179A572651}" destId="{CE187ED4-55C5-40EF-A722-80CEB18D378C}" srcOrd="3" destOrd="0" parTransId="{59003EDB-C6BA-4401-B1CA-3B33FDA6C022}" sibTransId="{55EFE755-1849-46BD-8A11-176BA978854B}"/>
    <dgm:cxn modelId="{F35C5EC2-6709-B648-89DA-9EF19B190876}" type="presOf" srcId="{0C9CE957-3FC3-48FB-8D3C-0CCC169616A8}" destId="{9AEE9D46-0021-9846-A345-5AC9DE46C0D2}" srcOrd="0" destOrd="0" presId="urn:microsoft.com/office/officeart/2008/layout/LinedList"/>
    <dgm:cxn modelId="{BBF5E9CB-CAC9-EF4F-9606-E48ABDE93C5D}" type="presOf" srcId="{B4A96A9A-E398-4C03-A735-94B3A35D1A51}" destId="{6D6BDE23-08C3-5D40-9CE8-1BE6DA645497}" srcOrd="0" destOrd="0" presId="urn:microsoft.com/office/officeart/2008/layout/LinedList"/>
    <dgm:cxn modelId="{1C99BFD5-DD39-AB44-9BA7-965832DFB85E}" type="presOf" srcId="{CE187ED4-55C5-40EF-A722-80CEB18D378C}" destId="{2171FEDB-38E9-E04F-8D19-E6055351CA69}" srcOrd="0" destOrd="0" presId="urn:microsoft.com/office/officeart/2008/layout/LinedList"/>
    <dgm:cxn modelId="{B50153DB-9F69-9741-B680-8817661FAD34}" type="presOf" srcId="{8795E8CF-EFE8-4423-A896-3F441CFE6497}" destId="{102B8B5D-8B4B-7E45-AFEA-43DBBAFDC531}" srcOrd="0" destOrd="0" presId="urn:microsoft.com/office/officeart/2008/layout/LinedList"/>
    <dgm:cxn modelId="{5622A4E6-CD78-41B8-8B39-D28E6A448658}" srcId="{D8513C53-0DD4-428D-B22E-E1179A572651}" destId="{5FBB866C-6235-438E-8413-582B292519EB}" srcOrd="6" destOrd="0" parTransId="{2A75854E-6F39-42C5-A69C-5F2B5D8D7516}" sibTransId="{6D65856C-2882-4090-AECC-99DE44C22627}"/>
    <dgm:cxn modelId="{AAA362FB-4412-CC43-8EBD-69406518D85C}" type="presParOf" srcId="{804FAAFA-6D63-2042-8B06-E81A08E3DBBF}" destId="{156C86F6-4551-2748-8F12-1DA656CC0DC6}" srcOrd="0" destOrd="0" presId="urn:microsoft.com/office/officeart/2008/layout/LinedList"/>
    <dgm:cxn modelId="{7A2C64B0-E704-9146-A34A-15AAEBE11446}" type="presParOf" srcId="{804FAAFA-6D63-2042-8B06-E81A08E3DBBF}" destId="{4CDD25B3-1B1F-5749-B187-EFF9743D0405}" srcOrd="1" destOrd="0" presId="urn:microsoft.com/office/officeart/2008/layout/LinedList"/>
    <dgm:cxn modelId="{9A49403D-EDF6-6546-97F4-34F59DCBF102}" type="presParOf" srcId="{4CDD25B3-1B1F-5749-B187-EFF9743D0405}" destId="{48A8D2FC-B725-AE4F-B3CB-4553EF6CD57D}" srcOrd="0" destOrd="0" presId="urn:microsoft.com/office/officeart/2008/layout/LinedList"/>
    <dgm:cxn modelId="{AA616430-7F71-AA44-8254-A2F8700DA3D2}" type="presParOf" srcId="{4CDD25B3-1B1F-5749-B187-EFF9743D0405}" destId="{1C532BB3-522B-2140-B093-C65CCB300172}" srcOrd="1" destOrd="0" presId="urn:microsoft.com/office/officeart/2008/layout/LinedList"/>
    <dgm:cxn modelId="{F07E37EC-B3C2-0B4F-AC43-1EE686F8AC48}" type="presParOf" srcId="{804FAAFA-6D63-2042-8B06-E81A08E3DBBF}" destId="{480A4309-9F46-844D-B167-BFA677245CFA}" srcOrd="2" destOrd="0" presId="urn:microsoft.com/office/officeart/2008/layout/LinedList"/>
    <dgm:cxn modelId="{55E9E733-02E5-AA48-84AB-B1012B439769}" type="presParOf" srcId="{804FAAFA-6D63-2042-8B06-E81A08E3DBBF}" destId="{871F9573-E2C8-5E40-A3AF-933C1DECFF0D}" srcOrd="3" destOrd="0" presId="urn:microsoft.com/office/officeart/2008/layout/LinedList"/>
    <dgm:cxn modelId="{C3967C55-220B-BB46-8B6E-A8E25AE65DE0}" type="presParOf" srcId="{871F9573-E2C8-5E40-A3AF-933C1DECFF0D}" destId="{9AEE9D46-0021-9846-A345-5AC9DE46C0D2}" srcOrd="0" destOrd="0" presId="urn:microsoft.com/office/officeart/2008/layout/LinedList"/>
    <dgm:cxn modelId="{246CCC7F-265C-C94C-91A5-522A7DDB5B63}" type="presParOf" srcId="{871F9573-E2C8-5E40-A3AF-933C1DECFF0D}" destId="{3EEDFCC7-B46B-D84F-B7F9-20685BBAA692}" srcOrd="1" destOrd="0" presId="urn:microsoft.com/office/officeart/2008/layout/LinedList"/>
    <dgm:cxn modelId="{8AAEF4C4-3EF7-3642-9F5F-592492EABDDE}" type="presParOf" srcId="{804FAAFA-6D63-2042-8B06-E81A08E3DBBF}" destId="{A3CC8D0C-1643-394A-9ECA-3622A65461F1}" srcOrd="4" destOrd="0" presId="urn:microsoft.com/office/officeart/2008/layout/LinedList"/>
    <dgm:cxn modelId="{FC7491A7-B99A-F440-B2B9-3A5F0D4E3B8C}" type="presParOf" srcId="{804FAAFA-6D63-2042-8B06-E81A08E3DBBF}" destId="{B8979A4F-FE66-7F4D-A005-C12791E49393}" srcOrd="5" destOrd="0" presId="urn:microsoft.com/office/officeart/2008/layout/LinedList"/>
    <dgm:cxn modelId="{F274DB45-6598-084E-9D99-931F0044CF74}" type="presParOf" srcId="{B8979A4F-FE66-7F4D-A005-C12791E49393}" destId="{102B8B5D-8B4B-7E45-AFEA-43DBBAFDC531}" srcOrd="0" destOrd="0" presId="urn:microsoft.com/office/officeart/2008/layout/LinedList"/>
    <dgm:cxn modelId="{7754EEFC-5C05-854B-BA74-70BC2A486031}" type="presParOf" srcId="{B8979A4F-FE66-7F4D-A005-C12791E49393}" destId="{1FFD2605-44B7-FF4E-9DB6-D7376FBF03A9}" srcOrd="1" destOrd="0" presId="urn:microsoft.com/office/officeart/2008/layout/LinedList"/>
    <dgm:cxn modelId="{D042CFFC-5700-2846-BFD7-2FD17E778DBE}" type="presParOf" srcId="{804FAAFA-6D63-2042-8B06-E81A08E3DBBF}" destId="{7ED8BAF1-040F-DA43-96DD-79FC35EF0147}" srcOrd="6" destOrd="0" presId="urn:microsoft.com/office/officeart/2008/layout/LinedList"/>
    <dgm:cxn modelId="{9411E361-B58F-644D-AD6B-E33C8FE32E72}" type="presParOf" srcId="{804FAAFA-6D63-2042-8B06-E81A08E3DBBF}" destId="{620159F9-A21E-044E-A183-988378B9C126}" srcOrd="7" destOrd="0" presId="urn:microsoft.com/office/officeart/2008/layout/LinedList"/>
    <dgm:cxn modelId="{D1A626BD-2AF1-0046-9FEA-B87F48BE32BF}" type="presParOf" srcId="{620159F9-A21E-044E-A183-988378B9C126}" destId="{2171FEDB-38E9-E04F-8D19-E6055351CA69}" srcOrd="0" destOrd="0" presId="urn:microsoft.com/office/officeart/2008/layout/LinedList"/>
    <dgm:cxn modelId="{4836AF84-A35B-FD4C-9AAC-D015E6CC47ED}" type="presParOf" srcId="{620159F9-A21E-044E-A183-988378B9C126}" destId="{887CAED9-C4F1-D947-9E3F-F45D18163086}" srcOrd="1" destOrd="0" presId="urn:microsoft.com/office/officeart/2008/layout/LinedList"/>
    <dgm:cxn modelId="{2A912C52-4A47-F641-856E-CC4C5CBDFA5D}" type="presParOf" srcId="{804FAAFA-6D63-2042-8B06-E81A08E3DBBF}" destId="{15E0518B-FE83-1449-9EB9-6905D174B5E1}" srcOrd="8" destOrd="0" presId="urn:microsoft.com/office/officeart/2008/layout/LinedList"/>
    <dgm:cxn modelId="{44148917-90B9-3441-8F11-037A4776F345}" type="presParOf" srcId="{804FAAFA-6D63-2042-8B06-E81A08E3DBBF}" destId="{D944ED05-9103-3741-BCFB-C6A29DBB10C4}" srcOrd="9" destOrd="0" presId="urn:microsoft.com/office/officeart/2008/layout/LinedList"/>
    <dgm:cxn modelId="{E981E489-98EF-A347-8DEC-C16D97C34D8E}" type="presParOf" srcId="{D944ED05-9103-3741-BCFB-C6A29DBB10C4}" destId="{78264F12-C7CB-1847-94DF-03F12493FC68}" srcOrd="0" destOrd="0" presId="urn:microsoft.com/office/officeart/2008/layout/LinedList"/>
    <dgm:cxn modelId="{D73B080C-6C72-6147-9303-3A8AEE91059D}" type="presParOf" srcId="{D944ED05-9103-3741-BCFB-C6A29DBB10C4}" destId="{B1FA543E-F77A-D24C-8A8B-425269D06176}" srcOrd="1" destOrd="0" presId="urn:microsoft.com/office/officeart/2008/layout/LinedList"/>
    <dgm:cxn modelId="{D9A7A992-978E-6E49-985C-15CDFF53CAC6}" type="presParOf" srcId="{804FAAFA-6D63-2042-8B06-E81A08E3DBBF}" destId="{B80E1591-7EE6-3C4E-92F0-52D971F32507}" srcOrd="10" destOrd="0" presId="urn:microsoft.com/office/officeart/2008/layout/LinedList"/>
    <dgm:cxn modelId="{82A9B388-9DC5-1646-BFFA-2366D8E5E26B}" type="presParOf" srcId="{804FAAFA-6D63-2042-8B06-E81A08E3DBBF}" destId="{1F508092-1A6D-DA45-A56A-D23D13DCEC70}" srcOrd="11" destOrd="0" presId="urn:microsoft.com/office/officeart/2008/layout/LinedList"/>
    <dgm:cxn modelId="{516B95ED-8273-274B-BA19-D38C4EA7B72C}" type="presParOf" srcId="{1F508092-1A6D-DA45-A56A-D23D13DCEC70}" destId="{6D6BDE23-08C3-5D40-9CE8-1BE6DA645497}" srcOrd="0" destOrd="0" presId="urn:microsoft.com/office/officeart/2008/layout/LinedList"/>
    <dgm:cxn modelId="{69AEF67A-F07C-D64C-9236-745D6696F48A}" type="presParOf" srcId="{1F508092-1A6D-DA45-A56A-D23D13DCEC70}" destId="{9FB00EB3-BCC8-2343-AA45-E03FCAD24C40}" srcOrd="1" destOrd="0" presId="urn:microsoft.com/office/officeart/2008/layout/LinedList"/>
    <dgm:cxn modelId="{2F29A458-AD63-D749-B0E5-232FDB851690}" type="presParOf" srcId="{804FAAFA-6D63-2042-8B06-E81A08E3DBBF}" destId="{4BD34CC4-3AD8-524C-83AC-4E40C271D41D}" srcOrd="12" destOrd="0" presId="urn:microsoft.com/office/officeart/2008/layout/LinedList"/>
    <dgm:cxn modelId="{3176B9F5-9875-0F47-8D17-65911E63B5D6}" type="presParOf" srcId="{804FAAFA-6D63-2042-8B06-E81A08E3DBBF}" destId="{691F9690-AAA6-724E-9448-91803B9577F8}" srcOrd="13" destOrd="0" presId="urn:microsoft.com/office/officeart/2008/layout/LinedList"/>
    <dgm:cxn modelId="{8329CC9B-B156-4A48-BFAA-372129DF8774}" type="presParOf" srcId="{691F9690-AAA6-724E-9448-91803B9577F8}" destId="{1AAFFE10-F990-0E46-9D0A-CEF6E49DC302}" srcOrd="0" destOrd="0" presId="urn:microsoft.com/office/officeart/2008/layout/LinedList"/>
    <dgm:cxn modelId="{5FC49FD4-D3A0-2945-B15E-491D324EDC15}" type="presParOf" srcId="{691F9690-AAA6-724E-9448-91803B9577F8}" destId="{06ADB940-44F8-8044-BA80-D1E53B78B29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40032B-FF07-7D42-8382-B01F926A3E13}">
      <dsp:nvSpPr>
        <dsp:cNvPr id="0" name=""/>
        <dsp:cNvSpPr/>
      </dsp:nvSpPr>
      <dsp:spPr>
        <a:xfrm>
          <a:off x="0" y="678"/>
          <a:ext cx="630372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6C136-FB78-4E43-BF03-8DB0B99F98B0}">
      <dsp:nvSpPr>
        <dsp:cNvPr id="0" name=""/>
        <dsp:cNvSpPr/>
      </dsp:nvSpPr>
      <dsp:spPr>
        <a:xfrm>
          <a:off x="0" y="678"/>
          <a:ext cx="6303729" cy="794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/>
            <a:t>Patrón 4 de Gleason incluye glandulas cribiformes (incluyendo glomeruloides), fusionadas y pobremente formadas.</a:t>
          </a:r>
          <a:endParaRPr lang="en-US" sz="1600" kern="1200"/>
        </a:p>
      </dsp:txBody>
      <dsp:txXfrm>
        <a:off x="0" y="678"/>
        <a:ext cx="6303729" cy="794211"/>
      </dsp:txXfrm>
    </dsp:sp>
    <dsp:sp modelId="{77CA03AC-5D10-8C4D-B6E5-EC2C6CF603A4}">
      <dsp:nvSpPr>
        <dsp:cNvPr id="0" name=""/>
        <dsp:cNvSpPr/>
      </dsp:nvSpPr>
      <dsp:spPr>
        <a:xfrm>
          <a:off x="0" y="794890"/>
          <a:ext cx="630372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D5F87B-CAF5-4C45-AB7B-5790126AC353}">
      <dsp:nvSpPr>
        <dsp:cNvPr id="0" name=""/>
        <dsp:cNvSpPr/>
      </dsp:nvSpPr>
      <dsp:spPr>
        <a:xfrm>
          <a:off x="0" y="794890"/>
          <a:ext cx="6303729" cy="794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/>
            <a:t>El patrón 4 debe ser visible a 10x.</a:t>
          </a:r>
          <a:endParaRPr lang="en-US" sz="1600" kern="1200"/>
        </a:p>
      </dsp:txBody>
      <dsp:txXfrm>
        <a:off x="0" y="794890"/>
        <a:ext cx="6303729" cy="794211"/>
      </dsp:txXfrm>
    </dsp:sp>
    <dsp:sp modelId="{7A013C69-9DE5-1A49-8718-97F4051854CD}">
      <dsp:nvSpPr>
        <dsp:cNvPr id="0" name=""/>
        <dsp:cNvSpPr/>
      </dsp:nvSpPr>
      <dsp:spPr>
        <a:xfrm>
          <a:off x="0" y="1589102"/>
          <a:ext cx="630372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1A064-3F6D-9541-A839-D826204FAF98}">
      <dsp:nvSpPr>
        <dsp:cNvPr id="0" name=""/>
        <dsp:cNvSpPr/>
      </dsp:nvSpPr>
      <dsp:spPr>
        <a:xfrm>
          <a:off x="0" y="1589102"/>
          <a:ext cx="6303729" cy="794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/>
            <a:t>Grupo pequeño de glandulas pobremente formadas o fusionadas cuando se encuentran rodeadas de glándulas bien formadas no es patrón 4. </a:t>
          </a:r>
          <a:endParaRPr lang="en-US" sz="1600" kern="1200"/>
        </a:p>
      </dsp:txBody>
      <dsp:txXfrm>
        <a:off x="0" y="1589102"/>
        <a:ext cx="6303729" cy="794211"/>
      </dsp:txXfrm>
    </dsp:sp>
    <dsp:sp modelId="{B0900C57-B7AF-A54C-B7BA-71B8F860B775}">
      <dsp:nvSpPr>
        <dsp:cNvPr id="0" name=""/>
        <dsp:cNvSpPr/>
      </dsp:nvSpPr>
      <dsp:spPr>
        <a:xfrm>
          <a:off x="0" y="2383313"/>
          <a:ext cx="630372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98596E-7B35-2C47-8EFC-821266EF7A1F}">
      <dsp:nvSpPr>
        <dsp:cNvPr id="0" name=""/>
        <dsp:cNvSpPr/>
      </dsp:nvSpPr>
      <dsp:spPr>
        <a:xfrm>
          <a:off x="0" y="2383313"/>
          <a:ext cx="6303729" cy="794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/>
            <a:t>En los casos limites entre 3 y 4 se debe optar por 3.</a:t>
          </a:r>
          <a:endParaRPr lang="en-US" sz="1600" kern="1200"/>
        </a:p>
      </dsp:txBody>
      <dsp:txXfrm>
        <a:off x="0" y="2383313"/>
        <a:ext cx="6303729" cy="794211"/>
      </dsp:txXfrm>
    </dsp:sp>
    <dsp:sp modelId="{8D581A4C-1F00-DB43-A5C4-F91A9B69A1E8}">
      <dsp:nvSpPr>
        <dsp:cNvPr id="0" name=""/>
        <dsp:cNvSpPr/>
      </dsp:nvSpPr>
      <dsp:spPr>
        <a:xfrm>
          <a:off x="0" y="3177525"/>
          <a:ext cx="630372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F1CCA7-C070-AF42-B680-8D1F21C64B9E}">
      <dsp:nvSpPr>
        <dsp:cNvPr id="0" name=""/>
        <dsp:cNvSpPr/>
      </dsp:nvSpPr>
      <dsp:spPr>
        <a:xfrm>
          <a:off x="0" y="3177525"/>
          <a:ext cx="6303729" cy="794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/>
            <a:t>Ramificaciones de las glándulas no es patrón 4.</a:t>
          </a:r>
          <a:endParaRPr lang="en-US" sz="1600" kern="1200"/>
        </a:p>
      </dsp:txBody>
      <dsp:txXfrm>
        <a:off x="0" y="3177525"/>
        <a:ext cx="6303729" cy="794211"/>
      </dsp:txXfrm>
    </dsp:sp>
    <dsp:sp modelId="{A63A27A2-9E96-954B-B629-9171B39B4211}">
      <dsp:nvSpPr>
        <dsp:cNvPr id="0" name=""/>
        <dsp:cNvSpPr/>
      </dsp:nvSpPr>
      <dsp:spPr>
        <a:xfrm>
          <a:off x="0" y="3971736"/>
          <a:ext cx="630372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87202-53AD-8642-B7E2-3ECB7FC1C57F}">
      <dsp:nvSpPr>
        <dsp:cNvPr id="0" name=""/>
        <dsp:cNvSpPr/>
      </dsp:nvSpPr>
      <dsp:spPr>
        <a:xfrm>
          <a:off x="0" y="3971736"/>
          <a:ext cx="6303729" cy="794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dirty="0"/>
            <a:t>Nidos solidos o rosetas sin lumen deben ser considerados patrón 5.</a:t>
          </a:r>
        </a:p>
      </dsp:txBody>
      <dsp:txXfrm>
        <a:off x="0" y="3971736"/>
        <a:ext cx="6303729" cy="794211"/>
      </dsp:txXfrm>
    </dsp:sp>
    <dsp:sp modelId="{64F2A642-62F3-4C45-B5F8-382A535F56EC}">
      <dsp:nvSpPr>
        <dsp:cNvPr id="0" name=""/>
        <dsp:cNvSpPr/>
      </dsp:nvSpPr>
      <dsp:spPr>
        <a:xfrm>
          <a:off x="0" y="4765948"/>
          <a:ext cx="6303729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BA952-B4D2-F447-B98B-F1A4896AF3F4}">
      <dsp:nvSpPr>
        <dsp:cNvPr id="0" name=""/>
        <dsp:cNvSpPr/>
      </dsp:nvSpPr>
      <dsp:spPr>
        <a:xfrm>
          <a:off x="0" y="4765948"/>
          <a:ext cx="6303729" cy="794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Glandulas individuales con residuo necrotico en el centro pero que sin necrosis serian Gleason 3, no debe diagnosticarse como patron 5.</a:t>
          </a:r>
        </a:p>
      </dsp:txBody>
      <dsp:txXfrm>
        <a:off x="0" y="4765948"/>
        <a:ext cx="6303729" cy="7942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F7102-0357-E848-8CCA-FF6BFD5DEBAB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C66EF6-82DE-394C-9151-2DA0CBD31431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200" kern="1200"/>
            <a:t>Hojas de células tumorales</a:t>
          </a:r>
          <a:endParaRPr lang="en-US" sz="2200" kern="1200"/>
        </a:p>
      </dsp:txBody>
      <dsp:txXfrm>
        <a:off x="0" y="675"/>
        <a:ext cx="6900512" cy="1106957"/>
      </dsp:txXfrm>
    </dsp:sp>
    <dsp:sp modelId="{03C090A0-DB28-E948-B372-4F22B16D7646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F6A0B5-2BBE-B145-990C-661ADC838AEA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200" kern="1200"/>
            <a:t>Células tumorales individuales</a:t>
          </a:r>
          <a:endParaRPr lang="en-US" sz="2200" kern="1200"/>
        </a:p>
      </dsp:txBody>
      <dsp:txXfrm>
        <a:off x="0" y="1107633"/>
        <a:ext cx="6900512" cy="1106957"/>
      </dsp:txXfrm>
    </dsp:sp>
    <dsp:sp modelId="{263240A8-0BAB-4548-82D2-C638A862EE54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4AAD4E-14A5-4947-A1F8-FC3250CE95F4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200" kern="1200"/>
            <a:t>Nidos de células tumorales</a:t>
          </a:r>
          <a:endParaRPr lang="en-US" sz="2200" kern="1200"/>
        </a:p>
      </dsp:txBody>
      <dsp:txXfrm>
        <a:off x="0" y="2214591"/>
        <a:ext cx="6900512" cy="1106957"/>
      </dsp:txXfrm>
    </dsp:sp>
    <dsp:sp modelId="{5C54EEA5-7338-A046-96D1-13505D692CED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9D15A9-607F-064D-8A97-CD97AD2E5565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200" kern="1200"/>
            <a:t>Glándulas cribiformes con necrosis</a:t>
          </a:r>
          <a:endParaRPr lang="en-US" sz="2200" kern="1200"/>
        </a:p>
      </dsp:txBody>
      <dsp:txXfrm>
        <a:off x="0" y="3321549"/>
        <a:ext cx="6900512" cy="1106957"/>
      </dsp:txXfrm>
    </dsp:sp>
    <dsp:sp modelId="{94DD8C77-71C1-734D-8483-3C94EBCAE057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C20992-23B4-E946-9FB2-9C1CFEF55595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200" kern="1200"/>
            <a:t>En la reunión de consenso de la ISUP de 2014 se acuerda que cualquier cantidad de patrón 5 debe ser incorporado en el grado final como patrón secundario</a:t>
          </a:r>
          <a:endParaRPr lang="en-US" sz="2200" kern="1200"/>
        </a:p>
      </dsp:txBody>
      <dsp:txXfrm>
        <a:off x="0" y="4428507"/>
        <a:ext cx="6900512" cy="11069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C86F6-4551-2748-8F12-1DA656CC0DC6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A8D2FC-B725-AE4F-B3CB-4553EF6CD57D}">
      <dsp:nvSpPr>
        <dsp:cNvPr id="0" name=""/>
        <dsp:cNvSpPr/>
      </dsp:nvSpPr>
      <dsp:spPr>
        <a:xfrm>
          <a:off x="0" y="675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Simil-PIN: Gleason 3</a:t>
          </a:r>
        </a:p>
      </dsp:txBody>
      <dsp:txXfrm>
        <a:off x="0" y="675"/>
        <a:ext cx="6900512" cy="790684"/>
      </dsp:txXfrm>
    </dsp:sp>
    <dsp:sp modelId="{480A4309-9F46-844D-B167-BFA677245CFA}">
      <dsp:nvSpPr>
        <dsp:cNvPr id="0" name=""/>
        <dsp:cNvSpPr/>
      </dsp:nvSpPr>
      <dsp:spPr>
        <a:xfrm>
          <a:off x="0" y="791359"/>
          <a:ext cx="6900512" cy="0"/>
        </a:xfrm>
        <a:prstGeom prst="line">
          <a:avLst/>
        </a:prstGeom>
        <a:solidFill>
          <a:schemeClr val="accent2">
            <a:hueOff val="-242561"/>
            <a:satOff val="-13988"/>
            <a:lumOff val="1438"/>
            <a:alphaOff val="0"/>
          </a:schemeClr>
        </a:solidFill>
        <a:ln w="1270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EE9D46-0021-9846-A345-5AC9DE46C0D2}">
      <dsp:nvSpPr>
        <dsp:cNvPr id="0" name=""/>
        <dsp:cNvSpPr/>
      </dsp:nvSpPr>
      <dsp:spPr>
        <a:xfrm>
          <a:off x="0" y="791359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Ductal con estructuras papilares es Gleason 4, con necrosis es Gleason 5</a:t>
          </a:r>
        </a:p>
      </dsp:txBody>
      <dsp:txXfrm>
        <a:off x="0" y="791359"/>
        <a:ext cx="6900512" cy="790684"/>
      </dsp:txXfrm>
    </dsp:sp>
    <dsp:sp modelId="{A3CC8D0C-1643-394A-9ECA-3622A65461F1}">
      <dsp:nvSpPr>
        <dsp:cNvPr id="0" name=""/>
        <dsp:cNvSpPr/>
      </dsp:nvSpPr>
      <dsp:spPr>
        <a:xfrm>
          <a:off x="0" y="1582044"/>
          <a:ext cx="6900512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2B8B5D-8B4B-7E45-AFEA-43DBBAFDC531}">
      <dsp:nvSpPr>
        <dsp:cNvPr id="0" name=""/>
        <dsp:cNvSpPr/>
      </dsp:nvSpPr>
      <dsp:spPr>
        <a:xfrm>
          <a:off x="0" y="1582044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Escamocelular: No se aplica Gleason y se gradua como el carcinoma escamocelular de cualquier otro organo</a:t>
          </a:r>
        </a:p>
      </dsp:txBody>
      <dsp:txXfrm>
        <a:off x="0" y="1582044"/>
        <a:ext cx="6900512" cy="790684"/>
      </dsp:txXfrm>
    </dsp:sp>
    <dsp:sp modelId="{7ED8BAF1-040F-DA43-96DD-79FC35EF0147}">
      <dsp:nvSpPr>
        <dsp:cNvPr id="0" name=""/>
        <dsp:cNvSpPr/>
      </dsp:nvSpPr>
      <dsp:spPr>
        <a:xfrm>
          <a:off x="0" y="2372728"/>
          <a:ext cx="69005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71FEDB-38E9-E04F-8D19-E6055351CA69}">
      <dsp:nvSpPr>
        <dsp:cNvPr id="0" name=""/>
        <dsp:cNvSpPr/>
      </dsp:nvSpPr>
      <dsp:spPr>
        <a:xfrm>
          <a:off x="0" y="2372728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Adenoescamoso: extremadamente raro casi siempre tiene gleason 5 asociado y tiene mal pronostico</a:t>
          </a:r>
        </a:p>
      </dsp:txBody>
      <dsp:txXfrm>
        <a:off x="0" y="2372728"/>
        <a:ext cx="6900512" cy="790684"/>
      </dsp:txXfrm>
    </dsp:sp>
    <dsp:sp modelId="{15E0518B-FE83-1449-9EB9-6905D174B5E1}">
      <dsp:nvSpPr>
        <dsp:cNvPr id="0" name=""/>
        <dsp:cNvSpPr/>
      </dsp:nvSpPr>
      <dsp:spPr>
        <a:xfrm>
          <a:off x="0" y="3163412"/>
          <a:ext cx="6900512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64F12-C7CB-1847-94DF-03F12493FC68}">
      <dsp:nvSpPr>
        <dsp:cNvPr id="0" name=""/>
        <dsp:cNvSpPr/>
      </dsp:nvSpPr>
      <dsp:spPr>
        <a:xfrm>
          <a:off x="0" y="3163412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Celulas espumosas: graduar basado en la arquitectura de las glandulas</a:t>
          </a:r>
        </a:p>
      </dsp:txBody>
      <dsp:txXfrm>
        <a:off x="0" y="3163412"/>
        <a:ext cx="6900512" cy="790684"/>
      </dsp:txXfrm>
    </dsp:sp>
    <dsp:sp modelId="{B80E1591-7EE6-3C4E-92F0-52D971F32507}">
      <dsp:nvSpPr>
        <dsp:cNvPr id="0" name=""/>
        <dsp:cNvSpPr/>
      </dsp:nvSpPr>
      <dsp:spPr>
        <a:xfrm>
          <a:off x="0" y="3954096"/>
          <a:ext cx="6900512" cy="0"/>
        </a:xfrm>
        <a:prstGeom prst="line">
          <a:avLst/>
        </a:prstGeom>
        <a:solidFill>
          <a:schemeClr val="accent2">
            <a:hueOff val="-1212803"/>
            <a:satOff val="-69940"/>
            <a:lumOff val="7190"/>
            <a:alphaOff val="0"/>
          </a:schemeClr>
        </a:solidFill>
        <a:ln w="1270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6BDE23-08C3-5D40-9CE8-1BE6DA645497}">
      <dsp:nvSpPr>
        <dsp:cNvPr id="0" name=""/>
        <dsp:cNvSpPr/>
      </dsp:nvSpPr>
      <dsp:spPr>
        <a:xfrm>
          <a:off x="0" y="3954096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Paneth cell-like: no se usa Gleason 4/5 cuando hay nidos pequeños o glandulas pobremente formadas. Unicamente grado 4 cuando hay estructuras cribiformes</a:t>
          </a:r>
        </a:p>
      </dsp:txBody>
      <dsp:txXfrm>
        <a:off x="0" y="3954096"/>
        <a:ext cx="6900512" cy="790684"/>
      </dsp:txXfrm>
    </dsp:sp>
    <dsp:sp modelId="{4BD34CC4-3AD8-524C-83AC-4E40C271D41D}">
      <dsp:nvSpPr>
        <dsp:cNvPr id="0" name=""/>
        <dsp:cNvSpPr/>
      </dsp:nvSpPr>
      <dsp:spPr>
        <a:xfrm>
          <a:off x="0" y="4744781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AFFE10-F990-0E46-9D0A-CEF6E49DC302}">
      <dsp:nvSpPr>
        <dsp:cNvPr id="0" name=""/>
        <dsp:cNvSpPr/>
      </dsp:nvSpPr>
      <dsp:spPr>
        <a:xfrm>
          <a:off x="0" y="4744781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Carcinoma con expression aberrante de p63: no se usa Gleason 4 con glandulas pobremente formadas.</a:t>
          </a:r>
        </a:p>
      </dsp:txBody>
      <dsp:txXfrm>
        <a:off x="0" y="4744781"/>
        <a:ext cx="6900512" cy="790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4859F-EC6A-6E42-91EA-779B17F0DD0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771B4-7943-E44D-BCEA-215FCA4FD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80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771B4-7943-E44D-BCEA-215FCA4FD5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11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0771B4-7943-E44D-BCEA-215FCA4FD5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3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F982F-F2A3-6443-BBDF-2D89E0C9B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D3F19-CF71-B440-9DCB-CF39005F1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45C8B-A2CF-E843-92ED-04446102A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49AB-92A4-9D4F-AF4E-4A88EFFE352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55C19-9B94-3843-A6A4-80BD64909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68917-E04B-A748-8858-17D04CC67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F1FB-8E9E-564D-810A-CA673866F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67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472CB-8FB7-DF4F-9D45-FB88A1875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C5C2DA-19BB-4A4E-A506-D39807566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B74D9-A322-4A40-8F50-8BB4FDEBE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49AB-92A4-9D4F-AF4E-4A88EFFE352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BF855-705A-F94D-A13D-35460E05E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2848C-93C0-3449-A7DB-F7174CAA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F1FB-8E9E-564D-810A-CA673866F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16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99A129-D7A5-924B-8462-FF59B2B3B1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10462A-F11C-D04E-8031-D7D183F05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C56AF-B7BB-4B4E-ACFA-9E7A2008B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49AB-92A4-9D4F-AF4E-4A88EFFE352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C7008-F27D-294C-8EA0-AEF5067F3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363BF-1CB7-5643-A0F2-6323DD64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F1FB-8E9E-564D-810A-CA673866F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06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B31E5-73C0-814D-A7FA-5FEB118C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B7549-7F95-3C4C-8C97-2478D0F08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07814-3DCC-584A-A198-E1658FDF5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49AB-92A4-9D4F-AF4E-4A88EFFE352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2F1C9-6CC9-CA4C-B226-01BF89F2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64F-8962-6C4D-8296-28D1A3D0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F1FB-8E9E-564D-810A-CA673866F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84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72F47-E3D9-5A4E-A5B3-FE5D065A8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32296-3E9E-FB4E-9D0D-06F41C441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C8236-9144-DB47-B739-463A1A934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49AB-92A4-9D4F-AF4E-4A88EFFE352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1EDA9-E080-AE42-8327-74EA1C6CB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999E6-1E65-0B4D-AF35-36D932C8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F1FB-8E9E-564D-810A-CA673866F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20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FABAD-360B-564A-9FFA-E017BF705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49A28-6496-CE49-BB8E-648EE3929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6EF48-E241-CC41-86AF-B52708906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F7FC4A-53A9-2C44-9B77-DA1FD0B3A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49AB-92A4-9D4F-AF4E-4A88EFFE352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CEA0B0-8488-9C42-A74D-765B83B14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CE858D-6E53-C542-94F4-68CEB8F78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F1FB-8E9E-564D-810A-CA673866F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F9836-A9F9-764A-B12D-47B280D38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FECCF-A643-AA41-AE84-AE216ED3B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F4E085-9610-364C-85B8-1370CEDA5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D1DA52-9D89-2640-83EA-2FED2CE6B6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5DF38C-38E8-6847-8954-BCB27D3D6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E7F05D-A270-1742-9050-BD40A252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49AB-92A4-9D4F-AF4E-4A88EFFE352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ADD925-6A5A-834F-B728-D2DC93BBB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905D60-3655-364A-8242-B9E5BBF61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F1FB-8E9E-564D-810A-CA673866F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6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C954D-5F2E-9146-9410-08BB00204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AA4A32-AACC-594B-839D-563CB3524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49AB-92A4-9D4F-AF4E-4A88EFFE352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DEFC2-DADD-C946-9168-030B017AD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AF391-162A-9047-BAC0-12374A93E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F1FB-8E9E-564D-810A-CA673866F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45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32DF2A-C1A9-E94D-AE91-5F4264723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49AB-92A4-9D4F-AF4E-4A88EFFE352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548E5D-3FC8-E94E-B048-458343F0B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99BDC0-851B-484E-93DD-E699E554F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F1FB-8E9E-564D-810A-CA673866F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48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AA6E5-7697-9E41-968E-0D4F10A4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AB680-07D0-1C4B-82D6-19C4C1CED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AF67D-24FF-4142-88E6-9E69B6F93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ACEDF-E7B7-4343-8F03-A63FB1C00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49AB-92A4-9D4F-AF4E-4A88EFFE352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B0BB0-F336-0C4A-9B2E-23D9FCA0D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39308-2F30-EA48-861A-31C477E5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F1FB-8E9E-564D-810A-CA673866F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004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A4A50-F399-AA4C-B364-0D0F6A716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5A4F1C-234C-BE4F-9136-A441FBD23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D6D39-2A72-DE4B-9FC9-838277F314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72879-E6DA-7D48-B16F-5205F09F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49AB-92A4-9D4F-AF4E-4A88EFFE352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B16BE-282E-1848-BD8A-FF49C893D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7C6AB-FDF6-774B-8553-B5CCBFF1D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F1FB-8E9E-564D-810A-CA673866F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40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189D88-C52D-9241-AB57-61F04B4C5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13511-D4C5-E943-B464-99EF4D06E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5A306-98CC-D048-8F2F-C296C0F743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249AB-92A4-9D4F-AF4E-4A88EFFE3528}" type="datetimeFigureOut">
              <a:rPr lang="en-US" smtClean="0"/>
              <a:t>10/14/2022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45598-2958-474C-BDFB-101D38FD3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3AC4F-65BE-D145-BC54-09A93F59E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0F1FB-8E9E-564D-810A-CA673866F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3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25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Triangle 27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29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D7A132F-F05D-0C43-B961-4611E5F38D45}"/>
              </a:ext>
            </a:extLst>
          </p:cNvPr>
          <p:cNvSpPr txBox="1">
            <a:spLocks/>
          </p:cNvSpPr>
          <p:nvPr/>
        </p:nvSpPr>
        <p:spPr>
          <a:xfrm>
            <a:off x="1285241" y="1008993"/>
            <a:ext cx="9231410" cy="354204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sz="8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Tips y Pitfalls </a:t>
            </a:r>
            <a:r>
              <a:rPr lang="en-US" sz="89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8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la </a:t>
            </a:r>
            <a:r>
              <a:rPr lang="en-US" sz="89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Gradación</a:t>
            </a:r>
            <a:r>
              <a:rPr lang="en-US" sz="8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del </a:t>
            </a:r>
            <a:r>
              <a:rPr lang="en-US" sz="89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cáncer</a:t>
            </a:r>
            <a:r>
              <a:rPr lang="en-US" sz="8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89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próstata</a:t>
            </a:r>
            <a:endParaRPr lang="en-US" sz="89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733CC9D-5DDF-AA40-9F51-B8BAF871B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Andres Matoso, MD</a:t>
            </a:r>
          </a:p>
        </p:txBody>
      </p:sp>
    </p:spTree>
    <p:extLst>
      <p:ext uri="{BB962C8B-B14F-4D97-AF65-F5344CB8AC3E}">
        <p14:creationId xmlns:p14="http://schemas.microsoft.com/office/powerpoint/2010/main" val="28455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57"/>
    </mc:Choice>
    <mc:Fallback xmlns="">
      <p:transition spd="slow" advTm="2455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fabric&#10;&#10;Description automatically generated">
            <a:extLst>
              <a:ext uri="{FF2B5EF4-FFF2-40B4-BE49-F238E27FC236}">
                <a16:creationId xmlns:a16="http://schemas.microsoft.com/office/drawing/2014/main" id="{B9199AAB-FC10-A14D-9716-3F1F063F5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54" r="7285" b="3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C5F189-B189-AB46-B7E4-9D3FF2BF5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4" r="22876" b="3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0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86"/>
    </mc:Choice>
    <mc:Fallback xmlns="">
      <p:transition spd="slow" advTm="3118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C64E9F-2CD1-4B4F-A8FE-32AA8DBCB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s-ES_tradnl" sz="5400"/>
              <a:t>Patrón 4 de Gleason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9D2EC-536F-EC4B-8E4C-DFE4C1416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es-ES_tradnl" sz="2000"/>
              <a:t>Glándulas pobremente formadas:</a:t>
            </a:r>
          </a:p>
          <a:p>
            <a:pPr lvl="1"/>
            <a:r>
              <a:rPr lang="es-ES_tradnl" sz="2000"/>
              <a:t>3 núcleos o hasta 5 sin lumina visible</a:t>
            </a:r>
          </a:p>
          <a:p>
            <a:r>
              <a:rPr lang="es-ES_tradnl" sz="2000"/>
              <a:t>Glándulas fusionada:</a:t>
            </a:r>
          </a:p>
          <a:p>
            <a:pPr lvl="1"/>
            <a:r>
              <a:rPr lang="es-ES_tradnl" sz="2000"/>
              <a:t>No tiene estroma entre las glándulas</a:t>
            </a:r>
          </a:p>
          <a:p>
            <a:r>
              <a:rPr lang="es-ES_tradnl" sz="2000"/>
              <a:t>Glándulas glomeruloides:</a:t>
            </a:r>
          </a:p>
          <a:p>
            <a:pPr lvl="1"/>
            <a:r>
              <a:rPr lang="es-ES_tradnl" sz="2000"/>
              <a:t>Debe diferenciarse de efecto telescopio</a:t>
            </a:r>
          </a:p>
          <a:p>
            <a:r>
              <a:rPr lang="es-ES_tradnl" sz="2000"/>
              <a:t>Glandulas cribiformes:</a:t>
            </a:r>
          </a:p>
          <a:p>
            <a:pPr lvl="1"/>
            <a:r>
              <a:rPr lang="es-ES_tradnl" sz="2000"/>
              <a:t>Creciente evidencia de que se asocia a peor pronostico</a:t>
            </a:r>
          </a:p>
          <a:p>
            <a:pPr lvl="1"/>
            <a:r>
              <a:rPr lang="es-ES_tradnl" sz="2000"/>
              <a:t>Cuanto mas grande la glandula cribriforme, mayor impacto en el pronostico</a:t>
            </a:r>
          </a:p>
        </p:txBody>
      </p:sp>
    </p:spTree>
    <p:extLst>
      <p:ext uri="{BB962C8B-B14F-4D97-AF65-F5344CB8AC3E}">
        <p14:creationId xmlns:p14="http://schemas.microsoft.com/office/powerpoint/2010/main" val="228538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62"/>
    </mc:Choice>
    <mc:Fallback xmlns="">
      <p:transition spd="slow" advTm="11826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scarf, close, pan&#10;&#10;Description automatically generated">
            <a:extLst>
              <a:ext uri="{FF2B5EF4-FFF2-40B4-BE49-F238E27FC236}">
                <a16:creationId xmlns:a16="http://schemas.microsoft.com/office/drawing/2014/main" id="{4D1B5786-605E-DF4F-9C0B-2F26A4C1B5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32" r="19680" b="3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urple, vegetable&#10;&#10;Description automatically generated">
            <a:extLst>
              <a:ext uri="{FF2B5EF4-FFF2-40B4-BE49-F238E27FC236}">
                <a16:creationId xmlns:a16="http://schemas.microsoft.com/office/drawing/2014/main" id="{2BB1DA8D-2650-334D-9C14-925129C9E6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2" r="20491" b="3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3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88"/>
    </mc:Choice>
    <mc:Fallback xmlns="">
      <p:transition spd="slow" advTm="3518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urple, fabric, vegetable&#10;&#10;Description automatically generated">
            <a:extLst>
              <a:ext uri="{FF2B5EF4-FFF2-40B4-BE49-F238E27FC236}">
                <a16:creationId xmlns:a16="http://schemas.microsoft.com/office/drawing/2014/main" id="{3C4E7162-5E2E-2846-A30B-98BC396EE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26" b="13737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6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42"/>
    </mc:Choice>
    <mc:Fallback xmlns="">
      <p:transition spd="slow" advTm="3004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urple, plant, vegetable, fabric&#10;&#10;Description automatically generated">
            <a:extLst>
              <a:ext uri="{FF2B5EF4-FFF2-40B4-BE49-F238E27FC236}">
                <a16:creationId xmlns:a16="http://schemas.microsoft.com/office/drawing/2014/main" id="{BE8FB4B8-D685-344D-84B7-519D88092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49" b="2671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5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39"/>
    </mc:Choice>
    <mc:Fallback xmlns="">
      <p:transition spd="slow" advTm="4293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E8CCB-F154-7843-A1AC-1F08B738B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07" r="21205" b="3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urple, pink, flower, plant&#10;&#10;Description automatically generated">
            <a:extLst>
              <a:ext uri="{FF2B5EF4-FFF2-40B4-BE49-F238E27FC236}">
                <a16:creationId xmlns:a16="http://schemas.microsoft.com/office/drawing/2014/main" id="{35C2E88A-CC7A-B343-8703-1F2C99B61E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7" r="26645" b="3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7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51"/>
    </mc:Choice>
    <mc:Fallback xmlns="">
      <p:transition spd="slow" advTm="4435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9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B05666-8EB5-E94F-982A-33A6FB33B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s-ES_tradnl" sz="4800"/>
              <a:t>Significado clinico de los subtipos de patron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82DB9-6ABA-774E-9CAF-D77D1AF1C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 fontScale="92500" lnSpcReduction="10000"/>
          </a:bodyPr>
          <a:lstStyle/>
          <a:p>
            <a:r>
              <a:rPr lang="es-ES_tradnl" sz="2400" dirty="0"/>
              <a:t>El desafío es identificar que pacientes dentro de Grupo de Grado 2 que puedan ser candidatos para vigilancia activa. </a:t>
            </a:r>
          </a:p>
          <a:p>
            <a:r>
              <a:rPr lang="es-ES_tradnl" sz="2400" dirty="0"/>
              <a:t>Hay evidencia que la presencia de glándulas </a:t>
            </a:r>
            <a:r>
              <a:rPr lang="es-ES_tradnl" sz="2400" dirty="0" err="1"/>
              <a:t>cribiformes</a:t>
            </a:r>
            <a:r>
              <a:rPr lang="es-ES_tradnl" sz="2400" dirty="0"/>
              <a:t> se asocia con el peor pronostico</a:t>
            </a:r>
          </a:p>
          <a:p>
            <a:r>
              <a:rPr lang="es-ES_tradnl" sz="2400" dirty="0"/>
              <a:t>Controversia existe en decidir que tamaño es el necesario para que se asocie a peor pronostico.</a:t>
            </a:r>
          </a:p>
          <a:p>
            <a:pPr lvl="1"/>
            <a:r>
              <a:rPr lang="es-ES_tradnl" dirty="0"/>
              <a:t>&gt;12 </a:t>
            </a:r>
            <a:r>
              <a:rPr lang="es-ES_tradnl" dirty="0" err="1"/>
              <a:t>luminas</a:t>
            </a:r>
            <a:endParaRPr lang="es-ES_tradnl" dirty="0"/>
          </a:p>
          <a:p>
            <a:pPr lvl="1"/>
            <a:r>
              <a:rPr lang="es-ES_tradnl" dirty="0"/>
              <a:t>Mas epitelio en el centro que asociado a la periferia</a:t>
            </a:r>
          </a:p>
          <a:p>
            <a:r>
              <a:rPr lang="es-ES_tradnl" sz="2400" dirty="0"/>
              <a:t>Cuantificarlo como porcentaje del área total de tumor.</a:t>
            </a:r>
          </a:p>
          <a:p>
            <a:endParaRPr lang="es-ES_tradnl" sz="24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93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28"/>
    </mc:Choice>
    <mc:Fallback xmlns="">
      <p:transition spd="slow" advTm="11832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436203F-0705-9443-8DD9-D6A98F994E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7238"/>
              </p:ext>
            </p:extLst>
          </p:nvPr>
        </p:nvGraphicFramePr>
        <p:xfrm>
          <a:off x="643467" y="994360"/>
          <a:ext cx="10905067" cy="48692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5893">
                  <a:extLst>
                    <a:ext uri="{9D8B030D-6E8A-4147-A177-3AD203B41FA5}">
                      <a16:colId xmlns:a16="http://schemas.microsoft.com/office/drawing/2014/main" val="361377156"/>
                    </a:ext>
                  </a:extLst>
                </a:gridCol>
                <a:gridCol w="4390033">
                  <a:extLst>
                    <a:ext uri="{9D8B030D-6E8A-4147-A177-3AD203B41FA5}">
                      <a16:colId xmlns:a16="http://schemas.microsoft.com/office/drawing/2014/main" val="3837075513"/>
                    </a:ext>
                  </a:extLst>
                </a:gridCol>
                <a:gridCol w="4519141">
                  <a:extLst>
                    <a:ext uri="{9D8B030D-6E8A-4147-A177-3AD203B41FA5}">
                      <a16:colId xmlns:a16="http://schemas.microsoft.com/office/drawing/2014/main" val="4237093583"/>
                    </a:ext>
                  </a:extLst>
                </a:gridCol>
              </a:tblGrid>
              <a:tr h="2696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055" marR="6905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Problem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055" marR="6905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Recommendation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055" marR="69055" marT="0" marB="0"/>
                </a:tc>
                <a:extLst>
                  <a:ext uri="{0D108BD9-81ED-4DB2-BD59-A6C34878D82A}">
                    <a16:rowId xmlns:a16="http://schemas.microsoft.com/office/drawing/2014/main" val="2459587808"/>
                  </a:ext>
                </a:extLst>
              </a:tr>
              <a:tr h="7045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Gleason pattern 3 vs. Gleason pattern 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055" marR="6905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Few poorly formed glands that could represent tangential sectioning of well-formed glands 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055" marR="6905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Gleason pattern 4 should be diagnosed only when there is a cluster of poorly formed glands seen at 10x magnification that persist on levels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055" marR="69055" marT="0" marB="0"/>
                </a:tc>
                <a:extLst>
                  <a:ext uri="{0D108BD9-81ED-4DB2-BD59-A6C34878D82A}">
                    <a16:rowId xmlns:a16="http://schemas.microsoft.com/office/drawing/2014/main" val="2868504357"/>
                  </a:ext>
                </a:extLst>
              </a:tr>
              <a:tr h="10770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055" marR="6905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Crowded glands with minimal stroma in between glands could appear fused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055" marR="6905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Only when, the mental exercise of drawing a line around each individual gland, a component of fused glands of Gleason pattern 4 should be considered. </a:t>
                      </a:r>
                    </a:p>
                    <a:p>
                      <a:pPr marL="0" marR="0" indent="45720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055" marR="69055" marT="0" marB="0"/>
                </a:tc>
                <a:extLst>
                  <a:ext uri="{0D108BD9-81ED-4DB2-BD59-A6C34878D82A}">
                    <a16:rowId xmlns:a16="http://schemas.microsoft.com/office/drawing/2014/main" val="4101420059"/>
                  </a:ext>
                </a:extLst>
              </a:tr>
              <a:tr h="48707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055" marR="6905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Branching glands that appear relatively complex at low power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055" marR="6905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Should not be interpreted as Gleason pattern 4, as long as there is no fusion.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055" marR="69055" marT="0" marB="0"/>
                </a:tc>
                <a:extLst>
                  <a:ext uri="{0D108BD9-81ED-4DB2-BD59-A6C34878D82A}">
                    <a16:rowId xmlns:a16="http://schemas.microsoft.com/office/drawing/2014/main" val="66309565"/>
                  </a:ext>
                </a:extLst>
              </a:tr>
              <a:tr h="9219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055" marR="6905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Mucinous fibroplasia, also known as collagenous micronodules or collagenous fibroplasia can distort glands and they may appear cribriform, fused, or poorly formed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055" marR="6905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Poorly formed glands or fused glands are very difficult to represent true Gleason pattern 4 in the context of mucinous fibroplasia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055" marR="69055" marT="0" marB="0"/>
                </a:tc>
                <a:extLst>
                  <a:ext uri="{0D108BD9-81ED-4DB2-BD59-A6C34878D82A}">
                    <a16:rowId xmlns:a16="http://schemas.microsoft.com/office/drawing/2014/main" val="323061325"/>
                  </a:ext>
                </a:extLst>
              </a:tr>
              <a:tr h="7045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055" marR="6905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Telescoping, which is the infolding of the epithelium within the lumen of the gland can appear more complex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055" marR="6905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Should not be interpreted Gleason pattern 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055" marR="69055" marT="0" marB="0"/>
                </a:tc>
                <a:extLst>
                  <a:ext uri="{0D108BD9-81ED-4DB2-BD59-A6C34878D82A}">
                    <a16:rowId xmlns:a16="http://schemas.microsoft.com/office/drawing/2014/main" val="2531474743"/>
                  </a:ext>
                </a:extLst>
              </a:tr>
              <a:tr h="7045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055" marR="6905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Glands within a focus of perineural invasion (PNI) may appear more complex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055" marR="6905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Caution should be used when diagnosing Gleason pattern 4 in a focus of PNI in the absence of Gleason pattern 4 elsewhere.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055" marR="69055" marT="0" marB="0"/>
                </a:tc>
                <a:extLst>
                  <a:ext uri="{0D108BD9-81ED-4DB2-BD59-A6C34878D82A}">
                    <a16:rowId xmlns:a16="http://schemas.microsoft.com/office/drawing/2014/main" val="1130012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600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18"/>
    </mc:Choice>
    <mc:Fallback xmlns="">
      <p:transition spd="slow" advTm="9791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EB6122-B84C-8747-AC45-ECFFA94AC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s-ES_tradnl" sz="5400"/>
              <a:t>Patron de Gleason 5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D2B1816C-7074-4599-B6E3-103963F09E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951545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6301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38"/>
    </mc:Choice>
    <mc:Fallback xmlns="">
      <p:transition spd="slow" advTm="8803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1016C2-F787-2C4E-8C64-38B82EBC8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ES_tradnl">
                <a:solidFill>
                  <a:srgbClr val="FFFFFF"/>
                </a:solidFill>
              </a:rPr>
              <a:t>Problemas diagnosticos con patron 5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A9774-93B1-0945-9D62-EC099A701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 lnSpcReduction="10000"/>
          </a:bodyPr>
          <a:lstStyle/>
          <a:p>
            <a:r>
              <a:rPr lang="es-ES_tradnl" sz="2200" dirty="0"/>
              <a:t>Nidos solidos pueden ser interpretados como glándulas pobremente formadas.</a:t>
            </a:r>
          </a:p>
          <a:p>
            <a:r>
              <a:rPr lang="es-ES_tradnl" sz="2200" dirty="0"/>
              <a:t>Patrón </a:t>
            </a:r>
            <a:r>
              <a:rPr lang="es-ES_tradnl" sz="2200" dirty="0" err="1"/>
              <a:t>microacinar</a:t>
            </a:r>
            <a:r>
              <a:rPr lang="es-ES_tradnl" sz="2200" dirty="0"/>
              <a:t> pequeño u ocasional glándulas pobremente formadas debe aun considerarse </a:t>
            </a:r>
            <a:r>
              <a:rPr lang="es-ES_tradnl" sz="2200" dirty="0" err="1"/>
              <a:t>patron</a:t>
            </a:r>
            <a:r>
              <a:rPr lang="es-ES_tradnl" sz="2200" dirty="0"/>
              <a:t> 5 cuando el resto del tumor esta compuesto de nidos solidos. </a:t>
            </a:r>
          </a:p>
          <a:p>
            <a:r>
              <a:rPr lang="es-ES_tradnl" sz="2200" dirty="0"/>
              <a:t>La distinción entre </a:t>
            </a:r>
            <a:r>
              <a:rPr lang="es-ES_tradnl" sz="2200" dirty="0" err="1"/>
              <a:t>comedonecrosis</a:t>
            </a:r>
            <a:r>
              <a:rPr lang="es-ES_tradnl" sz="2200" dirty="0"/>
              <a:t> versus secreción </a:t>
            </a:r>
            <a:r>
              <a:rPr lang="es-ES_tradnl" sz="2200" dirty="0" err="1"/>
              <a:t>eosinofílica</a:t>
            </a:r>
            <a:r>
              <a:rPr lang="es-ES_tradnl" sz="2200" dirty="0"/>
              <a:t> densa: células necróticas.</a:t>
            </a:r>
          </a:p>
          <a:p>
            <a:r>
              <a:rPr lang="es-ES_tradnl" sz="2200" dirty="0"/>
              <a:t>Cuando hay necrosis, el diagnostico diferencial es con carcinoma </a:t>
            </a:r>
            <a:r>
              <a:rPr lang="es-ES_tradnl" sz="2200" dirty="0" err="1"/>
              <a:t>intraductal</a:t>
            </a:r>
            <a:r>
              <a:rPr lang="es-ES_tradnl" sz="2200" dirty="0"/>
              <a:t>: IHC</a:t>
            </a:r>
          </a:p>
          <a:p>
            <a:r>
              <a:rPr lang="es-ES_tradnl" sz="2200" dirty="0"/>
              <a:t>Nidos de células tumorales debes ser diferenciadas de carcinoma </a:t>
            </a:r>
            <a:r>
              <a:rPr lang="es-ES_tradnl" sz="2200" dirty="0" err="1"/>
              <a:t>urotelial</a:t>
            </a:r>
            <a:r>
              <a:rPr lang="es-ES_tradnl" sz="2200" dirty="0"/>
              <a:t>: IHC (trampas: ciertos carcinomas de próstata de patrón solido expresan </a:t>
            </a:r>
            <a:r>
              <a:rPr lang="es-ES_tradnl" sz="2200" dirty="0" err="1"/>
              <a:t>citokeratinas</a:t>
            </a:r>
            <a:r>
              <a:rPr lang="es-ES_tradnl" sz="2200" dirty="0"/>
              <a:t> de alto peso molecular y/o pueden ser negativo para marcadores prostáticos – realiza varios marcadores)</a:t>
            </a:r>
          </a:p>
          <a:p>
            <a:r>
              <a:rPr lang="es-ES_tradnl" sz="2200" dirty="0"/>
              <a:t>Células tumorales individuales con vacuolas no debe considerarse glándula pobremente formada.  </a:t>
            </a:r>
          </a:p>
          <a:p>
            <a:endParaRPr lang="es-ES_tradnl" sz="2200" dirty="0"/>
          </a:p>
        </p:txBody>
      </p:sp>
    </p:spTree>
    <p:extLst>
      <p:ext uri="{BB962C8B-B14F-4D97-AF65-F5344CB8AC3E}">
        <p14:creationId xmlns:p14="http://schemas.microsoft.com/office/powerpoint/2010/main" val="276672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340"/>
    </mc:Choice>
    <mc:Fallback xmlns="">
      <p:transition spd="slow" advTm="16934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B0A2C8-6918-7940-90E6-9FDBCA07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s-ES_tradnl" sz="4000"/>
              <a:t>Reseña histórica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9F30C-C17B-1F43-AD0E-B221CB885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s-ES_tradnl" sz="1600"/>
              <a:t>Desarrollado en 1960-1970 basado en la arquitectura de las glándulas malignas y numerado del 1 al 5. </a:t>
            </a:r>
          </a:p>
          <a:p>
            <a:r>
              <a:rPr lang="es-ES_tradnl" sz="1600"/>
              <a:t>Modificado en 2005 y en el 2014 por la ISUP con cambios en la interpretación de</a:t>
            </a:r>
          </a:p>
          <a:p>
            <a:pPr lvl="1"/>
            <a:r>
              <a:rPr lang="es-ES_tradnl" sz="1600"/>
              <a:t>Glándulas cribiformes: siempre patrón 4 independiente del tamaño</a:t>
            </a:r>
          </a:p>
          <a:p>
            <a:pPr lvl="1"/>
            <a:r>
              <a:rPr lang="es-ES_tradnl" sz="1600"/>
              <a:t>Glándulas glomeruloides: siempre patrón 4</a:t>
            </a:r>
          </a:p>
          <a:p>
            <a:pPr lvl="1"/>
            <a:r>
              <a:rPr lang="es-ES_tradnl" sz="1600"/>
              <a:t>Carcinoma mucinoso: gradación basado en la arquitectura de las glándulas</a:t>
            </a:r>
          </a:p>
          <a:p>
            <a:r>
              <a:rPr lang="es-ES_tradnl" sz="1600"/>
              <a:t>Controversias que persisten:</a:t>
            </a:r>
          </a:p>
          <a:p>
            <a:pPr lvl="1"/>
            <a:r>
              <a:rPr lang="es-ES_tradnl" sz="1600"/>
              <a:t>Gradación del carcinoma intraductal</a:t>
            </a:r>
          </a:p>
          <a:p>
            <a:pPr lvl="1"/>
            <a:r>
              <a:rPr lang="es-ES_tradnl" sz="1600"/>
              <a:t>Significado del tamaño de la glándula cribiforme</a:t>
            </a:r>
          </a:p>
          <a:p>
            <a:pPr lvl="1"/>
            <a:endParaRPr lang="es-ES_tradnl" sz="1600"/>
          </a:p>
          <a:p>
            <a:pPr lvl="1"/>
            <a:endParaRPr lang="es-ES_tradnl" sz="16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a snake&#10;&#10;Description automatically generated with low confidence">
            <a:extLst>
              <a:ext uri="{FF2B5EF4-FFF2-40B4-BE49-F238E27FC236}">
                <a16:creationId xmlns:a16="http://schemas.microsoft.com/office/drawing/2014/main" id="{41A181A4-1C2B-724A-A852-F2E2DBB7B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09" r="9763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3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466"/>
    </mc:Choice>
    <mc:Fallback xmlns="">
      <p:transition spd="slow" advTm="23746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abric&#10;&#10;Description automatically generated">
            <a:extLst>
              <a:ext uri="{FF2B5EF4-FFF2-40B4-BE49-F238E27FC236}">
                <a16:creationId xmlns:a16="http://schemas.microsoft.com/office/drawing/2014/main" id="{9638C105-8FBF-E34A-B61D-13CD6E9019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04" b="145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coelenterate, coral&#10;&#10;Description automatically generated">
            <a:extLst>
              <a:ext uri="{FF2B5EF4-FFF2-40B4-BE49-F238E27FC236}">
                <a16:creationId xmlns:a16="http://schemas.microsoft.com/office/drawing/2014/main" id="{1BF8B5BD-68BB-3B45-95AD-E35CBB0A87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2" r="18113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176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02"/>
    </mc:Choice>
    <mc:Fallback xmlns="">
      <p:transition spd="slow" advTm="1560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purple&#10;&#10;Description automatically generated">
            <a:extLst>
              <a:ext uri="{FF2B5EF4-FFF2-40B4-BE49-F238E27FC236}">
                <a16:creationId xmlns:a16="http://schemas.microsoft.com/office/drawing/2014/main" id="{8A1A7C6B-493B-3E4D-B70D-9BF33B592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9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0731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5"/>
    </mc:Choice>
    <mc:Fallback xmlns="">
      <p:transition spd="slow" advTm="1169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urple&#10;&#10;Description automatically generated">
            <a:extLst>
              <a:ext uri="{FF2B5EF4-FFF2-40B4-BE49-F238E27FC236}">
                <a16:creationId xmlns:a16="http://schemas.microsoft.com/office/drawing/2014/main" id="{F08AC1AD-7ECB-1543-ADE4-DF80E9198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77800"/>
            <a:ext cx="8636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85"/>
    </mc:Choice>
    <mc:Fallback xmlns="">
      <p:transition spd="slow" advTm="1958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C70B64F-E48F-7644-8F62-AA94914D5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69" r="13563" b="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Picture 4" descr="A picture containing purple, vegetable&#10;&#10;Description automatically generated">
            <a:extLst>
              <a:ext uri="{FF2B5EF4-FFF2-40B4-BE49-F238E27FC236}">
                <a16:creationId xmlns:a16="http://schemas.microsoft.com/office/drawing/2014/main" id="{2859CC54-CD0C-254E-B26B-C6451FF962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40" r="9011" b="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2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45"/>
    </mc:Choice>
    <mc:Fallback xmlns="">
      <p:transition spd="slow" advTm="44345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pink, shawl, plant, pan&#10;&#10;Description automatically generated">
            <a:extLst>
              <a:ext uri="{FF2B5EF4-FFF2-40B4-BE49-F238E27FC236}">
                <a16:creationId xmlns:a16="http://schemas.microsoft.com/office/drawing/2014/main" id="{D46D0ED8-1CD8-0349-ACA0-B524BD37B8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22" r="7410" b="1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374AF8-8522-3E47-9068-83A8EEA83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1" r="11545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3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43"/>
    </mc:Choice>
    <mc:Fallback xmlns="">
      <p:transition spd="slow" advTm="2184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324AB71-225C-0C45-90BA-9107CB3AA6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545315"/>
              </p:ext>
            </p:extLst>
          </p:nvPr>
        </p:nvGraphicFramePr>
        <p:xfrm>
          <a:off x="643467" y="812088"/>
          <a:ext cx="10905067" cy="52338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83992">
                  <a:extLst>
                    <a:ext uri="{9D8B030D-6E8A-4147-A177-3AD203B41FA5}">
                      <a16:colId xmlns:a16="http://schemas.microsoft.com/office/drawing/2014/main" val="2590604104"/>
                    </a:ext>
                  </a:extLst>
                </a:gridCol>
                <a:gridCol w="3585142">
                  <a:extLst>
                    <a:ext uri="{9D8B030D-6E8A-4147-A177-3AD203B41FA5}">
                      <a16:colId xmlns:a16="http://schemas.microsoft.com/office/drawing/2014/main" val="4161641008"/>
                    </a:ext>
                  </a:extLst>
                </a:gridCol>
                <a:gridCol w="3735933">
                  <a:extLst>
                    <a:ext uri="{9D8B030D-6E8A-4147-A177-3AD203B41FA5}">
                      <a16:colId xmlns:a16="http://schemas.microsoft.com/office/drawing/2014/main" val="3474038305"/>
                    </a:ext>
                  </a:extLst>
                </a:gridCol>
              </a:tblGrid>
              <a:tr h="3975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21" marR="12422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Problem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21" marR="12422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Recommendation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21" marR="124221" marT="0" marB="0"/>
                </a:tc>
                <a:extLst>
                  <a:ext uri="{0D108BD9-81ED-4DB2-BD59-A6C34878D82A}">
                    <a16:rowId xmlns:a16="http://schemas.microsoft.com/office/drawing/2014/main" val="2774853035"/>
                  </a:ext>
                </a:extLst>
              </a:tr>
              <a:tr h="238503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Gleason pattern 4 vs. Gleason pattern 5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21" marR="12422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Solid nests could be misinterpreted as poorly formed glands.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21" marR="12422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Small microacinar pattern or occasional poorly formed acini should still be considered Gleason pattern 5 when otherwise the tumor is composed of solid nests of tumor cells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21" marR="124221" marT="0" marB="0"/>
                </a:tc>
                <a:extLst>
                  <a:ext uri="{0D108BD9-81ED-4DB2-BD59-A6C34878D82A}">
                    <a16:rowId xmlns:a16="http://schemas.microsoft.com/office/drawing/2014/main" val="1854520451"/>
                  </a:ext>
                </a:extLst>
              </a:tr>
              <a:tr h="10600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21" marR="12422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Comedo necrosis vs. dense eosinophilic secretion.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21" marR="12422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True necrosis includes intraluminal necrotic cells or karyorrhexis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21" marR="124221" marT="0" marB="0"/>
                </a:tc>
                <a:extLst>
                  <a:ext uri="{0D108BD9-81ED-4DB2-BD59-A6C34878D82A}">
                    <a16:rowId xmlns:a16="http://schemas.microsoft.com/office/drawing/2014/main" val="132961381"/>
                  </a:ext>
                </a:extLst>
              </a:tr>
              <a:tr h="13912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 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21" marR="12422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Single tumor cells with vacuolated cytoplasm (pseudo-signet ring cell carcinoma)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21" marR="12422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Should be interpreted as Gleason pattern 5</a:t>
                      </a:r>
                      <a:endParaRPr lang="en-US" sz="2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4221" marR="124221" marT="0" marB="0"/>
                </a:tc>
                <a:extLst>
                  <a:ext uri="{0D108BD9-81ED-4DB2-BD59-A6C34878D82A}">
                    <a16:rowId xmlns:a16="http://schemas.microsoft.com/office/drawing/2014/main" val="1052027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162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62"/>
    </mc:Choice>
    <mc:Fallback xmlns="">
      <p:transition spd="slow" advTm="6966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C9DBB8-B3AE-5841-B19C-93FDA25FC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s-ES_tradnl" sz="4600"/>
              <a:t>Gradacion de variants morfologicas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4AF50B0-39E1-453E-8F17-FC3B900DDA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300956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299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04"/>
    </mc:Choice>
    <mc:Fallback xmlns="">
      <p:transition spd="slow" advTm="123304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B7958D-AD90-204C-A51E-3B62377F9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ES_tradnl" sz="3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Casos prácticos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8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1"/>
    </mc:Choice>
    <mc:Fallback xmlns="">
      <p:transition spd="slow" advTm="372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icture containing purple, fabric, vegetable&#10;&#10;Description automatically generated">
            <a:extLst>
              <a:ext uri="{FF2B5EF4-FFF2-40B4-BE49-F238E27FC236}">
                <a16:creationId xmlns:a16="http://schemas.microsoft.com/office/drawing/2014/main" id="{DC54D9D9-CF00-FD4F-A3E1-4932C388A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77800"/>
            <a:ext cx="8636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5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59"/>
    </mc:Choice>
    <mc:Fallback xmlns="">
      <p:transition spd="slow" advTm="29259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2B09BE-F49E-224D-95F4-0FEB4B21DA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" t="29663" r="-336" b="18802"/>
          <a:stretch/>
        </p:blipFill>
        <p:spPr>
          <a:xfrm>
            <a:off x="1479887" y="1"/>
            <a:ext cx="9170581" cy="3534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222BC2-3C40-524F-A4A3-6C4AE2CD9E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064" b="19251"/>
          <a:stretch/>
        </p:blipFill>
        <p:spPr>
          <a:xfrm>
            <a:off x="1479887" y="3303140"/>
            <a:ext cx="9170581" cy="35445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6862F8-964D-D64D-B865-316A4042C59F}"/>
              </a:ext>
            </a:extLst>
          </p:cNvPr>
          <p:cNvSpPr txBox="1"/>
          <p:nvPr/>
        </p:nvSpPr>
        <p:spPr>
          <a:xfrm>
            <a:off x="3575762" y="6262950"/>
            <a:ext cx="5434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Carcinoma Ductal Similar a PIN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159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18"/>
    </mc:Choice>
    <mc:Fallback xmlns="">
      <p:transition spd="slow" advTm="33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45D489D-16E1-484D-867B-144368D74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9A496F5-B01E-4BF8-9D1E-C4E53B6F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225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2906963" y="1348064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05E6F1-7E25-8D4B-BFF1-8C4CBA773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s-ES_tradnl" sz="2800">
                <a:solidFill>
                  <a:srgbClr val="FFFFFF"/>
                </a:solidFill>
              </a:rPr>
              <a:t>Recomendaciones de las sociedades de uropatología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A954259-9908-4FB3-8418-A044733E57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318866"/>
              </p:ext>
            </p:extLst>
          </p:nvPr>
        </p:nvGraphicFramePr>
        <p:xfrm>
          <a:off x="5237018" y="653693"/>
          <a:ext cx="6303729" cy="5560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220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39"/>
    </mc:Choice>
    <mc:Fallback xmlns="">
      <p:transition spd="slow" advTm="107439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6D89D8-C041-0A43-8E40-C0A30E530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09" y="0"/>
            <a:ext cx="9170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3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83"/>
    </mc:Choice>
    <mc:Fallback xmlns="">
      <p:transition spd="slow" advTm="29983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F2F08E-592C-F849-A766-4B83CD9F6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09" y="0"/>
            <a:ext cx="9170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0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99"/>
    </mc:Choice>
    <mc:Fallback xmlns="">
      <p:transition spd="slow" advTm="24199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606C78-012A-124C-B9E2-56437164B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709" y="0"/>
            <a:ext cx="917058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69525F-2D0F-844B-BE05-2E6DE3FD8E22}"/>
              </a:ext>
            </a:extLst>
          </p:cNvPr>
          <p:cNvSpPr txBox="1"/>
          <p:nvPr/>
        </p:nvSpPr>
        <p:spPr>
          <a:xfrm>
            <a:off x="3536563" y="6273225"/>
            <a:ext cx="5434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Carcinoma Ductal Similar a PIN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739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53"/>
    </mc:Choice>
    <mc:Fallback xmlns="">
      <p:transition spd="slow" advTm="2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8FA44A-18AD-C740-B02A-0427DD451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77800"/>
            <a:ext cx="8636000" cy="6502400"/>
          </a:xfrm>
          <a:prstGeom prst="rect">
            <a:avLst/>
          </a:prstGeom>
          <a:effectLst>
            <a:glow rad="406400">
              <a:schemeClr val="accent1"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C79E40-BF6E-904B-9347-EBFDA265F9D0}"/>
              </a:ext>
            </a:extLst>
          </p:cNvPr>
          <p:cNvSpPr txBox="1"/>
          <p:nvPr/>
        </p:nvSpPr>
        <p:spPr>
          <a:xfrm>
            <a:off x="330873" y="759708"/>
            <a:ext cx="3816109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_tradnl" sz="2800" b="1" dirty="0"/>
              <a:t>PIN plano con secreción </a:t>
            </a:r>
          </a:p>
          <a:p>
            <a:r>
              <a:rPr lang="es-ES_tradnl" sz="2800" b="1" dirty="0" err="1"/>
              <a:t>intraluminal</a:t>
            </a:r>
            <a:r>
              <a:rPr lang="es-ES_tradnl" sz="2800" b="1" dirty="0"/>
              <a:t> densa: </a:t>
            </a:r>
          </a:p>
          <a:p>
            <a:r>
              <a:rPr lang="es-ES_tradnl" sz="2800" b="1" dirty="0" err="1"/>
              <a:t>Important</a:t>
            </a:r>
            <a:r>
              <a:rPr lang="es-ES_tradnl" sz="2800" b="1" dirty="0"/>
              <a:t> no confundir</a:t>
            </a:r>
          </a:p>
          <a:p>
            <a:r>
              <a:rPr lang="es-ES_tradnl" sz="2800" b="1" dirty="0"/>
              <a:t>Con necrosis</a:t>
            </a:r>
          </a:p>
        </p:txBody>
      </p:sp>
    </p:spTree>
    <p:extLst>
      <p:ext uri="{BB962C8B-B14F-4D97-AF65-F5344CB8AC3E}">
        <p14:creationId xmlns:p14="http://schemas.microsoft.com/office/powerpoint/2010/main" val="268838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13"/>
    </mc:Choice>
    <mc:Fallback xmlns="">
      <p:transition spd="slow" advTm="37913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A8180C-EE24-D447-91CE-9A49ACAF5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77800"/>
            <a:ext cx="8636000" cy="6502400"/>
          </a:xfrm>
          <a:prstGeom prst="rect">
            <a:avLst/>
          </a:prstGeom>
          <a:effectLst>
            <a:glow rad="355600">
              <a:schemeClr val="accent1"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38EC32-2FAF-7041-809C-B0601C65836F}"/>
              </a:ext>
            </a:extLst>
          </p:cNvPr>
          <p:cNvSpPr txBox="1"/>
          <p:nvPr/>
        </p:nvSpPr>
        <p:spPr>
          <a:xfrm>
            <a:off x="203873" y="366008"/>
            <a:ext cx="3816109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_tradnl" sz="2800" b="1" dirty="0"/>
              <a:t>PIN plano con secreción </a:t>
            </a:r>
          </a:p>
          <a:p>
            <a:r>
              <a:rPr lang="es-ES_tradnl" sz="2800" b="1" dirty="0" err="1"/>
              <a:t>intraluminal</a:t>
            </a:r>
            <a:r>
              <a:rPr lang="es-ES_tradnl" sz="2800" b="1" dirty="0"/>
              <a:t> densa</a:t>
            </a:r>
          </a:p>
        </p:txBody>
      </p:sp>
    </p:spTree>
    <p:extLst>
      <p:ext uri="{BB962C8B-B14F-4D97-AF65-F5344CB8AC3E}">
        <p14:creationId xmlns:p14="http://schemas.microsoft.com/office/powerpoint/2010/main" val="1460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4"/>
    </mc:Choice>
    <mc:Fallback xmlns="">
      <p:transition spd="slow" advTm="10254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7DCC7B-A742-C146-B989-65D0A6963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98" y="-1"/>
            <a:ext cx="4633954" cy="33920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BFD926-FE4A-F34D-A3E6-BB297EB1A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68" y="0"/>
            <a:ext cx="4665537" cy="34405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158843-22A5-FD48-9912-D307D6D7F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953" y="3368907"/>
            <a:ext cx="4633952" cy="34890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4DC511-9736-0545-B4A8-FEB246A71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998" y="3368905"/>
            <a:ext cx="4602370" cy="34653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B9152A-A183-BB43-95EF-FA106096FB4A}"/>
              </a:ext>
            </a:extLst>
          </p:cNvPr>
          <p:cNvSpPr txBox="1"/>
          <p:nvPr/>
        </p:nvSpPr>
        <p:spPr>
          <a:xfrm>
            <a:off x="3781127" y="6288723"/>
            <a:ext cx="424564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Carcinoma Intraductal</a:t>
            </a:r>
          </a:p>
        </p:txBody>
      </p:sp>
    </p:spTree>
    <p:extLst>
      <p:ext uri="{BB962C8B-B14F-4D97-AF65-F5344CB8AC3E}">
        <p14:creationId xmlns:p14="http://schemas.microsoft.com/office/powerpoint/2010/main" val="152687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14"/>
    </mc:Choice>
    <mc:Fallback xmlns="">
      <p:transition spd="slow" advTm="24514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845BF5-E625-A74C-9422-A11BD7754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77800"/>
            <a:ext cx="8636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5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56"/>
    </mc:Choice>
    <mc:Fallback xmlns="">
      <p:transition spd="slow" advTm="13856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51ECA3-1501-CE4A-AC88-A526A86FD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77800"/>
            <a:ext cx="8636000" cy="650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A9397A-6829-624E-BC9F-1B28A06B61F9}"/>
              </a:ext>
            </a:extLst>
          </p:cNvPr>
          <p:cNvSpPr txBox="1"/>
          <p:nvPr/>
        </p:nvSpPr>
        <p:spPr>
          <a:xfrm>
            <a:off x="2901824" y="177800"/>
            <a:ext cx="63883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2800" b="1" dirty="0"/>
              <a:t>Carcinoma invasivo con patrón </a:t>
            </a:r>
            <a:r>
              <a:rPr lang="es-ES_tradnl" sz="2800" b="1" dirty="0" err="1"/>
              <a:t>cribiforme</a:t>
            </a:r>
            <a:endParaRPr lang="es-ES_tradnl" sz="2800" b="1" dirty="0"/>
          </a:p>
        </p:txBody>
      </p:sp>
    </p:spTree>
    <p:extLst>
      <p:ext uri="{BB962C8B-B14F-4D97-AF65-F5344CB8AC3E}">
        <p14:creationId xmlns:p14="http://schemas.microsoft.com/office/powerpoint/2010/main" val="393343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7"/>
    </mc:Choice>
    <mc:Fallback xmlns="">
      <p:transition spd="slow" advTm="13387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41F6FA-DA35-274E-90A0-BFED3858D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77800"/>
            <a:ext cx="8636000" cy="6502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DD629E-017A-984A-B046-A94E46A62B7C}"/>
              </a:ext>
            </a:extLst>
          </p:cNvPr>
          <p:cNvSpPr txBox="1"/>
          <p:nvPr/>
        </p:nvSpPr>
        <p:spPr>
          <a:xfrm>
            <a:off x="3409303" y="177800"/>
            <a:ext cx="5373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Carcinoma invasivo con </a:t>
            </a:r>
            <a:r>
              <a:rPr lang="es-ES_tradnl" sz="2400" dirty="0" err="1"/>
              <a:t>patron</a:t>
            </a:r>
            <a:r>
              <a:rPr lang="es-ES_tradnl" sz="2400" dirty="0"/>
              <a:t> </a:t>
            </a:r>
            <a:r>
              <a:rPr lang="es-ES_tradnl" sz="2400" dirty="0" err="1"/>
              <a:t>cribiforme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221081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0"/>
    </mc:Choice>
    <mc:Fallback xmlns="">
      <p:transition spd="slow" advTm="1012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27AED4-9F1D-FF4D-A5D7-0E34D910F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77800"/>
            <a:ext cx="8636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6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62"/>
    </mc:Choice>
    <mc:Fallback xmlns="">
      <p:transition spd="slow" advTm="1976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3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E62394-A2CC-DC47-9362-6D17F8A26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Sistema de Grupo de Grados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7CA4901-F001-5C48-8ACD-E0F1C332E9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2871290"/>
              </p:ext>
            </p:extLst>
          </p:nvPr>
        </p:nvGraphicFramePr>
        <p:xfrm>
          <a:off x="5207640" y="743429"/>
          <a:ext cx="6291715" cy="533081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395362">
                  <a:extLst>
                    <a:ext uri="{9D8B030D-6E8A-4147-A177-3AD203B41FA5}">
                      <a16:colId xmlns:a16="http://schemas.microsoft.com/office/drawing/2014/main" val="3252298575"/>
                    </a:ext>
                  </a:extLst>
                </a:gridCol>
                <a:gridCol w="1080237">
                  <a:extLst>
                    <a:ext uri="{9D8B030D-6E8A-4147-A177-3AD203B41FA5}">
                      <a16:colId xmlns:a16="http://schemas.microsoft.com/office/drawing/2014/main" val="1587356233"/>
                    </a:ext>
                  </a:extLst>
                </a:gridCol>
                <a:gridCol w="2399762">
                  <a:extLst>
                    <a:ext uri="{9D8B030D-6E8A-4147-A177-3AD203B41FA5}">
                      <a16:colId xmlns:a16="http://schemas.microsoft.com/office/drawing/2014/main" val="1226931153"/>
                    </a:ext>
                  </a:extLst>
                </a:gridCol>
                <a:gridCol w="1416354">
                  <a:extLst>
                    <a:ext uri="{9D8B030D-6E8A-4147-A177-3AD203B41FA5}">
                      <a16:colId xmlns:a16="http://schemas.microsoft.com/office/drawing/2014/main" val="128807865"/>
                    </a:ext>
                  </a:extLst>
                </a:gridCol>
              </a:tblGrid>
              <a:tr h="8234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New Grading System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Gleason Score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Histologic definition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Probability of 5-year BCR-free Progression after RP 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extLst>
                  <a:ext uri="{0D108BD9-81ED-4DB2-BD59-A6C34878D82A}">
                    <a16:rowId xmlns:a16="http://schemas.microsoft.com/office/drawing/2014/main" val="3397302201"/>
                  </a:ext>
                </a:extLst>
              </a:tr>
              <a:tr h="4329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Grade Group 1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3+3=6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- Only individual discrete well-formed glands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96%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extLst>
                  <a:ext uri="{0D108BD9-81ED-4DB2-BD59-A6C34878D82A}">
                    <a16:rowId xmlns:a16="http://schemas.microsoft.com/office/drawing/2014/main" val="1435383296"/>
                  </a:ext>
                </a:extLst>
              </a:tr>
              <a:tr h="8234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Grade Group 2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3+4=7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- Predominantly well-formed glands with lesser component of poorly formed/fused/cribriform glands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88%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extLst>
                  <a:ext uri="{0D108BD9-81ED-4DB2-BD59-A6C34878D82A}">
                    <a16:rowId xmlns:a16="http://schemas.microsoft.com/office/drawing/2014/main" val="3213212439"/>
                  </a:ext>
                </a:extLst>
              </a:tr>
              <a:tr h="8234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Grade Group 3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4+3=7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- Predominantly poorly formed/fused/cribriform glands with lesser component of poorly formed glands*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63%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extLst>
                  <a:ext uri="{0D108BD9-81ED-4DB2-BD59-A6C34878D82A}">
                    <a16:rowId xmlns:a16="http://schemas.microsoft.com/office/drawing/2014/main" val="2557675811"/>
                  </a:ext>
                </a:extLst>
              </a:tr>
              <a:tr h="160421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Grade Group 4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8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- Only poorly formed/fused/cribriform glands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- Predominantly well-formed glands and a lesser component lacking glands**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- Predominantly lacking glands and lesser component of well-formed glands 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48%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extLst>
                  <a:ext uri="{0D108BD9-81ED-4DB2-BD59-A6C34878D82A}">
                    <a16:rowId xmlns:a16="http://schemas.microsoft.com/office/drawing/2014/main" val="880145238"/>
                  </a:ext>
                </a:extLst>
              </a:tr>
              <a:tr h="8234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Grade Group 5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9-10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Lack of gland formation (or with necrosis) with or without poorly formed/fused/cribriform glands*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26%</a:t>
                      </a:r>
                      <a:endParaRPr lang="en-US" sz="13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104" marR="72104" marT="0" marB="0"/>
                </a:tc>
                <a:extLst>
                  <a:ext uri="{0D108BD9-81ED-4DB2-BD59-A6C34878D82A}">
                    <a16:rowId xmlns:a16="http://schemas.microsoft.com/office/drawing/2014/main" val="1338105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44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73"/>
    </mc:Choice>
    <mc:Fallback xmlns="">
      <p:transition spd="slow" advTm="138873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08F4C-069C-9846-B708-15C49A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77800"/>
            <a:ext cx="8636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68"/>
    </mc:Choice>
    <mc:Fallback xmlns="">
      <p:transition spd="slow" advTm="15568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23A3B3-02DD-6642-882A-9591AA696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77800"/>
            <a:ext cx="8636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0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97"/>
    </mc:Choice>
    <mc:Fallback xmlns="">
      <p:transition spd="slow" advTm="22297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fabric, porcelain&#10;&#10;Description automatically generated">
            <a:extLst>
              <a:ext uri="{FF2B5EF4-FFF2-40B4-BE49-F238E27FC236}">
                <a16:creationId xmlns:a16="http://schemas.microsoft.com/office/drawing/2014/main" id="{720009EA-B574-E744-86B7-229CC47D8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36862"/>
            <a:ext cx="5294716" cy="398427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C970CBC-51DD-2D43-80B5-E71ED8C44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436863"/>
            <a:ext cx="5294715" cy="398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74"/>
    </mc:Choice>
    <mc:Fallback xmlns="">
      <p:transition spd="slow" advTm="43674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he moon&#10;&#10;Description automatically generated with low confidence">
            <a:extLst>
              <a:ext uri="{FF2B5EF4-FFF2-40B4-BE49-F238E27FC236}">
                <a16:creationId xmlns:a16="http://schemas.microsoft.com/office/drawing/2014/main" id="{FE17DC37-C0C1-AD41-B19F-0254FF79CF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84" r="-1" b="1400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99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4454"/>
    </mc:Choice>
    <mc:Fallback xmlns="">
      <p:transition spd="slow" advTm="44454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967F3CD-B7D5-4CD4-B546-13C8A8F61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9528C64-B611-4A0E-AED3-355EAA4E2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0A2F0D84-F823-424B-9CA2-B7A73C7C0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" r="1" b="6266"/>
          <a:stretch/>
        </p:blipFill>
        <p:spPr>
          <a:xfrm>
            <a:off x="967853" y="10"/>
            <a:ext cx="10256294" cy="6857990"/>
          </a:xfrm>
          <a:custGeom>
            <a:avLst/>
            <a:gdLst/>
            <a:ahLst/>
            <a:cxnLst/>
            <a:rect l="l" t="t" r="r" b="b"/>
            <a:pathLst>
              <a:path w="10256294" h="6858000">
                <a:moveTo>
                  <a:pt x="1691450" y="0"/>
                </a:moveTo>
                <a:lnTo>
                  <a:pt x="4470259" y="0"/>
                </a:lnTo>
                <a:lnTo>
                  <a:pt x="4542814" y="0"/>
                </a:lnTo>
                <a:lnTo>
                  <a:pt x="5713480" y="0"/>
                </a:lnTo>
                <a:lnTo>
                  <a:pt x="5786036" y="0"/>
                </a:lnTo>
                <a:lnTo>
                  <a:pt x="8564844" y="0"/>
                </a:lnTo>
                <a:lnTo>
                  <a:pt x="8587900" y="14997"/>
                </a:lnTo>
                <a:cubicBezTo>
                  <a:pt x="9658369" y="754641"/>
                  <a:pt x="10256294" y="2093192"/>
                  <a:pt x="10256294" y="3621656"/>
                </a:cubicBezTo>
                <a:cubicBezTo>
                  <a:pt x="10256294" y="4969131"/>
                  <a:pt x="9288413" y="5602839"/>
                  <a:pt x="8302921" y="6374814"/>
                </a:cubicBezTo>
                <a:cubicBezTo>
                  <a:pt x="8123457" y="6515397"/>
                  <a:pt x="7945637" y="6653108"/>
                  <a:pt x="7764491" y="6780599"/>
                </a:cubicBezTo>
                <a:lnTo>
                  <a:pt x="7648023" y="6858000"/>
                </a:lnTo>
                <a:lnTo>
                  <a:pt x="5786036" y="6858000"/>
                </a:lnTo>
                <a:lnTo>
                  <a:pt x="5713480" y="6858000"/>
                </a:lnTo>
                <a:lnTo>
                  <a:pt x="4542814" y="6858000"/>
                </a:lnTo>
                <a:lnTo>
                  <a:pt x="4470259" y="6858000"/>
                </a:lnTo>
                <a:lnTo>
                  <a:pt x="2608272" y="6858000"/>
                </a:lnTo>
                <a:lnTo>
                  <a:pt x="2491804" y="6780599"/>
                </a:lnTo>
                <a:cubicBezTo>
                  <a:pt x="2310658" y="6653108"/>
                  <a:pt x="2132837" y="6515397"/>
                  <a:pt x="1953374" y="6374814"/>
                </a:cubicBezTo>
                <a:cubicBezTo>
                  <a:pt x="967880" y="5602839"/>
                  <a:pt x="0" y="4969131"/>
                  <a:pt x="0" y="3621656"/>
                </a:cubicBezTo>
                <a:cubicBezTo>
                  <a:pt x="0" y="2093192"/>
                  <a:pt x="597925" y="754641"/>
                  <a:pt x="1668394" y="14997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479A80B-8CA9-4EA1-9408-D2A7B0466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1910015 w 10256294"/>
              <a:gd name="connsiteY0" fmla="*/ 0 h 6858000"/>
              <a:gd name="connsiteX1" fmla="*/ 1691450 w 10256294"/>
              <a:gd name="connsiteY1" fmla="*/ 0 h 6858000"/>
              <a:gd name="connsiteX2" fmla="*/ 1668394 w 10256294"/>
              <a:gd name="connsiteY2" fmla="*/ 14997 h 6858000"/>
              <a:gd name="connsiteX3" fmla="*/ 0 w 10256294"/>
              <a:gd name="connsiteY3" fmla="*/ 3621656 h 6858000"/>
              <a:gd name="connsiteX4" fmla="*/ 1953374 w 10256294"/>
              <a:gd name="connsiteY4" fmla="*/ 6374814 h 6858000"/>
              <a:gd name="connsiteX5" fmla="*/ 2491804 w 10256294"/>
              <a:gd name="connsiteY5" fmla="*/ 6780599 h 6858000"/>
              <a:gd name="connsiteX6" fmla="*/ 2608271 w 10256294"/>
              <a:gd name="connsiteY6" fmla="*/ 6858000 h 6858000"/>
              <a:gd name="connsiteX7" fmla="*/ 2864721 w 10256294"/>
              <a:gd name="connsiteY7" fmla="*/ 6858000 h 6858000"/>
              <a:gd name="connsiteX8" fmla="*/ 2743439 w 10256294"/>
              <a:gd name="connsiteY8" fmla="*/ 6780599 h 6858000"/>
              <a:gd name="connsiteX9" fmla="*/ 2182760 w 10256294"/>
              <a:gd name="connsiteY9" fmla="*/ 6374814 h 6858000"/>
              <a:gd name="connsiteX10" fmla="*/ 148672 w 10256294"/>
              <a:gd name="connsiteY10" fmla="*/ 3621656 h 6858000"/>
              <a:gd name="connsiteX11" fmla="*/ 1886006 w 10256294"/>
              <a:gd name="connsiteY11" fmla="*/ 14997 h 6858000"/>
              <a:gd name="connsiteX12" fmla="*/ 8564844 w 10256294"/>
              <a:gd name="connsiteY12" fmla="*/ 0 h 6858000"/>
              <a:gd name="connsiteX13" fmla="*/ 8346278 w 10256294"/>
              <a:gd name="connsiteY13" fmla="*/ 0 h 6858000"/>
              <a:gd name="connsiteX14" fmla="*/ 8370288 w 10256294"/>
              <a:gd name="connsiteY14" fmla="*/ 14997 h 6858000"/>
              <a:gd name="connsiteX15" fmla="*/ 10107622 w 10256294"/>
              <a:gd name="connsiteY15" fmla="*/ 3621656 h 6858000"/>
              <a:gd name="connsiteX16" fmla="*/ 8073532 w 10256294"/>
              <a:gd name="connsiteY16" fmla="*/ 6374814 h 6858000"/>
              <a:gd name="connsiteX17" fmla="*/ 7512854 w 10256294"/>
              <a:gd name="connsiteY17" fmla="*/ 6780599 h 6858000"/>
              <a:gd name="connsiteX18" fmla="*/ 7391575 w 10256294"/>
              <a:gd name="connsiteY18" fmla="*/ 6858000 h 6858000"/>
              <a:gd name="connsiteX19" fmla="*/ 7648023 w 10256294"/>
              <a:gd name="connsiteY19" fmla="*/ 6858000 h 6858000"/>
              <a:gd name="connsiteX20" fmla="*/ 7764490 w 10256294"/>
              <a:gd name="connsiteY20" fmla="*/ 6780599 h 6858000"/>
              <a:gd name="connsiteX21" fmla="*/ 8302920 w 10256294"/>
              <a:gd name="connsiteY21" fmla="*/ 6374814 h 6858000"/>
              <a:gd name="connsiteX22" fmla="*/ 10256294 w 10256294"/>
              <a:gd name="connsiteY22" fmla="*/ 3621656 h 6858000"/>
              <a:gd name="connsiteX23" fmla="*/ 8587900 w 10256294"/>
              <a:gd name="connsiteY23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56294" h="6858000">
                <a:moveTo>
                  <a:pt x="1910015" y="0"/>
                </a:moveTo>
                <a:lnTo>
                  <a:pt x="1691450" y="0"/>
                </a:lnTo>
                <a:lnTo>
                  <a:pt x="1668394" y="14997"/>
                </a:lnTo>
                <a:cubicBezTo>
                  <a:pt x="597925" y="754641"/>
                  <a:pt x="0" y="2093192"/>
                  <a:pt x="0" y="3621656"/>
                </a:cubicBezTo>
                <a:cubicBezTo>
                  <a:pt x="0" y="4969131"/>
                  <a:pt x="967880" y="5602839"/>
                  <a:pt x="1953374" y="6374814"/>
                </a:cubicBezTo>
                <a:cubicBezTo>
                  <a:pt x="2132836" y="6515397"/>
                  <a:pt x="2310657" y="6653108"/>
                  <a:pt x="2491804" y="6780599"/>
                </a:cubicBezTo>
                <a:lnTo>
                  <a:pt x="2608271" y="6858000"/>
                </a:lnTo>
                <a:lnTo>
                  <a:pt x="2864721" y="6858000"/>
                </a:lnTo>
                <a:lnTo>
                  <a:pt x="2743439" y="6780599"/>
                </a:lnTo>
                <a:cubicBezTo>
                  <a:pt x="2554808" y="6653108"/>
                  <a:pt x="2369639" y="6515397"/>
                  <a:pt x="2182760" y="6374814"/>
                </a:cubicBezTo>
                <a:cubicBezTo>
                  <a:pt x="1156547" y="5602839"/>
                  <a:pt x="148672" y="4969131"/>
                  <a:pt x="148672" y="3621656"/>
                </a:cubicBezTo>
                <a:cubicBezTo>
                  <a:pt x="148672" y="2093192"/>
                  <a:pt x="771304" y="754641"/>
                  <a:pt x="1886006" y="14997"/>
                </a:cubicBezTo>
                <a:close/>
                <a:moveTo>
                  <a:pt x="8564844" y="0"/>
                </a:moveTo>
                <a:lnTo>
                  <a:pt x="8346278" y="0"/>
                </a:lnTo>
                <a:lnTo>
                  <a:pt x="8370288" y="14997"/>
                </a:lnTo>
                <a:cubicBezTo>
                  <a:pt x="9484990" y="754641"/>
                  <a:pt x="10107622" y="2093192"/>
                  <a:pt x="10107622" y="3621656"/>
                </a:cubicBezTo>
                <a:cubicBezTo>
                  <a:pt x="10107622" y="4969131"/>
                  <a:pt x="9099748" y="5602839"/>
                  <a:pt x="8073532" y="6374814"/>
                </a:cubicBezTo>
                <a:cubicBezTo>
                  <a:pt x="7886654" y="6515397"/>
                  <a:pt x="7701485" y="6653108"/>
                  <a:pt x="7512854" y="6780599"/>
                </a:cubicBezTo>
                <a:lnTo>
                  <a:pt x="7391575" y="6858000"/>
                </a:lnTo>
                <a:lnTo>
                  <a:pt x="7648023" y="6858000"/>
                </a:lnTo>
                <a:lnTo>
                  <a:pt x="7764490" y="6780599"/>
                </a:lnTo>
                <a:cubicBezTo>
                  <a:pt x="7945636" y="6653108"/>
                  <a:pt x="8123457" y="6515397"/>
                  <a:pt x="8302920" y="6374814"/>
                </a:cubicBezTo>
                <a:cubicBezTo>
                  <a:pt x="9288414" y="5602839"/>
                  <a:pt x="10256294" y="4969131"/>
                  <a:pt x="10256294" y="3621656"/>
                </a:cubicBezTo>
                <a:cubicBezTo>
                  <a:pt x="10256294" y="2093192"/>
                  <a:pt x="9658369" y="754641"/>
                  <a:pt x="8587900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1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47"/>
    </mc:Choice>
    <mc:Fallback xmlns="">
      <p:transition spd="slow" advTm="26947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4120A1-BAC4-5E40-83B9-9BA401E97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9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505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52"/>
    </mc:Choice>
    <mc:Fallback xmlns="">
      <p:transition spd="slow" advTm="21352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ral, close&#10;&#10;Description automatically generated">
            <a:extLst>
              <a:ext uri="{FF2B5EF4-FFF2-40B4-BE49-F238E27FC236}">
                <a16:creationId xmlns:a16="http://schemas.microsoft.com/office/drawing/2014/main" id="{40158D87-8710-F04B-BC62-0925408E5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26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71C586-3DEC-FD43-AAD1-7D064C6064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09" r="11796" b="-2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56145D-545D-AF4F-B034-F0517C618C2C}"/>
              </a:ext>
            </a:extLst>
          </p:cNvPr>
          <p:cNvSpPr txBox="1"/>
          <p:nvPr/>
        </p:nvSpPr>
        <p:spPr>
          <a:xfrm>
            <a:off x="10520127" y="63375"/>
            <a:ext cx="151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Cromogranina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31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83"/>
    </mc:Choice>
    <mc:Fallback xmlns="">
      <p:transition spd="slow" advTm="29883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urple, fabric&#10;&#10;Description automatically generated">
            <a:extLst>
              <a:ext uri="{FF2B5EF4-FFF2-40B4-BE49-F238E27FC236}">
                <a16:creationId xmlns:a16="http://schemas.microsoft.com/office/drawing/2014/main" id="{44192381-802B-624C-A33B-8D4EFD055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05" r="1" b="1870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23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8510"/>
    </mc:Choice>
    <mc:Fallback xmlns="">
      <p:transition spd="slow" advTm="2851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urple, pink&#10;&#10;Description automatically generated">
            <a:extLst>
              <a:ext uri="{FF2B5EF4-FFF2-40B4-BE49-F238E27FC236}">
                <a16:creationId xmlns:a16="http://schemas.microsoft.com/office/drawing/2014/main" id="{5A250843-A2D6-F747-A621-F5BB12343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45" r="-1" b="1134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98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603"/>
    </mc:Choice>
    <mc:Fallback xmlns="">
      <p:transition spd="slow" advTm="5603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E235E3-0BB9-674B-A31A-EA4B49D16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32" r="-1" b="11656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12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0702"/>
    </mc:Choice>
    <mc:Fallback xmlns="">
      <p:transition spd="slow" advTm="4070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27918D-D7BA-3543-960F-9219D941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s-ES_tradnl" sz="4200"/>
              <a:t>Definición de Patrón 3 de Gleason</a:t>
            </a:r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1EC8A-FE6C-334B-9779-CEECB085C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s-ES_tradnl" sz="2200"/>
              <a:t>Glándulas bien formadas separadas por estroma. </a:t>
            </a:r>
          </a:p>
          <a:p>
            <a:r>
              <a:rPr lang="es-ES_tradnl" sz="2200"/>
              <a:t>Es importante no confundir con patrón 4 porque esto excluye al paciente de vigilancia activa.</a:t>
            </a:r>
          </a:p>
        </p:txBody>
      </p:sp>
      <p:pic>
        <p:nvPicPr>
          <p:cNvPr id="5" name="Picture 4" descr="A picture containing cabbage, purple, vegetable&#10;&#10;Description automatically generated">
            <a:extLst>
              <a:ext uri="{FF2B5EF4-FFF2-40B4-BE49-F238E27FC236}">
                <a16:creationId xmlns:a16="http://schemas.microsoft.com/office/drawing/2014/main" id="{0110617A-C261-6C4C-99E2-E0295E269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61" r="1226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34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96"/>
    </mc:Choice>
    <mc:Fallback xmlns="">
      <p:transition spd="slow" advTm="54496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picture containing pink&#10;&#10;Description automatically generated">
            <a:extLst>
              <a:ext uri="{FF2B5EF4-FFF2-40B4-BE49-F238E27FC236}">
                <a16:creationId xmlns:a16="http://schemas.microsoft.com/office/drawing/2014/main" id="{6E7E73FC-36D5-384E-BA04-65E55CE14F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1497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43"/>
    </mc:Choice>
    <mc:Fallback xmlns="">
      <p:transition spd="slow" advTm="14843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967F3CD-B7D5-4CD4-B546-13C8A8F61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867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9528C64-B611-4A0E-AED3-355EAA4E2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523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A6B553-6C34-4946-A412-75A9F84328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41" r="1" b="1"/>
          <a:stretch/>
        </p:blipFill>
        <p:spPr>
          <a:xfrm>
            <a:off x="967853" y="10"/>
            <a:ext cx="10256294" cy="6857990"/>
          </a:xfrm>
          <a:custGeom>
            <a:avLst/>
            <a:gdLst/>
            <a:ahLst/>
            <a:cxnLst/>
            <a:rect l="l" t="t" r="r" b="b"/>
            <a:pathLst>
              <a:path w="10256294" h="6858000">
                <a:moveTo>
                  <a:pt x="1691450" y="0"/>
                </a:moveTo>
                <a:lnTo>
                  <a:pt x="4470259" y="0"/>
                </a:lnTo>
                <a:lnTo>
                  <a:pt x="4542814" y="0"/>
                </a:lnTo>
                <a:lnTo>
                  <a:pt x="5713480" y="0"/>
                </a:lnTo>
                <a:lnTo>
                  <a:pt x="5786036" y="0"/>
                </a:lnTo>
                <a:lnTo>
                  <a:pt x="8564844" y="0"/>
                </a:lnTo>
                <a:lnTo>
                  <a:pt x="8587900" y="14997"/>
                </a:lnTo>
                <a:cubicBezTo>
                  <a:pt x="9658369" y="754641"/>
                  <a:pt x="10256294" y="2093192"/>
                  <a:pt x="10256294" y="3621656"/>
                </a:cubicBezTo>
                <a:cubicBezTo>
                  <a:pt x="10256294" y="4969131"/>
                  <a:pt x="9288413" y="5602839"/>
                  <a:pt x="8302921" y="6374814"/>
                </a:cubicBezTo>
                <a:cubicBezTo>
                  <a:pt x="8123457" y="6515397"/>
                  <a:pt x="7945637" y="6653108"/>
                  <a:pt x="7764491" y="6780599"/>
                </a:cubicBezTo>
                <a:lnTo>
                  <a:pt x="7648023" y="6858000"/>
                </a:lnTo>
                <a:lnTo>
                  <a:pt x="5786036" y="6858000"/>
                </a:lnTo>
                <a:lnTo>
                  <a:pt x="5713480" y="6858000"/>
                </a:lnTo>
                <a:lnTo>
                  <a:pt x="4542814" y="6858000"/>
                </a:lnTo>
                <a:lnTo>
                  <a:pt x="4470259" y="6858000"/>
                </a:lnTo>
                <a:lnTo>
                  <a:pt x="2608272" y="6858000"/>
                </a:lnTo>
                <a:lnTo>
                  <a:pt x="2491804" y="6780599"/>
                </a:lnTo>
                <a:cubicBezTo>
                  <a:pt x="2310658" y="6653108"/>
                  <a:pt x="2132837" y="6515397"/>
                  <a:pt x="1953374" y="6374814"/>
                </a:cubicBezTo>
                <a:cubicBezTo>
                  <a:pt x="967880" y="5602839"/>
                  <a:pt x="0" y="4969131"/>
                  <a:pt x="0" y="3621656"/>
                </a:cubicBezTo>
                <a:cubicBezTo>
                  <a:pt x="0" y="2093192"/>
                  <a:pt x="597925" y="754641"/>
                  <a:pt x="1668394" y="14997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479A80B-8CA9-4EA1-9408-D2A7B0466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7853" y="0"/>
            <a:ext cx="10256294" cy="6858000"/>
          </a:xfrm>
          <a:custGeom>
            <a:avLst/>
            <a:gdLst>
              <a:gd name="connsiteX0" fmla="*/ 1910015 w 10256294"/>
              <a:gd name="connsiteY0" fmla="*/ 0 h 6858000"/>
              <a:gd name="connsiteX1" fmla="*/ 1691450 w 10256294"/>
              <a:gd name="connsiteY1" fmla="*/ 0 h 6858000"/>
              <a:gd name="connsiteX2" fmla="*/ 1668394 w 10256294"/>
              <a:gd name="connsiteY2" fmla="*/ 14997 h 6858000"/>
              <a:gd name="connsiteX3" fmla="*/ 0 w 10256294"/>
              <a:gd name="connsiteY3" fmla="*/ 3621656 h 6858000"/>
              <a:gd name="connsiteX4" fmla="*/ 1953374 w 10256294"/>
              <a:gd name="connsiteY4" fmla="*/ 6374814 h 6858000"/>
              <a:gd name="connsiteX5" fmla="*/ 2491804 w 10256294"/>
              <a:gd name="connsiteY5" fmla="*/ 6780599 h 6858000"/>
              <a:gd name="connsiteX6" fmla="*/ 2608271 w 10256294"/>
              <a:gd name="connsiteY6" fmla="*/ 6858000 h 6858000"/>
              <a:gd name="connsiteX7" fmla="*/ 2864721 w 10256294"/>
              <a:gd name="connsiteY7" fmla="*/ 6858000 h 6858000"/>
              <a:gd name="connsiteX8" fmla="*/ 2743439 w 10256294"/>
              <a:gd name="connsiteY8" fmla="*/ 6780599 h 6858000"/>
              <a:gd name="connsiteX9" fmla="*/ 2182760 w 10256294"/>
              <a:gd name="connsiteY9" fmla="*/ 6374814 h 6858000"/>
              <a:gd name="connsiteX10" fmla="*/ 148672 w 10256294"/>
              <a:gd name="connsiteY10" fmla="*/ 3621656 h 6858000"/>
              <a:gd name="connsiteX11" fmla="*/ 1886006 w 10256294"/>
              <a:gd name="connsiteY11" fmla="*/ 14997 h 6858000"/>
              <a:gd name="connsiteX12" fmla="*/ 8564844 w 10256294"/>
              <a:gd name="connsiteY12" fmla="*/ 0 h 6858000"/>
              <a:gd name="connsiteX13" fmla="*/ 8346278 w 10256294"/>
              <a:gd name="connsiteY13" fmla="*/ 0 h 6858000"/>
              <a:gd name="connsiteX14" fmla="*/ 8370288 w 10256294"/>
              <a:gd name="connsiteY14" fmla="*/ 14997 h 6858000"/>
              <a:gd name="connsiteX15" fmla="*/ 10107622 w 10256294"/>
              <a:gd name="connsiteY15" fmla="*/ 3621656 h 6858000"/>
              <a:gd name="connsiteX16" fmla="*/ 8073532 w 10256294"/>
              <a:gd name="connsiteY16" fmla="*/ 6374814 h 6858000"/>
              <a:gd name="connsiteX17" fmla="*/ 7512854 w 10256294"/>
              <a:gd name="connsiteY17" fmla="*/ 6780599 h 6858000"/>
              <a:gd name="connsiteX18" fmla="*/ 7391575 w 10256294"/>
              <a:gd name="connsiteY18" fmla="*/ 6858000 h 6858000"/>
              <a:gd name="connsiteX19" fmla="*/ 7648023 w 10256294"/>
              <a:gd name="connsiteY19" fmla="*/ 6858000 h 6858000"/>
              <a:gd name="connsiteX20" fmla="*/ 7764490 w 10256294"/>
              <a:gd name="connsiteY20" fmla="*/ 6780599 h 6858000"/>
              <a:gd name="connsiteX21" fmla="*/ 8302920 w 10256294"/>
              <a:gd name="connsiteY21" fmla="*/ 6374814 h 6858000"/>
              <a:gd name="connsiteX22" fmla="*/ 10256294 w 10256294"/>
              <a:gd name="connsiteY22" fmla="*/ 3621656 h 6858000"/>
              <a:gd name="connsiteX23" fmla="*/ 8587900 w 10256294"/>
              <a:gd name="connsiteY23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256294" h="6858000">
                <a:moveTo>
                  <a:pt x="1910015" y="0"/>
                </a:moveTo>
                <a:lnTo>
                  <a:pt x="1691450" y="0"/>
                </a:lnTo>
                <a:lnTo>
                  <a:pt x="1668394" y="14997"/>
                </a:lnTo>
                <a:cubicBezTo>
                  <a:pt x="597925" y="754641"/>
                  <a:pt x="0" y="2093192"/>
                  <a:pt x="0" y="3621656"/>
                </a:cubicBezTo>
                <a:cubicBezTo>
                  <a:pt x="0" y="4969131"/>
                  <a:pt x="967880" y="5602839"/>
                  <a:pt x="1953374" y="6374814"/>
                </a:cubicBezTo>
                <a:cubicBezTo>
                  <a:pt x="2132836" y="6515397"/>
                  <a:pt x="2310657" y="6653108"/>
                  <a:pt x="2491804" y="6780599"/>
                </a:cubicBezTo>
                <a:lnTo>
                  <a:pt x="2608271" y="6858000"/>
                </a:lnTo>
                <a:lnTo>
                  <a:pt x="2864721" y="6858000"/>
                </a:lnTo>
                <a:lnTo>
                  <a:pt x="2743439" y="6780599"/>
                </a:lnTo>
                <a:cubicBezTo>
                  <a:pt x="2554808" y="6653108"/>
                  <a:pt x="2369639" y="6515397"/>
                  <a:pt x="2182760" y="6374814"/>
                </a:cubicBezTo>
                <a:cubicBezTo>
                  <a:pt x="1156547" y="5602839"/>
                  <a:pt x="148672" y="4969131"/>
                  <a:pt x="148672" y="3621656"/>
                </a:cubicBezTo>
                <a:cubicBezTo>
                  <a:pt x="148672" y="2093192"/>
                  <a:pt x="771304" y="754641"/>
                  <a:pt x="1886006" y="14997"/>
                </a:cubicBezTo>
                <a:close/>
                <a:moveTo>
                  <a:pt x="8564844" y="0"/>
                </a:moveTo>
                <a:lnTo>
                  <a:pt x="8346278" y="0"/>
                </a:lnTo>
                <a:lnTo>
                  <a:pt x="8370288" y="14997"/>
                </a:lnTo>
                <a:cubicBezTo>
                  <a:pt x="9484990" y="754641"/>
                  <a:pt x="10107622" y="2093192"/>
                  <a:pt x="10107622" y="3621656"/>
                </a:cubicBezTo>
                <a:cubicBezTo>
                  <a:pt x="10107622" y="4969131"/>
                  <a:pt x="9099748" y="5602839"/>
                  <a:pt x="8073532" y="6374814"/>
                </a:cubicBezTo>
                <a:cubicBezTo>
                  <a:pt x="7886654" y="6515397"/>
                  <a:pt x="7701485" y="6653108"/>
                  <a:pt x="7512854" y="6780599"/>
                </a:cubicBezTo>
                <a:lnTo>
                  <a:pt x="7391575" y="6858000"/>
                </a:lnTo>
                <a:lnTo>
                  <a:pt x="7648023" y="6858000"/>
                </a:lnTo>
                <a:lnTo>
                  <a:pt x="7764490" y="6780599"/>
                </a:lnTo>
                <a:cubicBezTo>
                  <a:pt x="7945636" y="6653108"/>
                  <a:pt x="8123457" y="6515397"/>
                  <a:pt x="8302920" y="6374814"/>
                </a:cubicBezTo>
                <a:cubicBezTo>
                  <a:pt x="9288414" y="5602839"/>
                  <a:pt x="10256294" y="4969131"/>
                  <a:pt x="10256294" y="3621656"/>
                </a:cubicBezTo>
                <a:cubicBezTo>
                  <a:pt x="10256294" y="2093192"/>
                  <a:pt x="9658369" y="754641"/>
                  <a:pt x="8587900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0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84"/>
    </mc:Choice>
    <mc:Fallback xmlns="">
      <p:transition spd="slow" advTm="69284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004CA7-2646-5147-A0A1-066FBD03D6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27" r="1" b="1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870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60"/>
    </mc:Choice>
    <mc:Fallback xmlns="">
      <p:transition spd="slow" advTm="3016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A50A52BE-C4EE-6140-932E-663D587F1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" r="-1" b="-1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0FD4DC12-E066-E248-B7D1-D428F9C85F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5" r="22660" b="-2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3647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11"/>
    </mc:Choice>
    <mc:Fallback xmlns="">
      <p:transition spd="slow" advTm="36911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now, outdoor, nature, dessert&#10;&#10;Description automatically generated">
            <a:extLst>
              <a:ext uri="{FF2B5EF4-FFF2-40B4-BE49-F238E27FC236}">
                <a16:creationId xmlns:a16="http://schemas.microsoft.com/office/drawing/2014/main" id="{EBD51BA0-9406-1842-B887-DD30A3B28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6" r="-1" b="1609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22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3709"/>
    </mc:Choice>
    <mc:Fallback xmlns="">
      <p:transition spd="slow" advTm="23709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urple, vegetable, flower, porcelain&#10;&#10;Description automatically generated">
            <a:extLst>
              <a:ext uri="{FF2B5EF4-FFF2-40B4-BE49-F238E27FC236}">
                <a16:creationId xmlns:a16="http://schemas.microsoft.com/office/drawing/2014/main" id="{05385E5F-D866-BE4B-98B4-88DC4BA7C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77800"/>
            <a:ext cx="8636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2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46"/>
    </mc:Choice>
    <mc:Fallback xmlns="">
      <p:transition spd="slow" advTm="31946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urple, plant, green, vegetable&#10;&#10;Description automatically generated">
            <a:extLst>
              <a:ext uri="{FF2B5EF4-FFF2-40B4-BE49-F238E27FC236}">
                <a16:creationId xmlns:a16="http://schemas.microsoft.com/office/drawing/2014/main" id="{8CD64261-8C09-644A-97FF-6AAD7EB6A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78" r="-1" b="14110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4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7319"/>
    </mc:Choice>
    <mc:Fallback xmlns="">
      <p:transition spd="slow" advTm="17319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EA587844-08DE-A848-969E-0A873DEFC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77800"/>
            <a:ext cx="8636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4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21"/>
    </mc:Choice>
    <mc:Fallback xmlns="">
      <p:transition spd="slow" advTm="23321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3572CD-C119-734E-AEF6-877EB29FD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65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408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60"/>
    </mc:Choice>
    <mc:Fallback xmlns="">
      <p:transition spd="slow" advTm="2356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AB5D3719-34CA-8D41-8E64-85CC27317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9" r="-1" b="20479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66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2512"/>
    </mc:Choice>
    <mc:Fallback xmlns="">
      <p:transition spd="slow" advTm="2251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6A3D4A-7C26-574B-B0B7-8DA8474AB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_tradnl" sz="4600"/>
              <a:t>Sobregradacion de patron 3 como patron 4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A2BEA-B167-114E-99A0-3C14C6A98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_tradnl" sz="2200" dirty="0"/>
              <a:t>Algunas glándulas pobremente formadas que puede ser corte tangencial</a:t>
            </a:r>
          </a:p>
          <a:p>
            <a:pPr marL="457200" lvl="1" indent="0">
              <a:buNone/>
            </a:pPr>
            <a:r>
              <a:rPr lang="es-ES_tradnl" sz="2200" i="1" dirty="0"/>
              <a:t>Como evitarlo: Solo diagnosticar patrón 4 cuando el grupo de glándulas pobremente formadas se las puede visualizar a 10x y persiste en los niveles.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200" dirty="0"/>
              <a:t>Glándulas individuales pero apretadas, con poco estroma entre las glándulas, no se las debe interpretar como fusionadas.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200" dirty="0"/>
              <a:t>Glándulas que parecen complejas a bajo aumento, no se las debe interpretar como patrón 4, a no ser que estén fusionadas.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200" dirty="0"/>
              <a:t>Focos de invasión </a:t>
            </a:r>
            <a:r>
              <a:rPr lang="es-ES_tradnl" sz="2200" dirty="0" err="1"/>
              <a:t>perineural</a:t>
            </a:r>
            <a:r>
              <a:rPr lang="es-ES_tradnl" sz="2200" dirty="0"/>
              <a:t> suele verse mas complejo. </a:t>
            </a:r>
            <a:r>
              <a:rPr lang="es-ES_tradnl" sz="2200" i="1" dirty="0"/>
              <a:t>No diagnosticar patrón 4 en ausencia de 4 en otra parte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200" dirty="0"/>
              <a:t>Fibroplasia </a:t>
            </a:r>
            <a:r>
              <a:rPr lang="es-ES_tradnl" sz="2200" dirty="0" err="1"/>
              <a:t>mucinosa</a:t>
            </a:r>
            <a:r>
              <a:rPr lang="es-ES_tradnl" sz="2200" dirty="0"/>
              <a:t> provoca la distorsión de la glándula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sz="2200" dirty="0"/>
              <a:t>Efecto telescopio no debe ser interpretado como patrón 4</a:t>
            </a:r>
          </a:p>
          <a:p>
            <a:pPr marL="514350" indent="-514350">
              <a:buFont typeface="+mj-lt"/>
              <a:buAutoNum type="arabicPeriod"/>
            </a:pPr>
            <a:endParaRPr lang="es-ES_tradnl" sz="2200" dirty="0"/>
          </a:p>
        </p:txBody>
      </p:sp>
    </p:spTree>
    <p:extLst>
      <p:ext uri="{BB962C8B-B14F-4D97-AF65-F5344CB8AC3E}">
        <p14:creationId xmlns:p14="http://schemas.microsoft.com/office/powerpoint/2010/main" val="169021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69"/>
    </mc:Choice>
    <mc:Fallback xmlns="">
      <p:transition spd="slow" advTm="137369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scarf, purple, cooked&#10;&#10;Description automatically generated">
            <a:extLst>
              <a:ext uri="{FF2B5EF4-FFF2-40B4-BE49-F238E27FC236}">
                <a16:creationId xmlns:a16="http://schemas.microsoft.com/office/drawing/2014/main" id="{47181FE5-43E6-794A-A86C-9F03134BB1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6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446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87"/>
    </mc:Choice>
    <mc:Fallback xmlns="">
      <p:transition spd="slow" advTm="68387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DE7FFD28-545C-4C88-A2E7-152FB234C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9113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2E8DB6-DB52-D04B-942C-8DFBDB6FA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600">
                <a:solidFill>
                  <a:srgbClr val="FFFFFF"/>
                </a:solidFill>
              </a:rPr>
              <a:t>Conclusiones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4C459-B1AA-554C-9938-94C626275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8400"/>
            <a:ext cx="10515600" cy="3738562"/>
          </a:xfrm>
        </p:spPr>
        <p:txBody>
          <a:bodyPr>
            <a:normAutofit/>
          </a:bodyPr>
          <a:lstStyle/>
          <a:p>
            <a:r>
              <a:rPr lang="es-ES_tradnl" sz="2600" dirty="0"/>
              <a:t>Gradación del cáncer de próstata es importante para definir el tratamiento. </a:t>
            </a:r>
          </a:p>
          <a:p>
            <a:r>
              <a:rPr lang="es-ES_tradnl" sz="2600" dirty="0"/>
              <a:t>Sobre diagnosticar Gleason 4 puede derivar en que un paciente no sea candidato a vigilancia activa. </a:t>
            </a:r>
          </a:p>
          <a:p>
            <a:r>
              <a:rPr lang="es-ES_tradnl" sz="2600" dirty="0"/>
              <a:t>Glándulas pobremente formadas o fusionadas se deben diagnosticar a 10x y seguir presente en los niveles mas profundos</a:t>
            </a:r>
          </a:p>
          <a:p>
            <a:r>
              <a:rPr lang="es-ES_tradnl" sz="2600" dirty="0"/>
              <a:t>Mencionar la presencia de glándulas cribiformes con mas de 12 </a:t>
            </a:r>
            <a:r>
              <a:rPr lang="es-ES_tradnl" sz="2600" dirty="0" err="1"/>
              <a:t>luminas</a:t>
            </a:r>
            <a:r>
              <a:rPr lang="es-ES_tradnl" sz="2600" dirty="0"/>
              <a:t>, asociación con pero pronostico</a:t>
            </a:r>
          </a:p>
          <a:p>
            <a:r>
              <a:rPr lang="es-ES_tradnl" sz="2600" dirty="0"/>
              <a:t>Gleason 5 es frecuentemente subdiagnosticado en biopsias</a:t>
            </a:r>
          </a:p>
        </p:txBody>
      </p:sp>
    </p:spTree>
    <p:extLst>
      <p:ext uri="{BB962C8B-B14F-4D97-AF65-F5344CB8AC3E}">
        <p14:creationId xmlns:p14="http://schemas.microsoft.com/office/powerpoint/2010/main" val="300832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71"/>
    </mc:Choice>
    <mc:Fallback xmlns="">
      <p:transition spd="slow" advTm="109171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0FD549-9D64-C542-BDA7-198CE11C0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Muchas gracias</a:t>
            </a:r>
          </a:p>
        </p:txBody>
      </p:sp>
      <p:pic>
        <p:nvPicPr>
          <p:cNvPr id="32" name="Graphic 31" descr="Smiling Face with No Fill">
            <a:extLst>
              <a:ext uri="{FF2B5EF4-FFF2-40B4-BE49-F238E27FC236}">
                <a16:creationId xmlns:a16="http://schemas.microsoft.com/office/drawing/2014/main" id="{E5EE31FA-589D-4983-95A3-4671A7195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21356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848519CE-04D6-6049-84D3-44CAE6E72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65" r="-3" b="12065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D68040-6D51-CA45-A764-9192DD0A9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75" b="26249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7FCBD053-79E5-A343-967A-E1A243977A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3" r="15408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74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18"/>
    </mc:Choice>
    <mc:Fallback xmlns="">
      <p:transition spd="slow" advTm="9561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vegetable, meal, porcelain&#10;&#10;Description automatically generated">
            <a:extLst>
              <a:ext uri="{FF2B5EF4-FFF2-40B4-BE49-F238E27FC236}">
                <a16:creationId xmlns:a16="http://schemas.microsoft.com/office/drawing/2014/main" id="{F8BFB2E9-5E7D-F742-A271-F3B18977F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433" y="1407747"/>
            <a:ext cx="5372100" cy="40425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25057-7DCF-0048-ADBA-2436F1685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6" y="1407748"/>
            <a:ext cx="5372099" cy="404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6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19"/>
    </mc:Choice>
    <mc:Fallback xmlns="">
      <p:transition spd="slow" advTm="4901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7B272E-F675-C845-A183-200D5051A6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75" r="-1" b="1151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09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6648"/>
    </mc:Choice>
    <mc:Fallback xmlns="">
      <p:transition spd="slow" advTm="46648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11002</TotalTime>
  <Words>1327</Words>
  <Application>Microsoft Office PowerPoint</Application>
  <PresentationFormat>Widescreen</PresentationFormat>
  <Paragraphs>151</Paragraphs>
  <Slides>62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PowerPoint Presentation</vt:lpstr>
      <vt:lpstr>Reseña histórica</vt:lpstr>
      <vt:lpstr>Recomendaciones de las sociedades de uropatología</vt:lpstr>
      <vt:lpstr>Sistema de Grupo de Grados</vt:lpstr>
      <vt:lpstr>Definición de Patrón 3 de Gleason</vt:lpstr>
      <vt:lpstr>Sobregradacion de patron 3 como patron 4</vt:lpstr>
      <vt:lpstr>PowerPoint Presentation</vt:lpstr>
      <vt:lpstr>PowerPoint Presentation</vt:lpstr>
      <vt:lpstr>PowerPoint Presentation</vt:lpstr>
      <vt:lpstr>PowerPoint Presentation</vt:lpstr>
      <vt:lpstr>Patrón 4 de Gleason</vt:lpstr>
      <vt:lpstr>PowerPoint Presentation</vt:lpstr>
      <vt:lpstr>PowerPoint Presentation</vt:lpstr>
      <vt:lpstr>PowerPoint Presentation</vt:lpstr>
      <vt:lpstr>PowerPoint Presentation</vt:lpstr>
      <vt:lpstr>Significado clinico de los subtipos de patron 4</vt:lpstr>
      <vt:lpstr>PowerPoint Presentation</vt:lpstr>
      <vt:lpstr>Patron de Gleason 5</vt:lpstr>
      <vt:lpstr>Problemas diagnosticos con patron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Gradacion de variants morfologicas</vt:lpstr>
      <vt:lpstr>Casos prácticos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Conclusiones</vt:lpstr>
      <vt:lpstr>Muchas 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Lesiones cribriformes de prostate: PIN, carcinoma intraductal y patron cribriforme de adenocarcinoma invasiv0 </dc:title>
  <dc:creator>andresmatoso@gmail.com</dc:creator>
  <cp:lastModifiedBy>Andres Matoso</cp:lastModifiedBy>
  <cp:revision>69</cp:revision>
  <cp:lastPrinted>2019-10-05T03:47:36Z</cp:lastPrinted>
  <dcterms:created xsi:type="dcterms:W3CDTF">2019-09-26T16:00:47Z</dcterms:created>
  <dcterms:modified xsi:type="dcterms:W3CDTF">2022-10-14T18:02:39Z</dcterms:modified>
</cp:coreProperties>
</file>