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8"/>
  </p:notesMasterIdLst>
  <p:sldIdLst>
    <p:sldId id="1472" r:id="rId2"/>
    <p:sldId id="403" r:id="rId3"/>
    <p:sldId id="305" r:id="rId4"/>
    <p:sldId id="442" r:id="rId5"/>
    <p:sldId id="1476" r:id="rId6"/>
    <p:sldId id="298" r:id="rId7"/>
    <p:sldId id="1477" r:id="rId8"/>
    <p:sldId id="1480" r:id="rId9"/>
    <p:sldId id="1481" r:id="rId10"/>
    <p:sldId id="1483" r:id="rId11"/>
    <p:sldId id="456" r:id="rId12"/>
    <p:sldId id="1484" r:id="rId13"/>
    <p:sldId id="377" r:id="rId14"/>
    <p:sldId id="378" r:id="rId15"/>
    <p:sldId id="379" r:id="rId16"/>
    <p:sldId id="380" r:id="rId17"/>
    <p:sldId id="381" r:id="rId18"/>
    <p:sldId id="382" r:id="rId19"/>
    <p:sldId id="1485" r:id="rId20"/>
    <p:sldId id="458" r:id="rId21"/>
    <p:sldId id="386" r:id="rId22"/>
    <p:sldId id="409" r:id="rId23"/>
    <p:sldId id="444" r:id="rId24"/>
    <p:sldId id="445" r:id="rId25"/>
    <p:sldId id="460" r:id="rId26"/>
    <p:sldId id="406" r:id="rId27"/>
    <p:sldId id="466" r:id="rId28"/>
    <p:sldId id="465" r:id="rId29"/>
    <p:sldId id="410" r:id="rId30"/>
    <p:sldId id="411" r:id="rId31"/>
    <p:sldId id="412" r:id="rId32"/>
    <p:sldId id="413" r:id="rId33"/>
    <p:sldId id="414" r:id="rId34"/>
    <p:sldId id="308" r:id="rId35"/>
    <p:sldId id="313" r:id="rId36"/>
    <p:sldId id="397" r:id="rId37"/>
    <p:sldId id="398" r:id="rId38"/>
    <p:sldId id="352" r:id="rId39"/>
    <p:sldId id="353" r:id="rId40"/>
    <p:sldId id="354" r:id="rId41"/>
    <p:sldId id="355" r:id="rId42"/>
    <p:sldId id="395" r:id="rId43"/>
    <p:sldId id="325" r:id="rId44"/>
    <p:sldId id="349" r:id="rId45"/>
    <p:sldId id="387" r:id="rId46"/>
    <p:sldId id="361" r:id="rId47"/>
    <p:sldId id="415" r:id="rId48"/>
    <p:sldId id="362" r:id="rId49"/>
    <p:sldId id="417" r:id="rId50"/>
    <p:sldId id="420" r:id="rId51"/>
    <p:sldId id="419" r:id="rId52"/>
    <p:sldId id="468" r:id="rId53"/>
    <p:sldId id="365" r:id="rId54"/>
    <p:sldId id="424" r:id="rId55"/>
    <p:sldId id="422" r:id="rId56"/>
    <p:sldId id="426" r:id="rId57"/>
    <p:sldId id="469" r:id="rId58"/>
    <p:sldId id="369" r:id="rId59"/>
    <p:sldId id="429" r:id="rId60"/>
    <p:sldId id="1486" r:id="rId61"/>
    <p:sldId id="435" r:id="rId62"/>
    <p:sldId id="373" r:id="rId63"/>
    <p:sldId id="433" r:id="rId64"/>
    <p:sldId id="375" r:id="rId65"/>
    <p:sldId id="376" r:id="rId66"/>
    <p:sldId id="1487" r:id="rId6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38" autoAdjust="0"/>
    <p:restoredTop sz="94660"/>
  </p:normalViewPr>
  <p:slideViewPr>
    <p:cSldViewPr snapToGrid="0" showGuides="1">
      <p:cViewPr varScale="1">
        <p:scale>
          <a:sx n="146" d="100"/>
          <a:sy n="146" d="100"/>
        </p:scale>
        <p:origin x="138" y="9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F74B5EE-66E5-4EDC-A64B-9906787A1AC5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E12F8F2-0B25-4A8E-B752-73295EB7B5BF}">
      <dgm:prSet phldrT="[Text]" custT="1"/>
      <dgm:spPr>
        <a:solidFill>
          <a:schemeClr val="bg1"/>
        </a:solidFill>
        <a:ln>
          <a:solidFill>
            <a:schemeClr val="bg2"/>
          </a:solidFill>
        </a:ln>
      </dgm:spPr>
      <dgm:t>
        <a:bodyPr/>
        <a:lstStyle/>
        <a:p>
          <a:r>
            <a:rPr lang="en-US" sz="6600" dirty="0">
              <a:solidFill>
                <a:schemeClr val="accent2">
                  <a:lumMod val="75000"/>
                </a:schemeClr>
              </a:solidFill>
            </a:rPr>
            <a:t>+</a:t>
          </a:r>
          <a:r>
            <a:rPr lang="en-US" sz="5800" dirty="0">
              <a:solidFill>
                <a:schemeClr val="tx1"/>
              </a:solidFill>
            </a:rPr>
            <a:t>/</a:t>
          </a:r>
          <a:r>
            <a:rPr lang="en-US" sz="4400" dirty="0">
              <a:solidFill>
                <a:schemeClr val="tx1"/>
              </a:solidFill>
            </a:rPr>
            <a:t>-</a:t>
          </a:r>
        </a:p>
      </dgm:t>
    </dgm:pt>
    <dgm:pt modelId="{62543991-999F-4E3D-BABC-9E5342A569D7}" type="parTrans" cxnId="{7CE19FB5-8629-473D-BBD8-1B77E70CFB56}">
      <dgm:prSet/>
      <dgm:spPr/>
      <dgm:t>
        <a:bodyPr/>
        <a:lstStyle/>
        <a:p>
          <a:endParaRPr lang="en-US"/>
        </a:p>
      </dgm:t>
    </dgm:pt>
    <dgm:pt modelId="{446E0FC9-6734-4C0E-BFB4-D1F2261BFC74}" type="sibTrans" cxnId="{7CE19FB5-8629-473D-BBD8-1B77E70CFB56}">
      <dgm:prSet/>
      <dgm:spPr/>
      <dgm:t>
        <a:bodyPr/>
        <a:lstStyle/>
        <a:p>
          <a:endParaRPr lang="en-US"/>
        </a:p>
      </dgm:t>
    </dgm:pt>
    <dgm:pt modelId="{80F30108-ABC9-4C9D-A78C-4C8C0B112BB9}">
      <dgm:prSet phldrT="[Text]" custT="1"/>
      <dgm:spPr>
        <a:solidFill>
          <a:schemeClr val="bg1">
            <a:lumMod val="95000"/>
            <a:alpha val="90000"/>
          </a:schemeClr>
        </a:solidFill>
        <a:ln>
          <a:noFill/>
        </a:ln>
      </dgm:spPr>
      <dgm:t>
        <a:bodyPr/>
        <a:lstStyle/>
        <a:p>
          <a:r>
            <a:rPr lang="en-US" sz="2000" dirty="0">
              <a:latin typeface="+mj-lt"/>
            </a:rPr>
            <a:t>CK7</a:t>
          </a:r>
          <a:endParaRPr lang="en-US" sz="2000" dirty="0"/>
        </a:p>
      </dgm:t>
    </dgm:pt>
    <dgm:pt modelId="{52A9FB3D-5C16-4941-B0AF-DA00733AA2AD}" type="parTrans" cxnId="{8BF5825E-D2EC-4B6C-9140-89445E9F1997}">
      <dgm:prSet/>
      <dgm:spPr/>
      <dgm:t>
        <a:bodyPr/>
        <a:lstStyle/>
        <a:p>
          <a:endParaRPr lang="en-US"/>
        </a:p>
      </dgm:t>
    </dgm:pt>
    <dgm:pt modelId="{D813963A-4478-44C1-8CC9-56240A528361}" type="sibTrans" cxnId="{8BF5825E-D2EC-4B6C-9140-89445E9F1997}">
      <dgm:prSet/>
      <dgm:spPr/>
      <dgm:t>
        <a:bodyPr/>
        <a:lstStyle/>
        <a:p>
          <a:endParaRPr lang="en-US"/>
        </a:p>
      </dgm:t>
    </dgm:pt>
    <dgm:pt modelId="{AE56BC76-5294-4CC7-B4C8-9F83B90A448C}">
      <dgm:prSet phldrT="[Text]"/>
      <dgm:spPr>
        <a:solidFill>
          <a:schemeClr val="bg1"/>
        </a:solidFill>
        <a:ln>
          <a:solidFill>
            <a:schemeClr val="bg2"/>
          </a:solidFill>
        </a:ln>
      </dgm:spPr>
      <dgm:t>
        <a:bodyPr/>
        <a:lstStyle/>
        <a:p>
          <a:r>
            <a:rPr lang="en-US" dirty="0">
              <a:solidFill>
                <a:schemeClr val="accent2">
                  <a:lumMod val="75000"/>
                </a:schemeClr>
              </a:solidFill>
            </a:rPr>
            <a:t>+/-</a:t>
          </a:r>
        </a:p>
      </dgm:t>
    </dgm:pt>
    <dgm:pt modelId="{91331FDF-B958-4743-AD15-6194CF17673F}" type="parTrans" cxnId="{CEA71A38-1B17-4167-9BAD-9697014F0016}">
      <dgm:prSet/>
      <dgm:spPr/>
      <dgm:t>
        <a:bodyPr/>
        <a:lstStyle/>
        <a:p>
          <a:endParaRPr lang="en-US"/>
        </a:p>
      </dgm:t>
    </dgm:pt>
    <dgm:pt modelId="{2704029D-381C-4136-8BC7-29DEF3536F67}" type="sibTrans" cxnId="{CEA71A38-1B17-4167-9BAD-9697014F0016}">
      <dgm:prSet/>
      <dgm:spPr/>
      <dgm:t>
        <a:bodyPr/>
        <a:lstStyle/>
        <a:p>
          <a:endParaRPr lang="en-US"/>
        </a:p>
      </dgm:t>
    </dgm:pt>
    <dgm:pt modelId="{D95A2938-9A8C-4957-BE00-1C45898739CD}">
      <dgm:prSet phldrT="[Text]" custT="1"/>
      <dgm:spPr>
        <a:solidFill>
          <a:schemeClr val="bg1">
            <a:lumMod val="95000"/>
            <a:alpha val="90000"/>
          </a:schemeClr>
        </a:solidFill>
      </dgm:spPr>
      <dgm:t>
        <a:bodyPr/>
        <a:lstStyle/>
        <a:p>
          <a:r>
            <a:rPr lang="en-US" sz="2000" dirty="0">
              <a:latin typeface="+mj-lt"/>
            </a:rPr>
            <a:t>CK20</a:t>
          </a:r>
        </a:p>
      </dgm:t>
    </dgm:pt>
    <dgm:pt modelId="{A6F2FACF-55A3-494B-9FF2-3ABC4086DC9F}" type="parTrans" cxnId="{C660F502-865D-4174-AB78-33A0BBF1B174}">
      <dgm:prSet/>
      <dgm:spPr/>
      <dgm:t>
        <a:bodyPr/>
        <a:lstStyle/>
        <a:p>
          <a:endParaRPr lang="en-US"/>
        </a:p>
      </dgm:t>
    </dgm:pt>
    <dgm:pt modelId="{B374D51C-A812-4562-B934-45CA9D59A9C6}" type="sibTrans" cxnId="{C660F502-865D-4174-AB78-33A0BBF1B174}">
      <dgm:prSet/>
      <dgm:spPr/>
      <dgm:t>
        <a:bodyPr/>
        <a:lstStyle/>
        <a:p>
          <a:endParaRPr lang="en-US"/>
        </a:p>
      </dgm:t>
    </dgm:pt>
    <dgm:pt modelId="{162FDFD0-BEEE-4CFB-9C66-3DDDCA318440}">
      <dgm:prSet phldrT="[Text]" custT="1"/>
      <dgm:spPr>
        <a:solidFill>
          <a:schemeClr val="bg1"/>
        </a:solidFill>
        <a:ln>
          <a:solidFill>
            <a:schemeClr val="bg2"/>
          </a:solidFill>
        </a:ln>
      </dgm:spPr>
      <dgm:t>
        <a:bodyPr/>
        <a:lstStyle/>
        <a:p>
          <a:r>
            <a:rPr lang="en-US" sz="8000" dirty="0">
              <a:solidFill>
                <a:schemeClr val="accent2">
                  <a:lumMod val="75000"/>
                </a:schemeClr>
              </a:solidFill>
            </a:rPr>
            <a:t>-</a:t>
          </a:r>
          <a:r>
            <a:rPr lang="en-US" sz="5800" dirty="0">
              <a:solidFill>
                <a:schemeClr val="tx1"/>
              </a:solidFill>
            </a:rPr>
            <a:t>/</a:t>
          </a:r>
          <a:r>
            <a:rPr lang="en-US" sz="2400" dirty="0">
              <a:solidFill>
                <a:schemeClr val="tx1"/>
              </a:solidFill>
            </a:rPr>
            <a:t>+</a:t>
          </a:r>
        </a:p>
      </dgm:t>
    </dgm:pt>
    <dgm:pt modelId="{6021182D-5AF2-4900-8C4F-A88D5D672F96}" type="parTrans" cxnId="{C2EE236A-985A-485B-9713-6E8B81C95B15}">
      <dgm:prSet/>
      <dgm:spPr/>
      <dgm:t>
        <a:bodyPr/>
        <a:lstStyle/>
        <a:p>
          <a:endParaRPr lang="en-US"/>
        </a:p>
      </dgm:t>
    </dgm:pt>
    <dgm:pt modelId="{5D84787F-30F0-419B-AE3F-0BD3B526F9A6}" type="sibTrans" cxnId="{C2EE236A-985A-485B-9713-6E8B81C95B15}">
      <dgm:prSet/>
      <dgm:spPr/>
      <dgm:t>
        <a:bodyPr/>
        <a:lstStyle/>
        <a:p>
          <a:endParaRPr lang="en-US"/>
        </a:p>
      </dgm:t>
    </dgm:pt>
    <dgm:pt modelId="{C6C8255C-8FBB-4840-9A92-31B8786F8A73}">
      <dgm:prSet phldrT="[Text]" custT="1"/>
      <dgm:spPr>
        <a:solidFill>
          <a:schemeClr val="bg1">
            <a:lumMod val="95000"/>
            <a:alpha val="90000"/>
          </a:schemeClr>
        </a:solidFill>
      </dgm:spPr>
      <dgm:t>
        <a:bodyPr/>
        <a:lstStyle/>
        <a:p>
          <a:r>
            <a:rPr lang="en-US" sz="2000" dirty="0">
              <a:latin typeface="+mj-lt"/>
            </a:rPr>
            <a:t>RE</a:t>
          </a:r>
        </a:p>
      </dgm:t>
    </dgm:pt>
    <dgm:pt modelId="{4648D8A4-7B6B-40D5-B343-2A54F8851DFE}" type="parTrans" cxnId="{18F1CBF1-CB2E-4C18-963F-885ED00AF02D}">
      <dgm:prSet/>
      <dgm:spPr/>
      <dgm:t>
        <a:bodyPr/>
        <a:lstStyle/>
        <a:p>
          <a:endParaRPr lang="en-US"/>
        </a:p>
      </dgm:t>
    </dgm:pt>
    <dgm:pt modelId="{58F163A3-A740-43C5-BBA9-F5F9F22E6A0D}" type="sibTrans" cxnId="{18F1CBF1-CB2E-4C18-963F-885ED00AF02D}">
      <dgm:prSet/>
      <dgm:spPr/>
      <dgm:t>
        <a:bodyPr/>
        <a:lstStyle/>
        <a:p>
          <a:endParaRPr lang="en-US"/>
        </a:p>
      </dgm:t>
    </dgm:pt>
    <dgm:pt modelId="{007C5705-3062-4287-A076-420950221850}">
      <dgm:prSet phldrT="[Text]" custT="1"/>
      <dgm:spPr>
        <a:solidFill>
          <a:schemeClr val="bg1">
            <a:lumMod val="95000"/>
            <a:alpha val="90000"/>
          </a:schemeClr>
        </a:solidFill>
      </dgm:spPr>
      <dgm:t>
        <a:bodyPr/>
        <a:lstStyle/>
        <a:p>
          <a:r>
            <a:rPr lang="en-US" sz="2000" dirty="0">
              <a:latin typeface="+mj-lt"/>
            </a:rPr>
            <a:t>RP</a:t>
          </a:r>
        </a:p>
      </dgm:t>
    </dgm:pt>
    <dgm:pt modelId="{75913EAA-C1CF-4305-9430-524C19920A45}" type="parTrans" cxnId="{298868AB-445C-427B-99BE-D7C7AFE75999}">
      <dgm:prSet/>
      <dgm:spPr/>
      <dgm:t>
        <a:bodyPr/>
        <a:lstStyle/>
        <a:p>
          <a:endParaRPr lang="en-US"/>
        </a:p>
      </dgm:t>
    </dgm:pt>
    <dgm:pt modelId="{F88FA518-106C-46B7-AC45-7ABD8F830375}" type="sibTrans" cxnId="{298868AB-445C-427B-99BE-D7C7AFE75999}">
      <dgm:prSet/>
      <dgm:spPr/>
      <dgm:t>
        <a:bodyPr/>
        <a:lstStyle/>
        <a:p>
          <a:endParaRPr lang="en-US"/>
        </a:p>
      </dgm:t>
    </dgm:pt>
    <dgm:pt modelId="{137D6DAB-7D93-411B-8930-CCD66DDCEE4A}">
      <dgm:prSet phldrT="[Text]" custT="1"/>
      <dgm:spPr>
        <a:solidFill>
          <a:schemeClr val="bg1">
            <a:lumMod val="95000"/>
            <a:alpha val="90000"/>
          </a:schemeClr>
        </a:solidFill>
        <a:ln>
          <a:noFill/>
        </a:ln>
      </dgm:spPr>
      <dgm:t>
        <a:bodyPr/>
        <a:lstStyle/>
        <a:p>
          <a:r>
            <a:rPr lang="en-US" sz="2000" dirty="0">
              <a:latin typeface="+mj-lt"/>
            </a:rPr>
            <a:t>CA19.9</a:t>
          </a:r>
          <a:endParaRPr lang="en-US" sz="2000" dirty="0"/>
        </a:p>
      </dgm:t>
    </dgm:pt>
    <dgm:pt modelId="{213E441C-15C4-4C85-8617-C9BF5807CFC0}" type="parTrans" cxnId="{8013ADF3-C839-4A5A-88D7-F2F5FD2A9702}">
      <dgm:prSet/>
      <dgm:spPr/>
      <dgm:t>
        <a:bodyPr/>
        <a:lstStyle/>
        <a:p>
          <a:endParaRPr lang="en-US"/>
        </a:p>
      </dgm:t>
    </dgm:pt>
    <dgm:pt modelId="{08F92C37-6D34-4C19-8AF3-1BB2BEE300CD}" type="sibTrans" cxnId="{8013ADF3-C839-4A5A-88D7-F2F5FD2A9702}">
      <dgm:prSet/>
      <dgm:spPr/>
      <dgm:t>
        <a:bodyPr/>
        <a:lstStyle/>
        <a:p>
          <a:endParaRPr lang="en-US"/>
        </a:p>
      </dgm:t>
    </dgm:pt>
    <dgm:pt modelId="{7817B8B4-C192-433B-BE16-3BE1F90A5390}">
      <dgm:prSet phldrT="[Text]" custT="1"/>
      <dgm:spPr>
        <a:solidFill>
          <a:schemeClr val="bg1">
            <a:lumMod val="95000"/>
            <a:alpha val="90000"/>
          </a:schemeClr>
        </a:solidFill>
        <a:ln>
          <a:noFill/>
        </a:ln>
      </dgm:spPr>
      <dgm:t>
        <a:bodyPr/>
        <a:lstStyle/>
        <a:p>
          <a:r>
            <a:rPr lang="en-US" sz="2000" dirty="0">
              <a:latin typeface="+mj-lt"/>
            </a:rPr>
            <a:t>HNF1-B</a:t>
          </a:r>
          <a:endParaRPr lang="en-US" sz="2000" dirty="0"/>
        </a:p>
      </dgm:t>
    </dgm:pt>
    <dgm:pt modelId="{F61C6284-582E-4DE5-AA17-16CE3209CB47}" type="parTrans" cxnId="{AE1660E8-B38E-4435-B58B-BBEE5ACA5CB4}">
      <dgm:prSet/>
      <dgm:spPr/>
      <dgm:t>
        <a:bodyPr/>
        <a:lstStyle/>
        <a:p>
          <a:endParaRPr lang="en-US"/>
        </a:p>
      </dgm:t>
    </dgm:pt>
    <dgm:pt modelId="{0CFF2A19-4A46-4858-B320-9EB48B9CB885}" type="sibTrans" cxnId="{AE1660E8-B38E-4435-B58B-BBEE5ACA5CB4}">
      <dgm:prSet/>
      <dgm:spPr/>
      <dgm:t>
        <a:bodyPr/>
        <a:lstStyle/>
        <a:p>
          <a:endParaRPr lang="en-US"/>
        </a:p>
      </dgm:t>
    </dgm:pt>
    <dgm:pt modelId="{55EAD594-E456-47F0-AA08-182ABD841094}">
      <dgm:prSet phldrT="[Text]" custT="1"/>
      <dgm:spPr>
        <a:solidFill>
          <a:schemeClr val="bg1">
            <a:lumMod val="95000"/>
            <a:alpha val="90000"/>
          </a:schemeClr>
        </a:solidFill>
        <a:ln>
          <a:noFill/>
        </a:ln>
      </dgm:spPr>
      <dgm:t>
        <a:bodyPr/>
        <a:lstStyle/>
        <a:p>
          <a:r>
            <a:rPr lang="en-US" sz="2000" dirty="0">
              <a:latin typeface="+mj-lt"/>
            </a:rPr>
            <a:t>HIK 1083* (75%, </a:t>
          </a:r>
          <a:r>
            <a:rPr lang="en-US" sz="2000" dirty="0" err="1">
              <a:latin typeface="+mj-lt"/>
            </a:rPr>
            <a:t>puede</a:t>
          </a:r>
          <a:r>
            <a:rPr lang="en-US" sz="2000" dirty="0">
              <a:latin typeface="+mj-lt"/>
            </a:rPr>
            <a:t> ser focal)</a:t>
          </a:r>
          <a:endParaRPr lang="en-US" sz="2000" dirty="0"/>
        </a:p>
      </dgm:t>
    </dgm:pt>
    <dgm:pt modelId="{BA9ECB9F-A223-4978-8109-278E4AE3075A}" type="parTrans" cxnId="{86260C81-7405-424B-810F-B68B587FA808}">
      <dgm:prSet/>
      <dgm:spPr/>
      <dgm:t>
        <a:bodyPr/>
        <a:lstStyle/>
        <a:p>
          <a:endParaRPr lang="en-US"/>
        </a:p>
      </dgm:t>
    </dgm:pt>
    <dgm:pt modelId="{B51CF0E0-A291-47ED-87F1-101A8B142EE6}" type="sibTrans" cxnId="{86260C81-7405-424B-810F-B68B587FA808}">
      <dgm:prSet/>
      <dgm:spPr/>
      <dgm:t>
        <a:bodyPr/>
        <a:lstStyle/>
        <a:p>
          <a:endParaRPr lang="en-US"/>
        </a:p>
      </dgm:t>
    </dgm:pt>
    <dgm:pt modelId="{A9B8D7F5-EDE5-4B81-809B-091A99F4F890}">
      <dgm:prSet phldrT="[Text]" custT="1"/>
      <dgm:spPr>
        <a:solidFill>
          <a:schemeClr val="bg1">
            <a:lumMod val="95000"/>
            <a:alpha val="90000"/>
          </a:schemeClr>
        </a:solidFill>
        <a:ln>
          <a:noFill/>
        </a:ln>
      </dgm:spPr>
      <dgm:t>
        <a:bodyPr/>
        <a:lstStyle/>
        <a:p>
          <a:r>
            <a:rPr lang="en-US" sz="2000" dirty="0">
              <a:latin typeface="+mj-lt"/>
            </a:rPr>
            <a:t>CEA</a:t>
          </a:r>
          <a:endParaRPr lang="en-US" sz="2000" dirty="0"/>
        </a:p>
      </dgm:t>
    </dgm:pt>
    <dgm:pt modelId="{4BF3A788-C9C8-4438-9A25-EB7FF982EB8D}" type="parTrans" cxnId="{57C2B923-94BF-4D22-991C-45D337C68FCF}">
      <dgm:prSet/>
      <dgm:spPr/>
      <dgm:t>
        <a:bodyPr/>
        <a:lstStyle/>
        <a:p>
          <a:endParaRPr lang="en-US"/>
        </a:p>
      </dgm:t>
    </dgm:pt>
    <dgm:pt modelId="{AA3B9C0E-6C80-4046-BF64-9BD2D8090405}" type="sibTrans" cxnId="{57C2B923-94BF-4D22-991C-45D337C68FCF}">
      <dgm:prSet/>
      <dgm:spPr/>
      <dgm:t>
        <a:bodyPr/>
        <a:lstStyle/>
        <a:p>
          <a:endParaRPr lang="en-US"/>
        </a:p>
      </dgm:t>
    </dgm:pt>
    <dgm:pt modelId="{37A6ACB5-E6C6-4BAB-BED5-D054EF31A9E6}">
      <dgm:prSet phldrT="[Text]" custT="1"/>
      <dgm:spPr>
        <a:solidFill>
          <a:schemeClr val="bg1">
            <a:lumMod val="95000"/>
            <a:alpha val="90000"/>
          </a:schemeClr>
        </a:solidFill>
        <a:ln>
          <a:noFill/>
        </a:ln>
      </dgm:spPr>
      <dgm:t>
        <a:bodyPr/>
        <a:lstStyle/>
        <a:p>
          <a:r>
            <a:rPr lang="en-US" sz="2000" dirty="0">
              <a:latin typeface="+mj-lt"/>
            </a:rPr>
            <a:t>CA IX</a:t>
          </a:r>
          <a:endParaRPr lang="en-US" sz="2000" dirty="0"/>
        </a:p>
      </dgm:t>
    </dgm:pt>
    <dgm:pt modelId="{4395CD74-CD01-4124-910E-76104CC250B3}" type="parTrans" cxnId="{B853368A-CF56-453A-A038-BD26DD28F456}">
      <dgm:prSet/>
      <dgm:spPr/>
      <dgm:t>
        <a:bodyPr/>
        <a:lstStyle/>
        <a:p>
          <a:endParaRPr lang="en-US"/>
        </a:p>
      </dgm:t>
    </dgm:pt>
    <dgm:pt modelId="{803308A8-D9D4-4046-B205-8F41647498F6}" type="sibTrans" cxnId="{B853368A-CF56-453A-A038-BD26DD28F456}">
      <dgm:prSet/>
      <dgm:spPr/>
      <dgm:t>
        <a:bodyPr/>
        <a:lstStyle/>
        <a:p>
          <a:endParaRPr lang="en-US"/>
        </a:p>
      </dgm:t>
    </dgm:pt>
    <dgm:pt modelId="{86822629-8ECA-4B34-8278-5138BEFD2C20}">
      <dgm:prSet phldrT="[Text]" custT="1"/>
      <dgm:spPr>
        <a:solidFill>
          <a:schemeClr val="bg1">
            <a:lumMod val="95000"/>
            <a:alpha val="90000"/>
          </a:schemeClr>
        </a:solidFill>
        <a:ln>
          <a:noFill/>
        </a:ln>
      </dgm:spPr>
      <dgm:t>
        <a:bodyPr/>
        <a:lstStyle/>
        <a:p>
          <a:r>
            <a:rPr lang="en-US" sz="2000" dirty="0">
              <a:latin typeface="+mj-lt"/>
            </a:rPr>
            <a:t>PAX-8 </a:t>
          </a:r>
          <a:endParaRPr lang="en-US" sz="2000" dirty="0"/>
        </a:p>
      </dgm:t>
    </dgm:pt>
    <dgm:pt modelId="{046CB39A-1406-4404-B6F0-FAF34DB8C611}" type="parTrans" cxnId="{6CBA1F3C-4745-4760-9B71-CE268AAB1A9B}">
      <dgm:prSet/>
      <dgm:spPr/>
      <dgm:t>
        <a:bodyPr/>
        <a:lstStyle/>
        <a:p>
          <a:endParaRPr lang="en-US"/>
        </a:p>
      </dgm:t>
    </dgm:pt>
    <dgm:pt modelId="{73FA98D3-A74D-4731-B5D2-5D8437416278}" type="sibTrans" cxnId="{6CBA1F3C-4745-4760-9B71-CE268AAB1A9B}">
      <dgm:prSet/>
      <dgm:spPr/>
      <dgm:t>
        <a:bodyPr/>
        <a:lstStyle/>
        <a:p>
          <a:endParaRPr lang="en-US"/>
        </a:p>
      </dgm:t>
    </dgm:pt>
    <dgm:pt modelId="{D12CD0DC-A5E4-44F6-9504-33AC4F05AA15}">
      <dgm:prSet phldrT="[Text]" custT="1"/>
      <dgm:spPr>
        <a:solidFill>
          <a:schemeClr val="bg1">
            <a:lumMod val="95000"/>
            <a:alpha val="90000"/>
          </a:schemeClr>
        </a:solidFill>
      </dgm:spPr>
      <dgm:t>
        <a:bodyPr/>
        <a:lstStyle/>
        <a:p>
          <a:r>
            <a:rPr lang="en-US" sz="2000" dirty="0">
              <a:latin typeface="+mj-lt"/>
            </a:rPr>
            <a:t>CDX2</a:t>
          </a:r>
        </a:p>
      </dgm:t>
    </dgm:pt>
    <dgm:pt modelId="{F4A92F14-36AD-4B00-B1C0-23473B051816}" type="parTrans" cxnId="{01E94B73-4C80-4795-8281-F1177C684D97}">
      <dgm:prSet/>
      <dgm:spPr/>
      <dgm:t>
        <a:bodyPr/>
        <a:lstStyle/>
        <a:p>
          <a:endParaRPr lang="en-US"/>
        </a:p>
      </dgm:t>
    </dgm:pt>
    <dgm:pt modelId="{324CC9FC-9439-4A19-9CC9-F96F6F12E960}" type="sibTrans" cxnId="{01E94B73-4C80-4795-8281-F1177C684D97}">
      <dgm:prSet/>
      <dgm:spPr/>
      <dgm:t>
        <a:bodyPr/>
        <a:lstStyle/>
        <a:p>
          <a:endParaRPr lang="en-US"/>
        </a:p>
      </dgm:t>
    </dgm:pt>
    <dgm:pt modelId="{A38D6AE6-C5B1-4D5A-865C-91E787AD0DB4}">
      <dgm:prSet phldrT="[Text]" custT="1"/>
      <dgm:spPr>
        <a:solidFill>
          <a:schemeClr val="bg1">
            <a:lumMod val="95000"/>
            <a:alpha val="90000"/>
          </a:schemeClr>
        </a:solidFill>
      </dgm:spPr>
      <dgm:t>
        <a:bodyPr/>
        <a:lstStyle/>
        <a:p>
          <a:r>
            <a:rPr lang="en-US" sz="2000" dirty="0" err="1">
              <a:latin typeface="+mj-lt"/>
            </a:rPr>
            <a:t>Napsina</a:t>
          </a:r>
          <a:r>
            <a:rPr lang="en-US" sz="2000" dirty="0">
              <a:latin typeface="+mj-lt"/>
            </a:rPr>
            <a:t> A</a:t>
          </a:r>
        </a:p>
      </dgm:t>
    </dgm:pt>
    <dgm:pt modelId="{6892EF9A-D5CE-4078-B227-B9BEC73ACA8B}" type="parTrans" cxnId="{17DE4797-9C9B-458D-9AE0-D7081DEA451A}">
      <dgm:prSet/>
      <dgm:spPr/>
      <dgm:t>
        <a:bodyPr/>
        <a:lstStyle/>
        <a:p>
          <a:endParaRPr lang="en-US"/>
        </a:p>
      </dgm:t>
    </dgm:pt>
    <dgm:pt modelId="{A8BFF45B-3A05-454A-88BC-A4F69A0BBEDE}" type="sibTrans" cxnId="{17DE4797-9C9B-458D-9AE0-D7081DEA451A}">
      <dgm:prSet/>
      <dgm:spPr/>
      <dgm:t>
        <a:bodyPr/>
        <a:lstStyle/>
        <a:p>
          <a:endParaRPr lang="en-US"/>
        </a:p>
      </dgm:t>
    </dgm:pt>
    <dgm:pt modelId="{548587D6-4FF3-4A95-BA97-800A2AE7BC7F}">
      <dgm:prSet phldrT="[Text]" custT="1"/>
      <dgm:spPr>
        <a:solidFill>
          <a:schemeClr val="bg1">
            <a:lumMod val="95000"/>
            <a:alpha val="90000"/>
          </a:schemeClr>
        </a:solidFill>
      </dgm:spPr>
      <dgm:t>
        <a:bodyPr/>
        <a:lstStyle/>
        <a:p>
          <a:r>
            <a:rPr lang="en-US" sz="2000" dirty="0">
              <a:latin typeface="+mj-lt"/>
            </a:rPr>
            <a:t>MUC6* (31%, </a:t>
          </a:r>
          <a:r>
            <a:rPr lang="en-US" sz="2000" dirty="0" err="1">
              <a:latin typeface="+mj-lt"/>
            </a:rPr>
            <a:t>puede</a:t>
          </a:r>
          <a:r>
            <a:rPr lang="en-US" sz="2000" dirty="0">
              <a:latin typeface="+mj-lt"/>
            </a:rPr>
            <a:t> ser focal)</a:t>
          </a:r>
        </a:p>
      </dgm:t>
    </dgm:pt>
    <dgm:pt modelId="{F35117A8-5F77-44F2-8ECF-698E9B1CF651}" type="parTrans" cxnId="{E5040D54-B07E-4217-825B-FCE5E06CC10B}">
      <dgm:prSet/>
      <dgm:spPr/>
      <dgm:t>
        <a:bodyPr/>
        <a:lstStyle/>
        <a:p>
          <a:endParaRPr lang="en-US"/>
        </a:p>
      </dgm:t>
    </dgm:pt>
    <dgm:pt modelId="{706243FD-3A59-4638-B987-45AC98FD2648}" type="sibTrans" cxnId="{E5040D54-B07E-4217-825B-FCE5E06CC10B}">
      <dgm:prSet/>
      <dgm:spPr/>
      <dgm:t>
        <a:bodyPr/>
        <a:lstStyle/>
        <a:p>
          <a:endParaRPr lang="en-US"/>
        </a:p>
      </dgm:t>
    </dgm:pt>
    <dgm:pt modelId="{172DB9F8-FE67-4322-B54A-CC4CB477EF26}" type="pres">
      <dgm:prSet presAssocID="{CF74B5EE-66E5-4EDC-A64B-9906787A1AC5}" presName="Name0" presStyleCnt="0">
        <dgm:presLayoutVars>
          <dgm:dir/>
          <dgm:animLvl val="lvl"/>
          <dgm:resizeHandles val="exact"/>
        </dgm:presLayoutVars>
      </dgm:prSet>
      <dgm:spPr/>
    </dgm:pt>
    <dgm:pt modelId="{493D9E28-FDA6-443B-92D1-674498BC01D8}" type="pres">
      <dgm:prSet presAssocID="{2E12F8F2-0B25-4A8E-B752-73295EB7B5BF}" presName="composite" presStyleCnt="0"/>
      <dgm:spPr/>
    </dgm:pt>
    <dgm:pt modelId="{E6E23149-F3CB-4181-8F79-0DE34D4DCD2B}" type="pres">
      <dgm:prSet presAssocID="{2E12F8F2-0B25-4A8E-B752-73295EB7B5BF}" presName="parTx" presStyleLbl="alignNode1" presStyleIdx="0" presStyleCnt="3" custLinFactNeighborX="701" custLinFactNeighborY="-10552">
        <dgm:presLayoutVars>
          <dgm:chMax val="0"/>
          <dgm:chPref val="0"/>
          <dgm:bulletEnabled val="1"/>
        </dgm:presLayoutVars>
      </dgm:prSet>
      <dgm:spPr/>
    </dgm:pt>
    <dgm:pt modelId="{7E3459ED-3AF9-4EE2-B114-69A41DCFEBC0}" type="pres">
      <dgm:prSet presAssocID="{2E12F8F2-0B25-4A8E-B752-73295EB7B5BF}" presName="desTx" presStyleLbl="alignAccFollowNode1" presStyleIdx="0" presStyleCnt="3">
        <dgm:presLayoutVars>
          <dgm:bulletEnabled val="1"/>
        </dgm:presLayoutVars>
      </dgm:prSet>
      <dgm:spPr/>
    </dgm:pt>
    <dgm:pt modelId="{C11F88E1-C28B-467C-81F1-0BD9F162DAA7}" type="pres">
      <dgm:prSet presAssocID="{446E0FC9-6734-4C0E-BFB4-D1F2261BFC74}" presName="space" presStyleCnt="0"/>
      <dgm:spPr/>
    </dgm:pt>
    <dgm:pt modelId="{D57CA59F-B5F2-4DFC-B1A7-1761DDE0A543}" type="pres">
      <dgm:prSet presAssocID="{AE56BC76-5294-4CC7-B4C8-9F83B90A448C}" presName="composite" presStyleCnt="0"/>
      <dgm:spPr/>
    </dgm:pt>
    <dgm:pt modelId="{4E0D1C53-6488-49F5-A2B6-C0B17F376B66}" type="pres">
      <dgm:prSet presAssocID="{AE56BC76-5294-4CC7-B4C8-9F83B90A448C}" presName="parTx" presStyleLbl="alignNode1" presStyleIdx="1" presStyleCnt="3" custLinFactNeighborX="-201" custLinFactNeighborY="-10049">
        <dgm:presLayoutVars>
          <dgm:chMax val="0"/>
          <dgm:chPref val="0"/>
          <dgm:bulletEnabled val="1"/>
        </dgm:presLayoutVars>
      </dgm:prSet>
      <dgm:spPr/>
    </dgm:pt>
    <dgm:pt modelId="{64C2C2FA-AE08-478D-B99A-9D107836B09B}" type="pres">
      <dgm:prSet presAssocID="{AE56BC76-5294-4CC7-B4C8-9F83B90A448C}" presName="desTx" presStyleLbl="alignAccFollowNode1" presStyleIdx="1" presStyleCnt="3">
        <dgm:presLayoutVars>
          <dgm:bulletEnabled val="1"/>
        </dgm:presLayoutVars>
      </dgm:prSet>
      <dgm:spPr/>
    </dgm:pt>
    <dgm:pt modelId="{8AA16FAF-048F-4A3C-9237-290BDEA468AD}" type="pres">
      <dgm:prSet presAssocID="{2704029D-381C-4136-8BC7-29DEF3536F67}" presName="space" presStyleCnt="0"/>
      <dgm:spPr/>
    </dgm:pt>
    <dgm:pt modelId="{3701838B-9803-45CC-8C53-B5ADA79584BE}" type="pres">
      <dgm:prSet presAssocID="{162FDFD0-BEEE-4CFB-9C66-3DDDCA318440}" presName="composite" presStyleCnt="0"/>
      <dgm:spPr/>
    </dgm:pt>
    <dgm:pt modelId="{38165E38-AD63-4AAC-AAA3-6312EFCCCC30}" type="pres">
      <dgm:prSet presAssocID="{162FDFD0-BEEE-4CFB-9C66-3DDDCA318440}" presName="parTx" presStyleLbl="alignNode1" presStyleIdx="2" presStyleCnt="3" custLinFactNeighborX="603" custLinFactNeighborY="-10561">
        <dgm:presLayoutVars>
          <dgm:chMax val="0"/>
          <dgm:chPref val="0"/>
          <dgm:bulletEnabled val="1"/>
        </dgm:presLayoutVars>
      </dgm:prSet>
      <dgm:spPr/>
    </dgm:pt>
    <dgm:pt modelId="{C7003D08-9B1F-4894-9107-D432A5F8BE1A}" type="pres">
      <dgm:prSet presAssocID="{162FDFD0-BEEE-4CFB-9C66-3DDDCA318440}" presName="desTx" presStyleLbl="alignAccFollowNode1" presStyleIdx="2" presStyleCnt="3" custLinFactNeighborX="-201" custLinFactNeighborY="-549">
        <dgm:presLayoutVars>
          <dgm:bulletEnabled val="1"/>
        </dgm:presLayoutVars>
      </dgm:prSet>
      <dgm:spPr/>
    </dgm:pt>
  </dgm:ptLst>
  <dgm:cxnLst>
    <dgm:cxn modelId="{2ED9D500-00B3-47A5-83DC-1A0F0BA8B10F}" type="presOf" srcId="{D95A2938-9A8C-4957-BE00-1C45898739CD}" destId="{64C2C2FA-AE08-478D-B99A-9D107836B09B}" srcOrd="0" destOrd="0" presId="urn:microsoft.com/office/officeart/2005/8/layout/hList1"/>
    <dgm:cxn modelId="{C660F502-865D-4174-AB78-33A0BBF1B174}" srcId="{AE56BC76-5294-4CC7-B4C8-9F83B90A448C}" destId="{D95A2938-9A8C-4957-BE00-1C45898739CD}" srcOrd="0" destOrd="0" parTransId="{A6F2FACF-55A3-494B-9FF2-3ABC4086DC9F}" sibTransId="{B374D51C-A812-4562-B934-45CA9D59A9C6}"/>
    <dgm:cxn modelId="{00816A03-1EFA-4288-ADC9-16A671571FBD}" type="presOf" srcId="{162FDFD0-BEEE-4CFB-9C66-3DDDCA318440}" destId="{38165E38-AD63-4AAC-AAA3-6312EFCCCC30}" srcOrd="0" destOrd="0" presId="urn:microsoft.com/office/officeart/2005/8/layout/hList1"/>
    <dgm:cxn modelId="{94BEB60E-D6CB-40E1-A3B7-39994CC9B7A9}" type="presOf" srcId="{86822629-8ECA-4B34-8278-5138BEFD2C20}" destId="{7E3459ED-3AF9-4EE2-B114-69A41DCFEBC0}" srcOrd="0" destOrd="6" presId="urn:microsoft.com/office/officeart/2005/8/layout/hList1"/>
    <dgm:cxn modelId="{E7011A1D-2063-4657-8247-7EC4569F4C97}" type="presOf" srcId="{37A6ACB5-E6C6-4BAB-BED5-D054EF31A9E6}" destId="{7E3459ED-3AF9-4EE2-B114-69A41DCFEBC0}" srcOrd="0" destOrd="5" presId="urn:microsoft.com/office/officeart/2005/8/layout/hList1"/>
    <dgm:cxn modelId="{57C2B923-94BF-4D22-991C-45D337C68FCF}" srcId="{2E12F8F2-0B25-4A8E-B752-73295EB7B5BF}" destId="{A9B8D7F5-EDE5-4B81-809B-091A99F4F890}" srcOrd="4" destOrd="0" parTransId="{4BF3A788-C9C8-4438-9A25-EB7FF982EB8D}" sibTransId="{AA3B9C0E-6C80-4046-BF64-9BD2D8090405}"/>
    <dgm:cxn modelId="{BBD92B31-A6AB-4167-80AB-151E174E33B0}" type="presOf" srcId="{137D6DAB-7D93-411B-8930-CCD66DDCEE4A}" destId="{7E3459ED-3AF9-4EE2-B114-69A41DCFEBC0}" srcOrd="0" destOrd="1" presId="urn:microsoft.com/office/officeart/2005/8/layout/hList1"/>
    <dgm:cxn modelId="{CEA71A38-1B17-4167-9BAD-9697014F0016}" srcId="{CF74B5EE-66E5-4EDC-A64B-9906787A1AC5}" destId="{AE56BC76-5294-4CC7-B4C8-9F83B90A448C}" srcOrd="1" destOrd="0" parTransId="{91331FDF-B958-4743-AD15-6194CF17673F}" sibTransId="{2704029D-381C-4136-8BC7-29DEF3536F67}"/>
    <dgm:cxn modelId="{6CBA1F3C-4745-4760-9B71-CE268AAB1A9B}" srcId="{2E12F8F2-0B25-4A8E-B752-73295EB7B5BF}" destId="{86822629-8ECA-4B34-8278-5138BEFD2C20}" srcOrd="6" destOrd="0" parTransId="{046CB39A-1406-4404-B6F0-FAF34DB8C611}" sibTransId="{73FA98D3-A74D-4731-B5D2-5D8437416278}"/>
    <dgm:cxn modelId="{A8BECC3E-E7A7-4816-BDD3-EFEC9C051DB4}" type="presOf" srcId="{007C5705-3062-4287-A076-420950221850}" destId="{C7003D08-9B1F-4894-9107-D432A5F8BE1A}" srcOrd="0" destOrd="1" presId="urn:microsoft.com/office/officeart/2005/8/layout/hList1"/>
    <dgm:cxn modelId="{8BF5825E-D2EC-4B6C-9140-89445E9F1997}" srcId="{2E12F8F2-0B25-4A8E-B752-73295EB7B5BF}" destId="{80F30108-ABC9-4C9D-A78C-4C8C0B112BB9}" srcOrd="0" destOrd="0" parTransId="{52A9FB3D-5C16-4941-B0AF-DA00733AA2AD}" sibTransId="{D813963A-4478-44C1-8CC9-56240A528361}"/>
    <dgm:cxn modelId="{297C7C44-C69A-4654-8D32-024B24C0E8C0}" type="presOf" srcId="{A38D6AE6-C5B1-4D5A-865C-91E787AD0DB4}" destId="{64C2C2FA-AE08-478D-B99A-9D107836B09B}" srcOrd="0" destOrd="2" presId="urn:microsoft.com/office/officeart/2005/8/layout/hList1"/>
    <dgm:cxn modelId="{C2EE236A-985A-485B-9713-6E8B81C95B15}" srcId="{CF74B5EE-66E5-4EDC-A64B-9906787A1AC5}" destId="{162FDFD0-BEEE-4CFB-9C66-3DDDCA318440}" srcOrd="2" destOrd="0" parTransId="{6021182D-5AF2-4900-8C4F-A88D5D672F96}" sibTransId="{5D84787F-30F0-419B-AE3F-0BD3B526F9A6}"/>
    <dgm:cxn modelId="{01E94B73-4C80-4795-8281-F1177C684D97}" srcId="{AE56BC76-5294-4CC7-B4C8-9F83B90A448C}" destId="{D12CD0DC-A5E4-44F6-9504-33AC4F05AA15}" srcOrd="1" destOrd="0" parTransId="{F4A92F14-36AD-4B00-B1C0-23473B051816}" sibTransId="{324CC9FC-9439-4A19-9CC9-F96F6F12E960}"/>
    <dgm:cxn modelId="{E5040D54-B07E-4217-825B-FCE5E06CC10B}" srcId="{AE56BC76-5294-4CC7-B4C8-9F83B90A448C}" destId="{548587D6-4FF3-4A95-BA97-800A2AE7BC7F}" srcOrd="3" destOrd="0" parTransId="{F35117A8-5F77-44F2-8ECF-698E9B1CF651}" sibTransId="{706243FD-3A59-4638-B987-45AC98FD2648}"/>
    <dgm:cxn modelId="{73A71F7C-753D-4AF4-A323-E344A1A98C0E}" type="presOf" srcId="{80F30108-ABC9-4C9D-A78C-4C8C0B112BB9}" destId="{7E3459ED-3AF9-4EE2-B114-69A41DCFEBC0}" srcOrd="0" destOrd="0" presId="urn:microsoft.com/office/officeart/2005/8/layout/hList1"/>
    <dgm:cxn modelId="{90110D7D-D44C-4B4A-B8C7-B3ED923E5FD8}" type="presOf" srcId="{CF74B5EE-66E5-4EDC-A64B-9906787A1AC5}" destId="{172DB9F8-FE67-4322-B54A-CC4CB477EF26}" srcOrd="0" destOrd="0" presId="urn:microsoft.com/office/officeart/2005/8/layout/hList1"/>
    <dgm:cxn modelId="{86260C81-7405-424B-810F-B68B587FA808}" srcId="{2E12F8F2-0B25-4A8E-B752-73295EB7B5BF}" destId="{55EAD594-E456-47F0-AA08-182ABD841094}" srcOrd="3" destOrd="0" parTransId="{BA9ECB9F-A223-4978-8109-278E4AE3075A}" sibTransId="{B51CF0E0-A291-47ED-87F1-101A8B142EE6}"/>
    <dgm:cxn modelId="{B853368A-CF56-453A-A038-BD26DD28F456}" srcId="{2E12F8F2-0B25-4A8E-B752-73295EB7B5BF}" destId="{37A6ACB5-E6C6-4BAB-BED5-D054EF31A9E6}" srcOrd="5" destOrd="0" parTransId="{4395CD74-CD01-4124-910E-76104CC250B3}" sibTransId="{803308A8-D9D4-4046-B205-8F41647498F6}"/>
    <dgm:cxn modelId="{A6F37F8F-8E7F-4583-BEB7-3501A9C1B9D3}" type="presOf" srcId="{548587D6-4FF3-4A95-BA97-800A2AE7BC7F}" destId="{64C2C2FA-AE08-478D-B99A-9D107836B09B}" srcOrd="0" destOrd="3" presId="urn:microsoft.com/office/officeart/2005/8/layout/hList1"/>
    <dgm:cxn modelId="{17DE4797-9C9B-458D-9AE0-D7081DEA451A}" srcId="{AE56BC76-5294-4CC7-B4C8-9F83B90A448C}" destId="{A38D6AE6-C5B1-4D5A-865C-91E787AD0DB4}" srcOrd="2" destOrd="0" parTransId="{6892EF9A-D5CE-4078-B227-B9BEC73ACA8B}" sibTransId="{A8BFF45B-3A05-454A-88BC-A4F69A0BBEDE}"/>
    <dgm:cxn modelId="{164AD9AA-F3B8-4928-8F8F-E5300B2A0610}" type="presOf" srcId="{2E12F8F2-0B25-4A8E-B752-73295EB7B5BF}" destId="{E6E23149-F3CB-4181-8F79-0DE34D4DCD2B}" srcOrd="0" destOrd="0" presId="urn:microsoft.com/office/officeart/2005/8/layout/hList1"/>
    <dgm:cxn modelId="{298868AB-445C-427B-99BE-D7C7AFE75999}" srcId="{162FDFD0-BEEE-4CFB-9C66-3DDDCA318440}" destId="{007C5705-3062-4287-A076-420950221850}" srcOrd="1" destOrd="0" parTransId="{75913EAA-C1CF-4305-9430-524C19920A45}" sibTransId="{F88FA518-106C-46B7-AC45-7ABD8F830375}"/>
    <dgm:cxn modelId="{E32296B0-6FC7-4189-8A0E-FB06DD6DE705}" type="presOf" srcId="{C6C8255C-8FBB-4840-9A92-31B8786F8A73}" destId="{C7003D08-9B1F-4894-9107-D432A5F8BE1A}" srcOrd="0" destOrd="0" presId="urn:microsoft.com/office/officeart/2005/8/layout/hList1"/>
    <dgm:cxn modelId="{7CE19FB5-8629-473D-BBD8-1B77E70CFB56}" srcId="{CF74B5EE-66E5-4EDC-A64B-9906787A1AC5}" destId="{2E12F8F2-0B25-4A8E-B752-73295EB7B5BF}" srcOrd="0" destOrd="0" parTransId="{62543991-999F-4E3D-BABC-9E5342A569D7}" sibTransId="{446E0FC9-6734-4C0E-BFB4-D1F2261BFC74}"/>
    <dgm:cxn modelId="{8C67D8BF-8ACF-4499-AB34-E64BD9E3DB6F}" type="presOf" srcId="{AE56BC76-5294-4CC7-B4C8-9F83B90A448C}" destId="{4E0D1C53-6488-49F5-A2B6-C0B17F376B66}" srcOrd="0" destOrd="0" presId="urn:microsoft.com/office/officeart/2005/8/layout/hList1"/>
    <dgm:cxn modelId="{1C28A9D2-5E01-41F2-8AED-3F557D53EA47}" type="presOf" srcId="{A9B8D7F5-EDE5-4B81-809B-091A99F4F890}" destId="{7E3459ED-3AF9-4EE2-B114-69A41DCFEBC0}" srcOrd="0" destOrd="4" presId="urn:microsoft.com/office/officeart/2005/8/layout/hList1"/>
    <dgm:cxn modelId="{565417DF-21C7-4402-BA52-1D151F8CE30B}" type="presOf" srcId="{D12CD0DC-A5E4-44F6-9504-33AC4F05AA15}" destId="{64C2C2FA-AE08-478D-B99A-9D107836B09B}" srcOrd="0" destOrd="1" presId="urn:microsoft.com/office/officeart/2005/8/layout/hList1"/>
    <dgm:cxn modelId="{AE1660E8-B38E-4435-B58B-BBEE5ACA5CB4}" srcId="{2E12F8F2-0B25-4A8E-B752-73295EB7B5BF}" destId="{7817B8B4-C192-433B-BE16-3BE1F90A5390}" srcOrd="2" destOrd="0" parTransId="{F61C6284-582E-4DE5-AA17-16CE3209CB47}" sibTransId="{0CFF2A19-4A46-4858-B320-9EB48B9CB885}"/>
    <dgm:cxn modelId="{65F3B8EE-29B3-46B4-8304-692F7EB0986B}" type="presOf" srcId="{55EAD594-E456-47F0-AA08-182ABD841094}" destId="{7E3459ED-3AF9-4EE2-B114-69A41DCFEBC0}" srcOrd="0" destOrd="3" presId="urn:microsoft.com/office/officeart/2005/8/layout/hList1"/>
    <dgm:cxn modelId="{18F1CBF1-CB2E-4C18-963F-885ED00AF02D}" srcId="{162FDFD0-BEEE-4CFB-9C66-3DDDCA318440}" destId="{C6C8255C-8FBB-4840-9A92-31B8786F8A73}" srcOrd="0" destOrd="0" parTransId="{4648D8A4-7B6B-40D5-B343-2A54F8851DFE}" sibTransId="{58F163A3-A740-43C5-BBA9-F5F9F22E6A0D}"/>
    <dgm:cxn modelId="{8013ADF3-C839-4A5A-88D7-F2F5FD2A9702}" srcId="{2E12F8F2-0B25-4A8E-B752-73295EB7B5BF}" destId="{137D6DAB-7D93-411B-8930-CCD66DDCEE4A}" srcOrd="1" destOrd="0" parTransId="{213E441C-15C4-4C85-8617-C9BF5807CFC0}" sibTransId="{08F92C37-6D34-4C19-8AF3-1BB2BEE300CD}"/>
    <dgm:cxn modelId="{AB7B55FA-58CF-42CC-8321-4035C5407F73}" type="presOf" srcId="{7817B8B4-C192-433B-BE16-3BE1F90A5390}" destId="{7E3459ED-3AF9-4EE2-B114-69A41DCFEBC0}" srcOrd="0" destOrd="2" presId="urn:microsoft.com/office/officeart/2005/8/layout/hList1"/>
    <dgm:cxn modelId="{C46AC071-205C-4B84-AAF6-1FFA58AB659A}" type="presParOf" srcId="{172DB9F8-FE67-4322-B54A-CC4CB477EF26}" destId="{493D9E28-FDA6-443B-92D1-674498BC01D8}" srcOrd="0" destOrd="0" presId="urn:microsoft.com/office/officeart/2005/8/layout/hList1"/>
    <dgm:cxn modelId="{3377D778-454E-4635-B790-1DD4209930EF}" type="presParOf" srcId="{493D9E28-FDA6-443B-92D1-674498BC01D8}" destId="{E6E23149-F3CB-4181-8F79-0DE34D4DCD2B}" srcOrd="0" destOrd="0" presId="urn:microsoft.com/office/officeart/2005/8/layout/hList1"/>
    <dgm:cxn modelId="{004E6A20-53F3-4A09-A6A7-CCE0C5C6AC62}" type="presParOf" srcId="{493D9E28-FDA6-443B-92D1-674498BC01D8}" destId="{7E3459ED-3AF9-4EE2-B114-69A41DCFEBC0}" srcOrd="1" destOrd="0" presId="urn:microsoft.com/office/officeart/2005/8/layout/hList1"/>
    <dgm:cxn modelId="{7F18689E-7F7A-494A-AF66-AE1867637EEE}" type="presParOf" srcId="{172DB9F8-FE67-4322-B54A-CC4CB477EF26}" destId="{C11F88E1-C28B-467C-81F1-0BD9F162DAA7}" srcOrd="1" destOrd="0" presId="urn:microsoft.com/office/officeart/2005/8/layout/hList1"/>
    <dgm:cxn modelId="{6740F0E1-F88F-4702-8DAE-C6CE5E6D68CC}" type="presParOf" srcId="{172DB9F8-FE67-4322-B54A-CC4CB477EF26}" destId="{D57CA59F-B5F2-4DFC-B1A7-1761DDE0A543}" srcOrd="2" destOrd="0" presId="urn:microsoft.com/office/officeart/2005/8/layout/hList1"/>
    <dgm:cxn modelId="{DB5DAB2F-590D-45EB-895A-283829DF0865}" type="presParOf" srcId="{D57CA59F-B5F2-4DFC-B1A7-1761DDE0A543}" destId="{4E0D1C53-6488-49F5-A2B6-C0B17F376B66}" srcOrd="0" destOrd="0" presId="urn:microsoft.com/office/officeart/2005/8/layout/hList1"/>
    <dgm:cxn modelId="{99C1E5AB-E7E7-4C82-A3F8-9DBEB57231B7}" type="presParOf" srcId="{D57CA59F-B5F2-4DFC-B1A7-1761DDE0A543}" destId="{64C2C2FA-AE08-478D-B99A-9D107836B09B}" srcOrd="1" destOrd="0" presId="urn:microsoft.com/office/officeart/2005/8/layout/hList1"/>
    <dgm:cxn modelId="{335F1B50-E1C1-4463-AB80-575E4E47F427}" type="presParOf" srcId="{172DB9F8-FE67-4322-B54A-CC4CB477EF26}" destId="{8AA16FAF-048F-4A3C-9237-290BDEA468AD}" srcOrd="3" destOrd="0" presId="urn:microsoft.com/office/officeart/2005/8/layout/hList1"/>
    <dgm:cxn modelId="{EE4715C3-F50A-4B2E-B2DC-13569849A0C7}" type="presParOf" srcId="{172DB9F8-FE67-4322-B54A-CC4CB477EF26}" destId="{3701838B-9803-45CC-8C53-B5ADA79584BE}" srcOrd="4" destOrd="0" presId="urn:microsoft.com/office/officeart/2005/8/layout/hList1"/>
    <dgm:cxn modelId="{28590F92-DBAE-4922-AFFA-DF1F19C3CCBA}" type="presParOf" srcId="{3701838B-9803-45CC-8C53-B5ADA79584BE}" destId="{38165E38-AD63-4AAC-AAA3-6312EFCCCC30}" srcOrd="0" destOrd="0" presId="urn:microsoft.com/office/officeart/2005/8/layout/hList1"/>
    <dgm:cxn modelId="{0622E983-A2A8-4138-B45C-826FB4F27D3B}" type="presParOf" srcId="{3701838B-9803-45CC-8C53-B5ADA79584BE}" destId="{C7003D08-9B1F-4894-9107-D432A5F8BE1A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F74B5EE-66E5-4EDC-A64B-9906787A1AC5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E12F8F2-0B25-4A8E-B752-73295EB7B5BF}">
      <dgm:prSet phldrT="[Text]" custT="1"/>
      <dgm:spPr>
        <a:solidFill>
          <a:schemeClr val="bg1"/>
        </a:solidFill>
        <a:ln>
          <a:solidFill>
            <a:schemeClr val="bg2"/>
          </a:solidFill>
        </a:ln>
      </dgm:spPr>
      <dgm:t>
        <a:bodyPr/>
        <a:lstStyle/>
        <a:p>
          <a:r>
            <a:rPr lang="en-US" sz="6600" dirty="0">
              <a:solidFill>
                <a:schemeClr val="accent2">
                  <a:lumMod val="75000"/>
                </a:schemeClr>
              </a:solidFill>
            </a:rPr>
            <a:t>+</a:t>
          </a:r>
          <a:r>
            <a:rPr lang="en-US" sz="5800" dirty="0">
              <a:solidFill>
                <a:schemeClr val="tx1"/>
              </a:solidFill>
            </a:rPr>
            <a:t>/</a:t>
          </a:r>
          <a:r>
            <a:rPr lang="en-US" sz="4400" dirty="0">
              <a:solidFill>
                <a:schemeClr val="tx1"/>
              </a:solidFill>
            </a:rPr>
            <a:t>-</a:t>
          </a:r>
        </a:p>
      </dgm:t>
    </dgm:pt>
    <dgm:pt modelId="{62543991-999F-4E3D-BABC-9E5342A569D7}" type="parTrans" cxnId="{7CE19FB5-8629-473D-BBD8-1B77E70CFB56}">
      <dgm:prSet/>
      <dgm:spPr/>
      <dgm:t>
        <a:bodyPr/>
        <a:lstStyle/>
        <a:p>
          <a:endParaRPr lang="en-US"/>
        </a:p>
      </dgm:t>
    </dgm:pt>
    <dgm:pt modelId="{446E0FC9-6734-4C0E-BFB4-D1F2261BFC74}" type="sibTrans" cxnId="{7CE19FB5-8629-473D-BBD8-1B77E70CFB56}">
      <dgm:prSet/>
      <dgm:spPr/>
      <dgm:t>
        <a:bodyPr/>
        <a:lstStyle/>
        <a:p>
          <a:endParaRPr lang="en-US"/>
        </a:p>
      </dgm:t>
    </dgm:pt>
    <dgm:pt modelId="{80F30108-ABC9-4C9D-A78C-4C8C0B112BB9}">
      <dgm:prSet phldrT="[Text]" custT="1"/>
      <dgm:spPr>
        <a:solidFill>
          <a:schemeClr val="bg1">
            <a:lumMod val="95000"/>
            <a:alpha val="90000"/>
          </a:schemeClr>
        </a:solidFill>
        <a:ln>
          <a:noFill/>
        </a:ln>
      </dgm:spPr>
      <dgm:t>
        <a:bodyPr/>
        <a:lstStyle/>
        <a:p>
          <a:r>
            <a:rPr lang="en-US" sz="2000" dirty="0" err="1">
              <a:solidFill>
                <a:schemeClr val="tx1"/>
              </a:solidFill>
              <a:latin typeface="+mj-lt"/>
              <a:cs typeface="Arial" panose="020B0604020202020204" pitchFamily="34" charset="0"/>
            </a:rPr>
            <a:t>Calretinina</a:t>
          </a:r>
          <a:endParaRPr lang="en-US" sz="2000" dirty="0">
            <a:latin typeface="+mj-lt"/>
          </a:endParaRPr>
        </a:p>
      </dgm:t>
    </dgm:pt>
    <dgm:pt modelId="{52A9FB3D-5C16-4941-B0AF-DA00733AA2AD}" type="parTrans" cxnId="{8BF5825E-D2EC-4B6C-9140-89445E9F1997}">
      <dgm:prSet/>
      <dgm:spPr/>
      <dgm:t>
        <a:bodyPr/>
        <a:lstStyle/>
        <a:p>
          <a:endParaRPr lang="en-US"/>
        </a:p>
      </dgm:t>
    </dgm:pt>
    <dgm:pt modelId="{D813963A-4478-44C1-8CC9-56240A528361}" type="sibTrans" cxnId="{8BF5825E-D2EC-4B6C-9140-89445E9F1997}">
      <dgm:prSet/>
      <dgm:spPr/>
      <dgm:t>
        <a:bodyPr/>
        <a:lstStyle/>
        <a:p>
          <a:endParaRPr lang="en-US"/>
        </a:p>
      </dgm:t>
    </dgm:pt>
    <dgm:pt modelId="{AE56BC76-5294-4CC7-B4C8-9F83B90A448C}">
      <dgm:prSet phldrT="[Text]"/>
      <dgm:spPr>
        <a:solidFill>
          <a:schemeClr val="bg1"/>
        </a:solidFill>
        <a:ln>
          <a:solidFill>
            <a:schemeClr val="bg2"/>
          </a:solidFill>
        </a:ln>
      </dgm:spPr>
      <dgm:t>
        <a:bodyPr/>
        <a:lstStyle/>
        <a:p>
          <a:r>
            <a:rPr lang="en-US" dirty="0">
              <a:solidFill>
                <a:schemeClr val="accent2">
                  <a:lumMod val="75000"/>
                </a:schemeClr>
              </a:solidFill>
            </a:rPr>
            <a:t>+/-</a:t>
          </a:r>
        </a:p>
      </dgm:t>
    </dgm:pt>
    <dgm:pt modelId="{91331FDF-B958-4743-AD15-6194CF17673F}" type="parTrans" cxnId="{CEA71A38-1B17-4167-9BAD-9697014F0016}">
      <dgm:prSet/>
      <dgm:spPr/>
      <dgm:t>
        <a:bodyPr/>
        <a:lstStyle/>
        <a:p>
          <a:endParaRPr lang="en-US"/>
        </a:p>
      </dgm:t>
    </dgm:pt>
    <dgm:pt modelId="{2704029D-381C-4136-8BC7-29DEF3536F67}" type="sibTrans" cxnId="{CEA71A38-1B17-4167-9BAD-9697014F0016}">
      <dgm:prSet/>
      <dgm:spPr/>
      <dgm:t>
        <a:bodyPr/>
        <a:lstStyle/>
        <a:p>
          <a:endParaRPr lang="en-US"/>
        </a:p>
      </dgm:t>
    </dgm:pt>
    <dgm:pt modelId="{D95A2938-9A8C-4957-BE00-1C45898739CD}">
      <dgm:prSet phldrT="[Text]" custT="1"/>
      <dgm:spPr>
        <a:solidFill>
          <a:schemeClr val="bg1">
            <a:lumMod val="95000"/>
            <a:alpha val="90000"/>
          </a:schemeClr>
        </a:solidFill>
      </dgm:spPr>
      <dgm:t>
        <a:bodyPr/>
        <a:lstStyle/>
        <a:p>
          <a:r>
            <a:rPr lang="en-US" sz="2000" dirty="0" err="1">
              <a:solidFill>
                <a:schemeClr val="tx1"/>
              </a:solidFill>
              <a:latin typeface="+mj-lt"/>
              <a:cs typeface="Arial" panose="020B0604020202020204" pitchFamily="34" charset="0"/>
            </a:rPr>
            <a:t>Inhibina</a:t>
          </a:r>
          <a:endParaRPr lang="en-US" sz="2000" dirty="0">
            <a:latin typeface="+mj-lt"/>
          </a:endParaRPr>
        </a:p>
      </dgm:t>
    </dgm:pt>
    <dgm:pt modelId="{A6F2FACF-55A3-494B-9FF2-3ABC4086DC9F}" type="parTrans" cxnId="{C660F502-865D-4174-AB78-33A0BBF1B174}">
      <dgm:prSet/>
      <dgm:spPr/>
      <dgm:t>
        <a:bodyPr/>
        <a:lstStyle/>
        <a:p>
          <a:endParaRPr lang="en-US"/>
        </a:p>
      </dgm:t>
    </dgm:pt>
    <dgm:pt modelId="{B374D51C-A812-4562-B934-45CA9D59A9C6}" type="sibTrans" cxnId="{C660F502-865D-4174-AB78-33A0BBF1B174}">
      <dgm:prSet/>
      <dgm:spPr/>
      <dgm:t>
        <a:bodyPr/>
        <a:lstStyle/>
        <a:p>
          <a:endParaRPr lang="en-US"/>
        </a:p>
      </dgm:t>
    </dgm:pt>
    <dgm:pt modelId="{162FDFD0-BEEE-4CFB-9C66-3DDDCA318440}">
      <dgm:prSet phldrT="[Text]" custT="1"/>
      <dgm:spPr>
        <a:solidFill>
          <a:schemeClr val="bg1"/>
        </a:solidFill>
        <a:ln>
          <a:solidFill>
            <a:schemeClr val="bg2"/>
          </a:solidFill>
        </a:ln>
      </dgm:spPr>
      <dgm:t>
        <a:bodyPr/>
        <a:lstStyle/>
        <a:p>
          <a:r>
            <a:rPr lang="en-US" sz="8000" dirty="0">
              <a:solidFill>
                <a:schemeClr val="accent2">
                  <a:lumMod val="75000"/>
                </a:schemeClr>
              </a:solidFill>
            </a:rPr>
            <a:t>-</a:t>
          </a:r>
          <a:endParaRPr lang="en-US" sz="2400" dirty="0">
            <a:solidFill>
              <a:schemeClr val="tx1"/>
            </a:solidFill>
          </a:endParaRPr>
        </a:p>
      </dgm:t>
    </dgm:pt>
    <dgm:pt modelId="{6021182D-5AF2-4900-8C4F-A88D5D672F96}" type="parTrans" cxnId="{C2EE236A-985A-485B-9713-6E8B81C95B15}">
      <dgm:prSet/>
      <dgm:spPr/>
      <dgm:t>
        <a:bodyPr/>
        <a:lstStyle/>
        <a:p>
          <a:endParaRPr lang="en-US"/>
        </a:p>
      </dgm:t>
    </dgm:pt>
    <dgm:pt modelId="{5D84787F-30F0-419B-AE3F-0BD3B526F9A6}" type="sibTrans" cxnId="{C2EE236A-985A-485B-9713-6E8B81C95B15}">
      <dgm:prSet/>
      <dgm:spPr/>
      <dgm:t>
        <a:bodyPr/>
        <a:lstStyle/>
        <a:p>
          <a:endParaRPr lang="en-US"/>
        </a:p>
      </dgm:t>
    </dgm:pt>
    <dgm:pt modelId="{C6C8255C-8FBB-4840-9A92-31B8786F8A73}">
      <dgm:prSet phldrT="[Text]" custT="1"/>
      <dgm:spPr>
        <a:solidFill>
          <a:schemeClr val="bg1">
            <a:lumMod val="95000"/>
            <a:alpha val="90000"/>
          </a:schemeClr>
        </a:solidFill>
      </dgm:spPr>
      <dgm:t>
        <a:bodyPr/>
        <a:lstStyle/>
        <a:p>
          <a:r>
            <a:rPr lang="en-US" sz="2000" dirty="0">
              <a:latin typeface="+mj-lt"/>
            </a:rPr>
            <a:t>RE</a:t>
          </a:r>
        </a:p>
      </dgm:t>
    </dgm:pt>
    <dgm:pt modelId="{4648D8A4-7B6B-40D5-B343-2A54F8851DFE}" type="parTrans" cxnId="{18F1CBF1-CB2E-4C18-963F-885ED00AF02D}">
      <dgm:prSet/>
      <dgm:spPr/>
      <dgm:t>
        <a:bodyPr/>
        <a:lstStyle/>
        <a:p>
          <a:endParaRPr lang="en-US"/>
        </a:p>
      </dgm:t>
    </dgm:pt>
    <dgm:pt modelId="{58F163A3-A740-43C5-BBA9-F5F9F22E6A0D}" type="sibTrans" cxnId="{18F1CBF1-CB2E-4C18-963F-885ED00AF02D}">
      <dgm:prSet/>
      <dgm:spPr/>
      <dgm:t>
        <a:bodyPr/>
        <a:lstStyle/>
        <a:p>
          <a:endParaRPr lang="en-US"/>
        </a:p>
      </dgm:t>
    </dgm:pt>
    <dgm:pt modelId="{007C5705-3062-4287-A076-420950221850}">
      <dgm:prSet phldrT="[Text]" custT="1"/>
      <dgm:spPr>
        <a:solidFill>
          <a:schemeClr val="bg1">
            <a:lumMod val="95000"/>
            <a:alpha val="90000"/>
          </a:schemeClr>
        </a:solidFill>
      </dgm:spPr>
      <dgm:t>
        <a:bodyPr/>
        <a:lstStyle/>
        <a:p>
          <a:r>
            <a:rPr lang="en-US" sz="2000" dirty="0">
              <a:latin typeface="+mj-lt"/>
            </a:rPr>
            <a:t>RP</a:t>
          </a:r>
        </a:p>
      </dgm:t>
    </dgm:pt>
    <dgm:pt modelId="{75913EAA-C1CF-4305-9430-524C19920A45}" type="parTrans" cxnId="{298868AB-445C-427B-99BE-D7C7AFE75999}">
      <dgm:prSet/>
      <dgm:spPr/>
      <dgm:t>
        <a:bodyPr/>
        <a:lstStyle/>
        <a:p>
          <a:endParaRPr lang="en-US"/>
        </a:p>
      </dgm:t>
    </dgm:pt>
    <dgm:pt modelId="{F88FA518-106C-46B7-AC45-7ABD8F830375}" type="sibTrans" cxnId="{298868AB-445C-427B-99BE-D7C7AFE75999}">
      <dgm:prSet/>
      <dgm:spPr/>
      <dgm:t>
        <a:bodyPr/>
        <a:lstStyle/>
        <a:p>
          <a:endParaRPr lang="en-US"/>
        </a:p>
      </dgm:t>
    </dgm:pt>
    <dgm:pt modelId="{F8DC0DF6-4563-4C92-817E-43AEC64D6EC0}">
      <dgm:prSet phldrT="[Text]" custT="1"/>
      <dgm:spPr>
        <a:solidFill>
          <a:schemeClr val="bg1">
            <a:lumMod val="95000"/>
            <a:alpha val="90000"/>
          </a:schemeClr>
        </a:solidFill>
        <a:ln>
          <a:noFill/>
        </a:ln>
      </dgm:spPr>
      <dgm:t>
        <a:bodyPr/>
        <a:lstStyle/>
        <a:p>
          <a:r>
            <a:rPr lang="en-US" sz="2000" dirty="0">
              <a:solidFill>
                <a:schemeClr val="tx1"/>
              </a:solidFill>
              <a:latin typeface="+mj-lt"/>
              <a:cs typeface="Arial" panose="020B0604020202020204" pitchFamily="34" charset="0"/>
            </a:rPr>
            <a:t>GATA 3</a:t>
          </a:r>
          <a:endParaRPr lang="en-US" sz="2000" dirty="0">
            <a:latin typeface="+mj-lt"/>
          </a:endParaRPr>
        </a:p>
      </dgm:t>
    </dgm:pt>
    <dgm:pt modelId="{9D4AE993-1616-4B33-9FE4-6A84AC0C9DDD}" type="parTrans" cxnId="{4A5D3B17-D9A6-4DF5-8C68-E415F92471D8}">
      <dgm:prSet/>
      <dgm:spPr/>
    </dgm:pt>
    <dgm:pt modelId="{EA896A6F-A246-4CEF-A673-972F9B62D3A8}" type="sibTrans" cxnId="{4A5D3B17-D9A6-4DF5-8C68-E415F92471D8}">
      <dgm:prSet/>
      <dgm:spPr/>
    </dgm:pt>
    <dgm:pt modelId="{EF1CB74C-788E-4567-B5ED-215FED1B5E30}">
      <dgm:prSet phldrT="[Text]" custT="1"/>
      <dgm:spPr>
        <a:solidFill>
          <a:schemeClr val="bg1">
            <a:lumMod val="95000"/>
            <a:alpha val="90000"/>
          </a:schemeClr>
        </a:solidFill>
        <a:ln>
          <a:noFill/>
        </a:ln>
      </dgm:spPr>
      <dgm:t>
        <a:bodyPr/>
        <a:lstStyle/>
        <a:p>
          <a:r>
            <a:rPr lang="en-US" sz="2000" dirty="0">
              <a:solidFill>
                <a:schemeClr val="tx1"/>
              </a:solidFill>
              <a:latin typeface="+mj-lt"/>
              <a:cs typeface="Arial" panose="020B0604020202020204" pitchFamily="34" charset="0"/>
            </a:rPr>
            <a:t>TTF1</a:t>
          </a:r>
          <a:endParaRPr lang="en-US" sz="2000" dirty="0">
            <a:latin typeface="+mj-lt"/>
          </a:endParaRPr>
        </a:p>
      </dgm:t>
    </dgm:pt>
    <dgm:pt modelId="{15AC8381-FA6A-4902-B93F-0E4599DA8500}" type="parTrans" cxnId="{2662DBA7-C44B-4D5F-9C76-CD683F73A3F2}">
      <dgm:prSet/>
      <dgm:spPr/>
    </dgm:pt>
    <dgm:pt modelId="{45DFB9E1-5F12-4BEE-8A07-8A021B3D5C85}" type="sibTrans" cxnId="{2662DBA7-C44B-4D5F-9C76-CD683F73A3F2}">
      <dgm:prSet/>
      <dgm:spPr/>
    </dgm:pt>
    <dgm:pt modelId="{711C8B93-56C7-4F39-8324-5998401F0519}">
      <dgm:prSet phldrT="[Text]" custT="1"/>
      <dgm:spPr>
        <a:solidFill>
          <a:schemeClr val="bg1">
            <a:lumMod val="95000"/>
            <a:alpha val="90000"/>
          </a:schemeClr>
        </a:solidFill>
        <a:ln>
          <a:noFill/>
        </a:ln>
      </dgm:spPr>
      <dgm:t>
        <a:bodyPr/>
        <a:lstStyle/>
        <a:p>
          <a:r>
            <a:rPr lang="en-US" sz="2000" dirty="0" err="1">
              <a:solidFill>
                <a:schemeClr val="tx1"/>
              </a:solidFill>
              <a:latin typeface="+mj-lt"/>
              <a:cs typeface="Arial" panose="020B0604020202020204" pitchFamily="34" charset="0"/>
            </a:rPr>
            <a:t>Vimentina</a:t>
          </a:r>
          <a:endParaRPr lang="en-US" sz="2000" dirty="0">
            <a:latin typeface="+mj-lt"/>
          </a:endParaRPr>
        </a:p>
      </dgm:t>
    </dgm:pt>
    <dgm:pt modelId="{F3FA0681-94E3-495D-A00C-3CA844FEFE01}" type="parTrans" cxnId="{71836712-82C9-4253-A0C0-8C799DDB2AAA}">
      <dgm:prSet/>
      <dgm:spPr/>
    </dgm:pt>
    <dgm:pt modelId="{AA93290D-481B-4F29-9175-CD7F3EA5268B}" type="sibTrans" cxnId="{71836712-82C9-4253-A0C0-8C799DDB2AAA}">
      <dgm:prSet/>
      <dgm:spPr/>
    </dgm:pt>
    <dgm:pt modelId="{83A177B9-7C8A-4F28-A1C4-F6895FBE058E}">
      <dgm:prSet phldrT="[Text]" custT="1"/>
      <dgm:spPr>
        <a:solidFill>
          <a:schemeClr val="bg1">
            <a:lumMod val="95000"/>
            <a:alpha val="90000"/>
          </a:schemeClr>
        </a:solidFill>
        <a:ln>
          <a:noFill/>
        </a:ln>
      </dgm:spPr>
      <dgm:t>
        <a:bodyPr/>
        <a:lstStyle/>
        <a:p>
          <a:r>
            <a:rPr lang="en-US" sz="2000" dirty="0">
              <a:solidFill>
                <a:schemeClr val="tx1"/>
              </a:solidFill>
              <a:latin typeface="+mj-lt"/>
              <a:cs typeface="Arial" panose="020B0604020202020204" pitchFamily="34" charset="0"/>
            </a:rPr>
            <a:t>PAX-8</a:t>
          </a:r>
          <a:endParaRPr lang="en-US" sz="2000" dirty="0">
            <a:latin typeface="+mj-lt"/>
          </a:endParaRPr>
        </a:p>
      </dgm:t>
    </dgm:pt>
    <dgm:pt modelId="{13C3589C-4EC8-4F0E-9FDF-756FC75E1DD7}" type="parTrans" cxnId="{7568E29B-644F-466D-92FC-D946FED44141}">
      <dgm:prSet/>
      <dgm:spPr/>
    </dgm:pt>
    <dgm:pt modelId="{631902B8-3301-482C-8A4A-2C6D0A9218D7}" type="sibTrans" cxnId="{7568E29B-644F-466D-92FC-D946FED44141}">
      <dgm:prSet/>
      <dgm:spPr/>
    </dgm:pt>
    <dgm:pt modelId="{AB358B2F-D496-4289-94AC-1EA508CFF7AA}">
      <dgm:prSet phldrT="[Text]" custT="1"/>
      <dgm:spPr>
        <a:solidFill>
          <a:schemeClr val="bg1">
            <a:lumMod val="95000"/>
            <a:alpha val="90000"/>
          </a:schemeClr>
        </a:solidFill>
        <a:ln>
          <a:noFill/>
        </a:ln>
      </dgm:spPr>
      <dgm:t>
        <a:bodyPr/>
        <a:lstStyle/>
        <a:p>
          <a:r>
            <a:rPr lang="en-US" sz="2000" dirty="0">
              <a:solidFill>
                <a:schemeClr val="tx1"/>
              </a:solidFill>
              <a:latin typeface="+mj-lt"/>
              <a:cs typeface="Arial" panose="020B0604020202020204" pitchFamily="34" charset="0"/>
            </a:rPr>
            <a:t>CD10 (luminal y focal)*</a:t>
          </a:r>
          <a:endParaRPr lang="en-US" sz="2000" dirty="0">
            <a:latin typeface="+mj-lt"/>
          </a:endParaRPr>
        </a:p>
      </dgm:t>
    </dgm:pt>
    <dgm:pt modelId="{DA9F7C6E-245C-42F1-A15D-21CB81C4031E}" type="parTrans" cxnId="{F3D4C948-599C-490D-AF16-DD0F3557486E}">
      <dgm:prSet/>
      <dgm:spPr/>
    </dgm:pt>
    <dgm:pt modelId="{AC0CADAA-4F27-4A2E-8E56-42185FBEEC64}" type="sibTrans" cxnId="{F3D4C948-599C-490D-AF16-DD0F3557486E}">
      <dgm:prSet/>
      <dgm:spPr/>
    </dgm:pt>
    <dgm:pt modelId="{B5BA42C8-ABC0-4954-9105-3F8F6A4D9500}">
      <dgm:prSet custT="1"/>
      <dgm:spPr/>
      <dgm:t>
        <a:bodyPr/>
        <a:lstStyle/>
        <a:p>
          <a:r>
            <a:rPr lang="en-US" sz="2000" dirty="0">
              <a:latin typeface="+mj-lt"/>
            </a:rPr>
            <a:t>RA</a:t>
          </a:r>
        </a:p>
      </dgm:t>
    </dgm:pt>
    <dgm:pt modelId="{56D8F66D-4C39-4929-912D-6B3CAF92C6D1}" type="parTrans" cxnId="{F0F4C3F4-3D88-4EAF-A8E1-AB2160BB60C3}">
      <dgm:prSet/>
      <dgm:spPr/>
    </dgm:pt>
    <dgm:pt modelId="{363C6D40-8A9B-4D78-B683-01A1CAC09A13}" type="sibTrans" cxnId="{F0F4C3F4-3D88-4EAF-A8E1-AB2160BB60C3}">
      <dgm:prSet/>
      <dgm:spPr/>
    </dgm:pt>
    <dgm:pt modelId="{9F6E44A9-C9A1-4356-ABE4-F75B6539CFB4}">
      <dgm:prSet custT="1"/>
      <dgm:spPr/>
      <dgm:t>
        <a:bodyPr/>
        <a:lstStyle/>
        <a:p>
          <a:r>
            <a:rPr lang="en-US" sz="2000" dirty="0">
              <a:solidFill>
                <a:schemeClr val="tx1"/>
              </a:solidFill>
              <a:latin typeface="+mj-lt"/>
              <a:cs typeface="Arial" panose="020B0604020202020204" pitchFamily="34" charset="0"/>
            </a:rPr>
            <a:t>p16 (focal)</a:t>
          </a:r>
          <a:endParaRPr lang="en-US" sz="2000" dirty="0">
            <a:latin typeface="+mj-lt"/>
          </a:endParaRPr>
        </a:p>
      </dgm:t>
    </dgm:pt>
    <dgm:pt modelId="{5BE6C386-7BD5-4A63-B056-300CE66590AC}" type="parTrans" cxnId="{BFA894DA-1B36-4ABA-A44B-AD67DAECB7BD}">
      <dgm:prSet/>
      <dgm:spPr/>
    </dgm:pt>
    <dgm:pt modelId="{A5C51D4A-C8E7-4261-8BB0-0A5DF3134DEB}" type="sibTrans" cxnId="{BFA894DA-1B36-4ABA-A44B-AD67DAECB7BD}">
      <dgm:prSet/>
      <dgm:spPr/>
    </dgm:pt>
    <dgm:pt modelId="{172DB9F8-FE67-4322-B54A-CC4CB477EF26}" type="pres">
      <dgm:prSet presAssocID="{CF74B5EE-66E5-4EDC-A64B-9906787A1AC5}" presName="Name0" presStyleCnt="0">
        <dgm:presLayoutVars>
          <dgm:dir/>
          <dgm:animLvl val="lvl"/>
          <dgm:resizeHandles val="exact"/>
        </dgm:presLayoutVars>
      </dgm:prSet>
      <dgm:spPr/>
    </dgm:pt>
    <dgm:pt modelId="{493D9E28-FDA6-443B-92D1-674498BC01D8}" type="pres">
      <dgm:prSet presAssocID="{2E12F8F2-0B25-4A8E-B752-73295EB7B5BF}" presName="composite" presStyleCnt="0"/>
      <dgm:spPr/>
    </dgm:pt>
    <dgm:pt modelId="{E6E23149-F3CB-4181-8F79-0DE34D4DCD2B}" type="pres">
      <dgm:prSet presAssocID="{2E12F8F2-0B25-4A8E-B752-73295EB7B5BF}" presName="parTx" presStyleLbl="alignNode1" presStyleIdx="0" presStyleCnt="3" custLinFactNeighborX="701" custLinFactNeighborY="-10552">
        <dgm:presLayoutVars>
          <dgm:chMax val="0"/>
          <dgm:chPref val="0"/>
          <dgm:bulletEnabled val="1"/>
        </dgm:presLayoutVars>
      </dgm:prSet>
      <dgm:spPr/>
    </dgm:pt>
    <dgm:pt modelId="{7E3459ED-3AF9-4EE2-B114-69A41DCFEBC0}" type="pres">
      <dgm:prSet presAssocID="{2E12F8F2-0B25-4A8E-B752-73295EB7B5BF}" presName="desTx" presStyleLbl="alignAccFollowNode1" presStyleIdx="0" presStyleCnt="3">
        <dgm:presLayoutVars>
          <dgm:bulletEnabled val="1"/>
        </dgm:presLayoutVars>
      </dgm:prSet>
      <dgm:spPr/>
    </dgm:pt>
    <dgm:pt modelId="{C11F88E1-C28B-467C-81F1-0BD9F162DAA7}" type="pres">
      <dgm:prSet presAssocID="{446E0FC9-6734-4C0E-BFB4-D1F2261BFC74}" presName="space" presStyleCnt="0"/>
      <dgm:spPr/>
    </dgm:pt>
    <dgm:pt modelId="{D57CA59F-B5F2-4DFC-B1A7-1761DDE0A543}" type="pres">
      <dgm:prSet presAssocID="{AE56BC76-5294-4CC7-B4C8-9F83B90A448C}" presName="composite" presStyleCnt="0"/>
      <dgm:spPr/>
    </dgm:pt>
    <dgm:pt modelId="{4E0D1C53-6488-49F5-A2B6-C0B17F376B66}" type="pres">
      <dgm:prSet presAssocID="{AE56BC76-5294-4CC7-B4C8-9F83B90A448C}" presName="parTx" presStyleLbl="alignNode1" presStyleIdx="1" presStyleCnt="3" custLinFactNeighborX="-201" custLinFactNeighborY="-10049">
        <dgm:presLayoutVars>
          <dgm:chMax val="0"/>
          <dgm:chPref val="0"/>
          <dgm:bulletEnabled val="1"/>
        </dgm:presLayoutVars>
      </dgm:prSet>
      <dgm:spPr/>
    </dgm:pt>
    <dgm:pt modelId="{64C2C2FA-AE08-478D-B99A-9D107836B09B}" type="pres">
      <dgm:prSet presAssocID="{AE56BC76-5294-4CC7-B4C8-9F83B90A448C}" presName="desTx" presStyleLbl="alignAccFollowNode1" presStyleIdx="1" presStyleCnt="3">
        <dgm:presLayoutVars>
          <dgm:bulletEnabled val="1"/>
        </dgm:presLayoutVars>
      </dgm:prSet>
      <dgm:spPr/>
    </dgm:pt>
    <dgm:pt modelId="{8AA16FAF-048F-4A3C-9237-290BDEA468AD}" type="pres">
      <dgm:prSet presAssocID="{2704029D-381C-4136-8BC7-29DEF3536F67}" presName="space" presStyleCnt="0"/>
      <dgm:spPr/>
    </dgm:pt>
    <dgm:pt modelId="{3701838B-9803-45CC-8C53-B5ADA79584BE}" type="pres">
      <dgm:prSet presAssocID="{162FDFD0-BEEE-4CFB-9C66-3DDDCA318440}" presName="composite" presStyleCnt="0"/>
      <dgm:spPr/>
    </dgm:pt>
    <dgm:pt modelId="{38165E38-AD63-4AAC-AAA3-6312EFCCCC30}" type="pres">
      <dgm:prSet presAssocID="{162FDFD0-BEEE-4CFB-9C66-3DDDCA318440}" presName="parTx" presStyleLbl="alignNode1" presStyleIdx="2" presStyleCnt="3" custLinFactNeighborX="603" custLinFactNeighborY="-10561">
        <dgm:presLayoutVars>
          <dgm:chMax val="0"/>
          <dgm:chPref val="0"/>
          <dgm:bulletEnabled val="1"/>
        </dgm:presLayoutVars>
      </dgm:prSet>
      <dgm:spPr/>
    </dgm:pt>
    <dgm:pt modelId="{C7003D08-9B1F-4894-9107-D432A5F8BE1A}" type="pres">
      <dgm:prSet presAssocID="{162FDFD0-BEEE-4CFB-9C66-3DDDCA318440}" presName="desTx" presStyleLbl="alignAccFollowNode1" presStyleIdx="2" presStyleCnt="3" custLinFactNeighborX="-201" custLinFactNeighborY="-549">
        <dgm:presLayoutVars>
          <dgm:bulletEnabled val="1"/>
        </dgm:presLayoutVars>
      </dgm:prSet>
      <dgm:spPr/>
    </dgm:pt>
  </dgm:ptLst>
  <dgm:cxnLst>
    <dgm:cxn modelId="{2ED9D500-00B3-47A5-83DC-1A0F0BA8B10F}" type="presOf" srcId="{D95A2938-9A8C-4957-BE00-1C45898739CD}" destId="{64C2C2FA-AE08-478D-B99A-9D107836B09B}" srcOrd="0" destOrd="0" presId="urn:microsoft.com/office/officeart/2005/8/layout/hList1"/>
    <dgm:cxn modelId="{C660F502-865D-4174-AB78-33A0BBF1B174}" srcId="{AE56BC76-5294-4CC7-B4C8-9F83B90A448C}" destId="{D95A2938-9A8C-4957-BE00-1C45898739CD}" srcOrd="0" destOrd="0" parTransId="{A6F2FACF-55A3-494B-9FF2-3ABC4086DC9F}" sibTransId="{B374D51C-A812-4562-B934-45CA9D59A9C6}"/>
    <dgm:cxn modelId="{00816A03-1EFA-4288-ADC9-16A671571FBD}" type="presOf" srcId="{162FDFD0-BEEE-4CFB-9C66-3DDDCA318440}" destId="{38165E38-AD63-4AAC-AAA3-6312EFCCCC30}" srcOrd="0" destOrd="0" presId="urn:microsoft.com/office/officeart/2005/8/layout/hList1"/>
    <dgm:cxn modelId="{71836712-82C9-4253-A0C0-8C799DDB2AAA}" srcId="{2E12F8F2-0B25-4A8E-B752-73295EB7B5BF}" destId="{711C8B93-56C7-4F39-8324-5998401F0519}" srcOrd="3" destOrd="0" parTransId="{F3FA0681-94E3-495D-A00C-3CA844FEFE01}" sibTransId="{AA93290D-481B-4F29-9175-CD7F3EA5268B}"/>
    <dgm:cxn modelId="{1F53A214-3232-411C-A313-61155CA2325E}" type="presOf" srcId="{AB358B2F-D496-4289-94AC-1EA508CFF7AA}" destId="{7E3459ED-3AF9-4EE2-B114-69A41DCFEBC0}" srcOrd="0" destOrd="5" presId="urn:microsoft.com/office/officeart/2005/8/layout/hList1"/>
    <dgm:cxn modelId="{4A5D3B17-D9A6-4DF5-8C68-E415F92471D8}" srcId="{2E12F8F2-0B25-4A8E-B752-73295EB7B5BF}" destId="{F8DC0DF6-4563-4C92-817E-43AEC64D6EC0}" srcOrd="1" destOrd="0" parTransId="{9D4AE993-1616-4B33-9FE4-6A84AC0C9DDD}" sibTransId="{EA896A6F-A246-4CEF-A673-972F9B62D3A8}"/>
    <dgm:cxn modelId="{CEA71A38-1B17-4167-9BAD-9697014F0016}" srcId="{CF74B5EE-66E5-4EDC-A64B-9906787A1AC5}" destId="{AE56BC76-5294-4CC7-B4C8-9F83B90A448C}" srcOrd="1" destOrd="0" parTransId="{91331FDF-B958-4743-AD15-6194CF17673F}" sibTransId="{2704029D-381C-4136-8BC7-29DEF3536F67}"/>
    <dgm:cxn modelId="{A8BECC3E-E7A7-4816-BDD3-EFEC9C051DB4}" type="presOf" srcId="{007C5705-3062-4287-A076-420950221850}" destId="{C7003D08-9B1F-4894-9107-D432A5F8BE1A}" srcOrd="0" destOrd="1" presId="urn:microsoft.com/office/officeart/2005/8/layout/hList1"/>
    <dgm:cxn modelId="{14216C3F-47D2-49B3-9B1D-21DFD2610ADB}" type="presOf" srcId="{711C8B93-56C7-4F39-8324-5998401F0519}" destId="{7E3459ED-3AF9-4EE2-B114-69A41DCFEBC0}" srcOrd="0" destOrd="3" presId="urn:microsoft.com/office/officeart/2005/8/layout/hList1"/>
    <dgm:cxn modelId="{8BF5825E-D2EC-4B6C-9140-89445E9F1997}" srcId="{2E12F8F2-0B25-4A8E-B752-73295EB7B5BF}" destId="{80F30108-ABC9-4C9D-A78C-4C8C0B112BB9}" srcOrd="0" destOrd="0" parTransId="{52A9FB3D-5C16-4941-B0AF-DA00733AA2AD}" sibTransId="{D813963A-4478-44C1-8CC9-56240A528361}"/>
    <dgm:cxn modelId="{AC888368-A1A6-4B40-B038-756BF6DFEEBF}" type="presOf" srcId="{B5BA42C8-ABC0-4954-9105-3F8F6A4D9500}" destId="{64C2C2FA-AE08-478D-B99A-9D107836B09B}" srcOrd="0" destOrd="1" presId="urn:microsoft.com/office/officeart/2005/8/layout/hList1"/>
    <dgm:cxn modelId="{F3D4C948-599C-490D-AF16-DD0F3557486E}" srcId="{2E12F8F2-0B25-4A8E-B752-73295EB7B5BF}" destId="{AB358B2F-D496-4289-94AC-1EA508CFF7AA}" srcOrd="5" destOrd="0" parTransId="{DA9F7C6E-245C-42F1-A15D-21CB81C4031E}" sibTransId="{AC0CADAA-4F27-4A2E-8E56-42185FBEEC64}"/>
    <dgm:cxn modelId="{C2EE236A-985A-485B-9713-6E8B81C95B15}" srcId="{CF74B5EE-66E5-4EDC-A64B-9906787A1AC5}" destId="{162FDFD0-BEEE-4CFB-9C66-3DDDCA318440}" srcOrd="2" destOrd="0" parTransId="{6021182D-5AF2-4900-8C4F-A88D5D672F96}" sibTransId="{5D84787F-30F0-419B-AE3F-0BD3B526F9A6}"/>
    <dgm:cxn modelId="{73A71F7C-753D-4AF4-A323-E344A1A98C0E}" type="presOf" srcId="{80F30108-ABC9-4C9D-A78C-4C8C0B112BB9}" destId="{7E3459ED-3AF9-4EE2-B114-69A41DCFEBC0}" srcOrd="0" destOrd="0" presId="urn:microsoft.com/office/officeart/2005/8/layout/hList1"/>
    <dgm:cxn modelId="{90110D7D-D44C-4B4A-B8C7-B3ED923E5FD8}" type="presOf" srcId="{CF74B5EE-66E5-4EDC-A64B-9906787A1AC5}" destId="{172DB9F8-FE67-4322-B54A-CC4CB477EF26}" srcOrd="0" destOrd="0" presId="urn:microsoft.com/office/officeart/2005/8/layout/hList1"/>
    <dgm:cxn modelId="{98890F8B-5A83-4FDD-A432-1328C3714EDA}" type="presOf" srcId="{9F6E44A9-C9A1-4356-ABE4-F75B6539CFB4}" destId="{64C2C2FA-AE08-478D-B99A-9D107836B09B}" srcOrd="0" destOrd="2" presId="urn:microsoft.com/office/officeart/2005/8/layout/hList1"/>
    <dgm:cxn modelId="{7568E29B-644F-466D-92FC-D946FED44141}" srcId="{2E12F8F2-0B25-4A8E-B752-73295EB7B5BF}" destId="{83A177B9-7C8A-4F28-A1C4-F6895FBE058E}" srcOrd="4" destOrd="0" parTransId="{13C3589C-4EC8-4F0E-9FDF-756FC75E1DD7}" sibTransId="{631902B8-3301-482C-8A4A-2C6D0A9218D7}"/>
    <dgm:cxn modelId="{AF873B9E-572B-407F-A3D8-5846ADB4D2E4}" type="presOf" srcId="{F8DC0DF6-4563-4C92-817E-43AEC64D6EC0}" destId="{7E3459ED-3AF9-4EE2-B114-69A41DCFEBC0}" srcOrd="0" destOrd="1" presId="urn:microsoft.com/office/officeart/2005/8/layout/hList1"/>
    <dgm:cxn modelId="{2662DBA7-C44B-4D5F-9C76-CD683F73A3F2}" srcId="{2E12F8F2-0B25-4A8E-B752-73295EB7B5BF}" destId="{EF1CB74C-788E-4567-B5ED-215FED1B5E30}" srcOrd="2" destOrd="0" parTransId="{15AC8381-FA6A-4902-B93F-0E4599DA8500}" sibTransId="{45DFB9E1-5F12-4BEE-8A07-8A021B3D5C85}"/>
    <dgm:cxn modelId="{164AD9AA-F3B8-4928-8F8F-E5300B2A0610}" type="presOf" srcId="{2E12F8F2-0B25-4A8E-B752-73295EB7B5BF}" destId="{E6E23149-F3CB-4181-8F79-0DE34D4DCD2B}" srcOrd="0" destOrd="0" presId="urn:microsoft.com/office/officeart/2005/8/layout/hList1"/>
    <dgm:cxn modelId="{298868AB-445C-427B-99BE-D7C7AFE75999}" srcId="{162FDFD0-BEEE-4CFB-9C66-3DDDCA318440}" destId="{007C5705-3062-4287-A076-420950221850}" srcOrd="1" destOrd="0" parTransId="{75913EAA-C1CF-4305-9430-524C19920A45}" sibTransId="{F88FA518-106C-46B7-AC45-7ABD8F830375}"/>
    <dgm:cxn modelId="{E32296B0-6FC7-4189-8A0E-FB06DD6DE705}" type="presOf" srcId="{C6C8255C-8FBB-4840-9A92-31B8786F8A73}" destId="{C7003D08-9B1F-4894-9107-D432A5F8BE1A}" srcOrd="0" destOrd="0" presId="urn:microsoft.com/office/officeart/2005/8/layout/hList1"/>
    <dgm:cxn modelId="{3CA630B5-80B7-4A87-9F94-29E31A9A745E}" type="presOf" srcId="{83A177B9-7C8A-4F28-A1C4-F6895FBE058E}" destId="{7E3459ED-3AF9-4EE2-B114-69A41DCFEBC0}" srcOrd="0" destOrd="4" presId="urn:microsoft.com/office/officeart/2005/8/layout/hList1"/>
    <dgm:cxn modelId="{7CE19FB5-8629-473D-BBD8-1B77E70CFB56}" srcId="{CF74B5EE-66E5-4EDC-A64B-9906787A1AC5}" destId="{2E12F8F2-0B25-4A8E-B752-73295EB7B5BF}" srcOrd="0" destOrd="0" parTransId="{62543991-999F-4E3D-BABC-9E5342A569D7}" sibTransId="{446E0FC9-6734-4C0E-BFB4-D1F2261BFC74}"/>
    <dgm:cxn modelId="{8C67D8BF-8ACF-4499-AB34-E64BD9E3DB6F}" type="presOf" srcId="{AE56BC76-5294-4CC7-B4C8-9F83B90A448C}" destId="{4E0D1C53-6488-49F5-A2B6-C0B17F376B66}" srcOrd="0" destOrd="0" presId="urn:microsoft.com/office/officeart/2005/8/layout/hList1"/>
    <dgm:cxn modelId="{BFA894DA-1B36-4ABA-A44B-AD67DAECB7BD}" srcId="{AE56BC76-5294-4CC7-B4C8-9F83B90A448C}" destId="{9F6E44A9-C9A1-4356-ABE4-F75B6539CFB4}" srcOrd="2" destOrd="0" parTransId="{5BE6C386-7BD5-4A63-B056-300CE66590AC}" sibTransId="{A5C51D4A-C8E7-4261-8BB0-0A5DF3134DEB}"/>
    <dgm:cxn modelId="{886E9EF1-73B4-41B1-92F9-23D34CC4978B}" type="presOf" srcId="{EF1CB74C-788E-4567-B5ED-215FED1B5E30}" destId="{7E3459ED-3AF9-4EE2-B114-69A41DCFEBC0}" srcOrd="0" destOrd="2" presId="urn:microsoft.com/office/officeart/2005/8/layout/hList1"/>
    <dgm:cxn modelId="{18F1CBF1-CB2E-4C18-963F-885ED00AF02D}" srcId="{162FDFD0-BEEE-4CFB-9C66-3DDDCA318440}" destId="{C6C8255C-8FBB-4840-9A92-31B8786F8A73}" srcOrd="0" destOrd="0" parTransId="{4648D8A4-7B6B-40D5-B343-2A54F8851DFE}" sibTransId="{58F163A3-A740-43C5-BBA9-F5F9F22E6A0D}"/>
    <dgm:cxn modelId="{F0F4C3F4-3D88-4EAF-A8E1-AB2160BB60C3}" srcId="{AE56BC76-5294-4CC7-B4C8-9F83B90A448C}" destId="{B5BA42C8-ABC0-4954-9105-3F8F6A4D9500}" srcOrd="1" destOrd="0" parTransId="{56D8F66D-4C39-4929-912D-6B3CAF92C6D1}" sibTransId="{363C6D40-8A9B-4D78-B683-01A1CAC09A13}"/>
    <dgm:cxn modelId="{C46AC071-205C-4B84-AAF6-1FFA58AB659A}" type="presParOf" srcId="{172DB9F8-FE67-4322-B54A-CC4CB477EF26}" destId="{493D9E28-FDA6-443B-92D1-674498BC01D8}" srcOrd="0" destOrd="0" presId="urn:microsoft.com/office/officeart/2005/8/layout/hList1"/>
    <dgm:cxn modelId="{3377D778-454E-4635-B790-1DD4209930EF}" type="presParOf" srcId="{493D9E28-FDA6-443B-92D1-674498BC01D8}" destId="{E6E23149-F3CB-4181-8F79-0DE34D4DCD2B}" srcOrd="0" destOrd="0" presId="urn:microsoft.com/office/officeart/2005/8/layout/hList1"/>
    <dgm:cxn modelId="{004E6A20-53F3-4A09-A6A7-CCE0C5C6AC62}" type="presParOf" srcId="{493D9E28-FDA6-443B-92D1-674498BC01D8}" destId="{7E3459ED-3AF9-4EE2-B114-69A41DCFEBC0}" srcOrd="1" destOrd="0" presId="urn:microsoft.com/office/officeart/2005/8/layout/hList1"/>
    <dgm:cxn modelId="{7F18689E-7F7A-494A-AF66-AE1867637EEE}" type="presParOf" srcId="{172DB9F8-FE67-4322-B54A-CC4CB477EF26}" destId="{C11F88E1-C28B-467C-81F1-0BD9F162DAA7}" srcOrd="1" destOrd="0" presId="urn:microsoft.com/office/officeart/2005/8/layout/hList1"/>
    <dgm:cxn modelId="{6740F0E1-F88F-4702-8DAE-C6CE5E6D68CC}" type="presParOf" srcId="{172DB9F8-FE67-4322-B54A-CC4CB477EF26}" destId="{D57CA59F-B5F2-4DFC-B1A7-1761DDE0A543}" srcOrd="2" destOrd="0" presId="urn:microsoft.com/office/officeart/2005/8/layout/hList1"/>
    <dgm:cxn modelId="{DB5DAB2F-590D-45EB-895A-283829DF0865}" type="presParOf" srcId="{D57CA59F-B5F2-4DFC-B1A7-1761DDE0A543}" destId="{4E0D1C53-6488-49F5-A2B6-C0B17F376B66}" srcOrd="0" destOrd="0" presId="urn:microsoft.com/office/officeart/2005/8/layout/hList1"/>
    <dgm:cxn modelId="{99C1E5AB-E7E7-4C82-A3F8-9DBEB57231B7}" type="presParOf" srcId="{D57CA59F-B5F2-4DFC-B1A7-1761DDE0A543}" destId="{64C2C2FA-AE08-478D-B99A-9D107836B09B}" srcOrd="1" destOrd="0" presId="urn:microsoft.com/office/officeart/2005/8/layout/hList1"/>
    <dgm:cxn modelId="{335F1B50-E1C1-4463-AB80-575E4E47F427}" type="presParOf" srcId="{172DB9F8-FE67-4322-B54A-CC4CB477EF26}" destId="{8AA16FAF-048F-4A3C-9237-290BDEA468AD}" srcOrd="3" destOrd="0" presId="urn:microsoft.com/office/officeart/2005/8/layout/hList1"/>
    <dgm:cxn modelId="{EE4715C3-F50A-4B2E-B2DC-13569849A0C7}" type="presParOf" srcId="{172DB9F8-FE67-4322-B54A-CC4CB477EF26}" destId="{3701838B-9803-45CC-8C53-B5ADA79584BE}" srcOrd="4" destOrd="0" presId="urn:microsoft.com/office/officeart/2005/8/layout/hList1"/>
    <dgm:cxn modelId="{28590F92-DBAE-4922-AFFA-DF1F19C3CCBA}" type="presParOf" srcId="{3701838B-9803-45CC-8C53-B5ADA79584BE}" destId="{38165E38-AD63-4AAC-AAA3-6312EFCCCC30}" srcOrd="0" destOrd="0" presId="urn:microsoft.com/office/officeart/2005/8/layout/hList1"/>
    <dgm:cxn modelId="{0622E983-A2A8-4138-B45C-826FB4F27D3B}" type="presParOf" srcId="{3701838B-9803-45CC-8C53-B5ADA79584BE}" destId="{C7003D08-9B1F-4894-9107-D432A5F8BE1A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E23149-F3CB-4181-8F79-0DE34D4DCD2B}">
      <dsp:nvSpPr>
        <dsp:cNvPr id="0" name=""/>
        <dsp:cNvSpPr/>
      </dsp:nvSpPr>
      <dsp:spPr>
        <a:xfrm>
          <a:off x="25745" y="0"/>
          <a:ext cx="3203971" cy="1281588"/>
        </a:xfrm>
        <a:prstGeom prst="rect">
          <a:avLst/>
        </a:prstGeom>
        <a:solidFill>
          <a:schemeClr val="bg1"/>
        </a:solidFill>
        <a:ln w="12700" cap="flat" cmpd="sng" algn="ctr">
          <a:solidFill>
            <a:schemeClr val="bg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9392" tIns="268224" rIns="469392" bIns="268224" numCol="1" spcCol="1270" anchor="ctr" anchorCtr="0">
          <a:noAutofit/>
        </a:bodyPr>
        <a:lstStyle/>
        <a:p>
          <a:pPr marL="0" lvl="0" indent="0" algn="ctr" defTabSz="2933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600" kern="1200" dirty="0">
              <a:solidFill>
                <a:schemeClr val="accent2">
                  <a:lumMod val="75000"/>
                </a:schemeClr>
              </a:solidFill>
            </a:rPr>
            <a:t>+</a:t>
          </a:r>
          <a:r>
            <a:rPr lang="en-US" sz="5800" kern="1200" dirty="0">
              <a:solidFill>
                <a:schemeClr val="tx1"/>
              </a:solidFill>
            </a:rPr>
            <a:t>/</a:t>
          </a:r>
          <a:r>
            <a:rPr lang="en-US" sz="4400" kern="1200" dirty="0">
              <a:solidFill>
                <a:schemeClr val="tx1"/>
              </a:solidFill>
            </a:rPr>
            <a:t>-</a:t>
          </a:r>
        </a:p>
      </dsp:txBody>
      <dsp:txXfrm>
        <a:off x="25745" y="0"/>
        <a:ext cx="3203971" cy="1281588"/>
      </dsp:txXfrm>
    </dsp:sp>
    <dsp:sp modelId="{7E3459ED-3AF9-4EE2-B114-69A41DCFEBC0}">
      <dsp:nvSpPr>
        <dsp:cNvPr id="0" name=""/>
        <dsp:cNvSpPr/>
      </dsp:nvSpPr>
      <dsp:spPr>
        <a:xfrm>
          <a:off x="3286" y="1309377"/>
          <a:ext cx="3203971" cy="2786175"/>
        </a:xfrm>
        <a:prstGeom prst="rect">
          <a:avLst/>
        </a:prstGeom>
        <a:solidFill>
          <a:schemeClr val="bg1">
            <a:lumMod val="95000"/>
            <a:alpha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latin typeface="+mj-lt"/>
            </a:rPr>
            <a:t>CK7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latin typeface="+mj-lt"/>
            </a:rPr>
            <a:t>CA19.9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latin typeface="+mj-lt"/>
            </a:rPr>
            <a:t>HNF1-B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latin typeface="+mj-lt"/>
            </a:rPr>
            <a:t>HIK 1083* (75%, </a:t>
          </a:r>
          <a:r>
            <a:rPr lang="en-US" sz="2000" kern="1200" dirty="0" err="1">
              <a:latin typeface="+mj-lt"/>
            </a:rPr>
            <a:t>puede</a:t>
          </a:r>
          <a:r>
            <a:rPr lang="en-US" sz="2000" kern="1200" dirty="0">
              <a:latin typeface="+mj-lt"/>
            </a:rPr>
            <a:t> ser focal)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latin typeface="+mj-lt"/>
            </a:rPr>
            <a:t>CEA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latin typeface="+mj-lt"/>
            </a:rPr>
            <a:t>CA IX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latin typeface="+mj-lt"/>
            </a:rPr>
            <a:t>PAX-8 </a:t>
          </a:r>
          <a:endParaRPr lang="en-US" sz="2000" kern="1200" dirty="0"/>
        </a:p>
      </dsp:txBody>
      <dsp:txXfrm>
        <a:off x="3286" y="1309377"/>
        <a:ext cx="3203971" cy="2786175"/>
      </dsp:txXfrm>
    </dsp:sp>
    <dsp:sp modelId="{4E0D1C53-6488-49F5-A2B6-C0B17F376B66}">
      <dsp:nvSpPr>
        <dsp:cNvPr id="0" name=""/>
        <dsp:cNvSpPr/>
      </dsp:nvSpPr>
      <dsp:spPr>
        <a:xfrm>
          <a:off x="3649374" y="0"/>
          <a:ext cx="3203971" cy="1281588"/>
        </a:xfrm>
        <a:prstGeom prst="rect">
          <a:avLst/>
        </a:prstGeom>
        <a:solidFill>
          <a:schemeClr val="bg1"/>
        </a:solidFill>
        <a:ln w="12700" cap="flat" cmpd="sng" algn="ctr">
          <a:solidFill>
            <a:schemeClr val="bg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2496" tIns="235712" rIns="412496" bIns="235712" numCol="1" spcCol="1270" anchor="ctr" anchorCtr="0">
          <a:noAutofit/>
        </a:bodyPr>
        <a:lstStyle/>
        <a:p>
          <a:pPr marL="0" lvl="0" indent="0" algn="ct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800" kern="1200" dirty="0">
              <a:solidFill>
                <a:schemeClr val="accent2">
                  <a:lumMod val="75000"/>
                </a:schemeClr>
              </a:solidFill>
            </a:rPr>
            <a:t>+/-</a:t>
          </a:r>
        </a:p>
      </dsp:txBody>
      <dsp:txXfrm>
        <a:off x="3649374" y="0"/>
        <a:ext cx="3203971" cy="1281588"/>
      </dsp:txXfrm>
    </dsp:sp>
    <dsp:sp modelId="{64C2C2FA-AE08-478D-B99A-9D107836B09B}">
      <dsp:nvSpPr>
        <dsp:cNvPr id="0" name=""/>
        <dsp:cNvSpPr/>
      </dsp:nvSpPr>
      <dsp:spPr>
        <a:xfrm>
          <a:off x="3655814" y="1309377"/>
          <a:ext cx="3203971" cy="2786175"/>
        </a:xfrm>
        <a:prstGeom prst="rect">
          <a:avLst/>
        </a:prstGeom>
        <a:solidFill>
          <a:schemeClr val="bg1">
            <a:lumMod val="95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latin typeface="+mj-lt"/>
            </a:rPr>
            <a:t>CK20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latin typeface="+mj-lt"/>
            </a:rPr>
            <a:t>CDX2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 err="1">
              <a:latin typeface="+mj-lt"/>
            </a:rPr>
            <a:t>Napsina</a:t>
          </a:r>
          <a:r>
            <a:rPr lang="en-US" sz="2000" kern="1200" dirty="0">
              <a:latin typeface="+mj-lt"/>
            </a:rPr>
            <a:t> A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latin typeface="+mj-lt"/>
            </a:rPr>
            <a:t>MUC6* (31%, </a:t>
          </a:r>
          <a:r>
            <a:rPr lang="en-US" sz="2000" kern="1200" dirty="0" err="1">
              <a:latin typeface="+mj-lt"/>
            </a:rPr>
            <a:t>puede</a:t>
          </a:r>
          <a:r>
            <a:rPr lang="en-US" sz="2000" kern="1200" dirty="0">
              <a:latin typeface="+mj-lt"/>
            </a:rPr>
            <a:t> ser focal)</a:t>
          </a:r>
        </a:p>
      </dsp:txBody>
      <dsp:txXfrm>
        <a:off x="3655814" y="1309377"/>
        <a:ext cx="3203971" cy="2786175"/>
      </dsp:txXfrm>
    </dsp:sp>
    <dsp:sp modelId="{38165E38-AD63-4AAC-AAA3-6312EFCCCC30}">
      <dsp:nvSpPr>
        <dsp:cNvPr id="0" name=""/>
        <dsp:cNvSpPr/>
      </dsp:nvSpPr>
      <dsp:spPr>
        <a:xfrm>
          <a:off x="7311628" y="0"/>
          <a:ext cx="3203971" cy="1281588"/>
        </a:xfrm>
        <a:prstGeom prst="rect">
          <a:avLst/>
        </a:prstGeom>
        <a:solidFill>
          <a:schemeClr val="bg1"/>
        </a:solidFill>
        <a:ln w="12700" cap="flat" cmpd="sng" algn="ctr">
          <a:solidFill>
            <a:schemeClr val="bg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8960" tIns="325120" rIns="568960" bIns="325120" numCol="1" spcCol="1270" anchor="ctr" anchorCtr="0">
          <a:noAutofit/>
        </a:bodyPr>
        <a:lstStyle/>
        <a:p>
          <a:pPr marL="0" lvl="0" indent="0" algn="ctr" defTabSz="3556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0" kern="1200" dirty="0">
              <a:solidFill>
                <a:schemeClr val="accent2">
                  <a:lumMod val="75000"/>
                </a:schemeClr>
              </a:solidFill>
            </a:rPr>
            <a:t>-</a:t>
          </a:r>
          <a:r>
            <a:rPr lang="en-US" sz="5800" kern="1200" dirty="0">
              <a:solidFill>
                <a:schemeClr val="tx1"/>
              </a:solidFill>
            </a:rPr>
            <a:t>/</a:t>
          </a:r>
          <a:r>
            <a:rPr lang="en-US" sz="2400" kern="1200" dirty="0">
              <a:solidFill>
                <a:schemeClr val="tx1"/>
              </a:solidFill>
            </a:rPr>
            <a:t>+</a:t>
          </a:r>
        </a:p>
      </dsp:txBody>
      <dsp:txXfrm>
        <a:off x="7311628" y="0"/>
        <a:ext cx="3203971" cy="1281588"/>
      </dsp:txXfrm>
    </dsp:sp>
    <dsp:sp modelId="{C7003D08-9B1F-4894-9107-D432A5F8BE1A}">
      <dsp:nvSpPr>
        <dsp:cNvPr id="0" name=""/>
        <dsp:cNvSpPr/>
      </dsp:nvSpPr>
      <dsp:spPr>
        <a:xfrm>
          <a:off x="7301902" y="1294081"/>
          <a:ext cx="3203971" cy="2786175"/>
        </a:xfrm>
        <a:prstGeom prst="rect">
          <a:avLst/>
        </a:prstGeom>
        <a:solidFill>
          <a:schemeClr val="bg1">
            <a:lumMod val="95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latin typeface="+mj-lt"/>
            </a:rPr>
            <a:t>RE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latin typeface="+mj-lt"/>
            </a:rPr>
            <a:t>RP</a:t>
          </a:r>
        </a:p>
      </dsp:txBody>
      <dsp:txXfrm>
        <a:off x="7301902" y="1294081"/>
        <a:ext cx="3203971" cy="278617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E23149-F3CB-4181-8F79-0DE34D4DCD2B}">
      <dsp:nvSpPr>
        <dsp:cNvPr id="0" name=""/>
        <dsp:cNvSpPr/>
      </dsp:nvSpPr>
      <dsp:spPr>
        <a:xfrm>
          <a:off x="25745" y="11962"/>
          <a:ext cx="3203971" cy="1281588"/>
        </a:xfrm>
        <a:prstGeom prst="rect">
          <a:avLst/>
        </a:prstGeom>
        <a:solidFill>
          <a:schemeClr val="bg1"/>
        </a:solidFill>
        <a:ln w="12700" cap="flat" cmpd="sng" algn="ctr">
          <a:solidFill>
            <a:schemeClr val="bg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9392" tIns="268224" rIns="469392" bIns="268224" numCol="1" spcCol="1270" anchor="ctr" anchorCtr="0">
          <a:noAutofit/>
        </a:bodyPr>
        <a:lstStyle/>
        <a:p>
          <a:pPr marL="0" lvl="0" indent="0" algn="ctr" defTabSz="2933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600" kern="1200" dirty="0">
              <a:solidFill>
                <a:schemeClr val="accent2">
                  <a:lumMod val="75000"/>
                </a:schemeClr>
              </a:solidFill>
            </a:rPr>
            <a:t>+</a:t>
          </a:r>
          <a:r>
            <a:rPr lang="en-US" sz="5800" kern="1200" dirty="0">
              <a:solidFill>
                <a:schemeClr val="tx1"/>
              </a:solidFill>
            </a:rPr>
            <a:t>/</a:t>
          </a:r>
          <a:r>
            <a:rPr lang="en-US" sz="4400" kern="1200" dirty="0">
              <a:solidFill>
                <a:schemeClr val="tx1"/>
              </a:solidFill>
            </a:rPr>
            <a:t>-</a:t>
          </a:r>
        </a:p>
      </dsp:txBody>
      <dsp:txXfrm>
        <a:off x="25745" y="11962"/>
        <a:ext cx="3203971" cy="1281588"/>
      </dsp:txXfrm>
    </dsp:sp>
    <dsp:sp modelId="{7E3459ED-3AF9-4EE2-B114-69A41DCFEBC0}">
      <dsp:nvSpPr>
        <dsp:cNvPr id="0" name=""/>
        <dsp:cNvSpPr/>
      </dsp:nvSpPr>
      <dsp:spPr>
        <a:xfrm>
          <a:off x="3286" y="1428784"/>
          <a:ext cx="3203971" cy="2547360"/>
        </a:xfrm>
        <a:prstGeom prst="rect">
          <a:avLst/>
        </a:prstGeom>
        <a:solidFill>
          <a:schemeClr val="bg1">
            <a:lumMod val="95000"/>
            <a:alpha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 err="1">
              <a:solidFill>
                <a:schemeClr val="tx1"/>
              </a:solidFill>
              <a:latin typeface="+mj-lt"/>
              <a:cs typeface="Arial" panose="020B0604020202020204" pitchFamily="34" charset="0"/>
            </a:rPr>
            <a:t>Calretinina</a:t>
          </a:r>
          <a:endParaRPr lang="en-US" sz="2000" kern="1200" dirty="0">
            <a:latin typeface="+mj-lt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solidFill>
                <a:schemeClr val="tx1"/>
              </a:solidFill>
              <a:latin typeface="+mj-lt"/>
              <a:cs typeface="Arial" panose="020B0604020202020204" pitchFamily="34" charset="0"/>
            </a:rPr>
            <a:t>GATA 3</a:t>
          </a:r>
          <a:endParaRPr lang="en-US" sz="2000" kern="1200" dirty="0">
            <a:latin typeface="+mj-lt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solidFill>
                <a:schemeClr val="tx1"/>
              </a:solidFill>
              <a:latin typeface="+mj-lt"/>
              <a:cs typeface="Arial" panose="020B0604020202020204" pitchFamily="34" charset="0"/>
            </a:rPr>
            <a:t>TTF1</a:t>
          </a:r>
          <a:endParaRPr lang="en-US" sz="2000" kern="1200" dirty="0">
            <a:latin typeface="+mj-lt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 err="1">
              <a:solidFill>
                <a:schemeClr val="tx1"/>
              </a:solidFill>
              <a:latin typeface="+mj-lt"/>
              <a:cs typeface="Arial" panose="020B0604020202020204" pitchFamily="34" charset="0"/>
            </a:rPr>
            <a:t>Vimentina</a:t>
          </a:r>
          <a:endParaRPr lang="en-US" sz="2000" kern="1200" dirty="0">
            <a:latin typeface="+mj-lt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solidFill>
                <a:schemeClr val="tx1"/>
              </a:solidFill>
              <a:latin typeface="+mj-lt"/>
              <a:cs typeface="Arial" panose="020B0604020202020204" pitchFamily="34" charset="0"/>
            </a:rPr>
            <a:t>PAX-8</a:t>
          </a:r>
          <a:endParaRPr lang="en-US" sz="2000" kern="1200" dirty="0">
            <a:latin typeface="+mj-lt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solidFill>
                <a:schemeClr val="tx1"/>
              </a:solidFill>
              <a:latin typeface="+mj-lt"/>
              <a:cs typeface="Arial" panose="020B0604020202020204" pitchFamily="34" charset="0"/>
            </a:rPr>
            <a:t>CD10 (luminal y focal)*</a:t>
          </a:r>
          <a:endParaRPr lang="en-US" sz="2000" kern="1200" dirty="0">
            <a:latin typeface="+mj-lt"/>
          </a:endParaRPr>
        </a:p>
      </dsp:txBody>
      <dsp:txXfrm>
        <a:off x="3286" y="1428784"/>
        <a:ext cx="3203971" cy="2547360"/>
      </dsp:txXfrm>
    </dsp:sp>
    <dsp:sp modelId="{4E0D1C53-6488-49F5-A2B6-C0B17F376B66}">
      <dsp:nvSpPr>
        <dsp:cNvPr id="0" name=""/>
        <dsp:cNvSpPr/>
      </dsp:nvSpPr>
      <dsp:spPr>
        <a:xfrm>
          <a:off x="3649374" y="18409"/>
          <a:ext cx="3203971" cy="1281588"/>
        </a:xfrm>
        <a:prstGeom prst="rect">
          <a:avLst/>
        </a:prstGeom>
        <a:solidFill>
          <a:schemeClr val="bg1"/>
        </a:solidFill>
        <a:ln w="12700" cap="flat" cmpd="sng" algn="ctr">
          <a:solidFill>
            <a:schemeClr val="bg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2496" tIns="235712" rIns="412496" bIns="235712" numCol="1" spcCol="1270" anchor="ctr" anchorCtr="0">
          <a:noAutofit/>
        </a:bodyPr>
        <a:lstStyle/>
        <a:p>
          <a:pPr marL="0" lvl="0" indent="0" algn="ct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800" kern="1200" dirty="0">
              <a:solidFill>
                <a:schemeClr val="accent2">
                  <a:lumMod val="75000"/>
                </a:schemeClr>
              </a:solidFill>
            </a:rPr>
            <a:t>+/-</a:t>
          </a:r>
        </a:p>
      </dsp:txBody>
      <dsp:txXfrm>
        <a:off x="3649374" y="18409"/>
        <a:ext cx="3203971" cy="1281588"/>
      </dsp:txXfrm>
    </dsp:sp>
    <dsp:sp modelId="{64C2C2FA-AE08-478D-B99A-9D107836B09B}">
      <dsp:nvSpPr>
        <dsp:cNvPr id="0" name=""/>
        <dsp:cNvSpPr/>
      </dsp:nvSpPr>
      <dsp:spPr>
        <a:xfrm>
          <a:off x="3655814" y="1428784"/>
          <a:ext cx="3203971" cy="2547360"/>
        </a:xfrm>
        <a:prstGeom prst="rect">
          <a:avLst/>
        </a:prstGeom>
        <a:solidFill>
          <a:schemeClr val="bg1">
            <a:lumMod val="95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 err="1">
              <a:solidFill>
                <a:schemeClr val="tx1"/>
              </a:solidFill>
              <a:latin typeface="+mj-lt"/>
              <a:cs typeface="Arial" panose="020B0604020202020204" pitchFamily="34" charset="0"/>
            </a:rPr>
            <a:t>Inhibina</a:t>
          </a:r>
          <a:endParaRPr lang="en-US" sz="2000" kern="1200" dirty="0">
            <a:latin typeface="+mj-lt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latin typeface="+mj-lt"/>
            </a:rPr>
            <a:t>RA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solidFill>
                <a:schemeClr val="tx1"/>
              </a:solidFill>
              <a:latin typeface="+mj-lt"/>
              <a:cs typeface="Arial" panose="020B0604020202020204" pitchFamily="34" charset="0"/>
            </a:rPr>
            <a:t>p16 (focal)</a:t>
          </a:r>
          <a:endParaRPr lang="en-US" sz="2000" kern="1200" dirty="0">
            <a:latin typeface="+mj-lt"/>
          </a:endParaRPr>
        </a:p>
      </dsp:txBody>
      <dsp:txXfrm>
        <a:off x="3655814" y="1428784"/>
        <a:ext cx="3203971" cy="2547360"/>
      </dsp:txXfrm>
    </dsp:sp>
    <dsp:sp modelId="{38165E38-AD63-4AAC-AAA3-6312EFCCCC30}">
      <dsp:nvSpPr>
        <dsp:cNvPr id="0" name=""/>
        <dsp:cNvSpPr/>
      </dsp:nvSpPr>
      <dsp:spPr>
        <a:xfrm>
          <a:off x="7311628" y="11847"/>
          <a:ext cx="3203971" cy="1281588"/>
        </a:xfrm>
        <a:prstGeom prst="rect">
          <a:avLst/>
        </a:prstGeom>
        <a:solidFill>
          <a:schemeClr val="bg1"/>
        </a:solidFill>
        <a:ln w="12700" cap="flat" cmpd="sng" algn="ctr">
          <a:solidFill>
            <a:schemeClr val="bg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8960" tIns="325120" rIns="568960" bIns="325120" numCol="1" spcCol="1270" anchor="ctr" anchorCtr="0">
          <a:noAutofit/>
        </a:bodyPr>
        <a:lstStyle/>
        <a:p>
          <a:pPr marL="0" lvl="0" indent="0" algn="ctr" defTabSz="3556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0" kern="1200" dirty="0">
              <a:solidFill>
                <a:schemeClr val="accent2">
                  <a:lumMod val="75000"/>
                </a:schemeClr>
              </a:solidFill>
            </a:rPr>
            <a:t>-</a:t>
          </a:r>
          <a:endParaRPr lang="en-US" sz="2400" kern="1200" dirty="0">
            <a:solidFill>
              <a:schemeClr val="tx1"/>
            </a:solidFill>
          </a:endParaRPr>
        </a:p>
      </dsp:txBody>
      <dsp:txXfrm>
        <a:off x="7311628" y="11847"/>
        <a:ext cx="3203971" cy="1281588"/>
      </dsp:txXfrm>
    </dsp:sp>
    <dsp:sp modelId="{C7003D08-9B1F-4894-9107-D432A5F8BE1A}">
      <dsp:nvSpPr>
        <dsp:cNvPr id="0" name=""/>
        <dsp:cNvSpPr/>
      </dsp:nvSpPr>
      <dsp:spPr>
        <a:xfrm>
          <a:off x="7301902" y="1414799"/>
          <a:ext cx="3203971" cy="2547360"/>
        </a:xfrm>
        <a:prstGeom prst="rect">
          <a:avLst/>
        </a:prstGeom>
        <a:solidFill>
          <a:schemeClr val="bg1">
            <a:lumMod val="95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latin typeface="+mj-lt"/>
            </a:rPr>
            <a:t>RE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latin typeface="+mj-lt"/>
            </a:rPr>
            <a:t>RP</a:t>
          </a:r>
        </a:p>
      </dsp:txBody>
      <dsp:txXfrm>
        <a:off x="7301902" y="1414799"/>
        <a:ext cx="3203971" cy="25473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846628-5F2D-46D4-B2D3-DADB26660E20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A0C7E4-9764-4D43-BDC2-D47BF9CB51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0293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05F6EC-4FEC-44D2-863D-9E93DCD125A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078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7E9318-D319-4D50-A2DF-BD270A7CAA97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4838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/>
              <a:t>Silva method</a:t>
            </a:r>
          </a:p>
          <a:p>
            <a:pPr eaLnBrk="1" hangingPunct="1">
              <a:spcBef>
                <a:spcPct val="0"/>
              </a:spcBef>
            </a:pPr>
            <a:endParaRPr lang="en-US"/>
          </a:p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32771" name="Slide Number Placeholder 3"/>
          <p:cNvSpPr txBox="1">
            <a:spLocks noGrp="1"/>
          </p:cNvSpPr>
          <p:nvPr/>
        </p:nvSpPr>
        <p:spPr bwMode="auto">
          <a:xfrm>
            <a:off x="3970734" y="8830659"/>
            <a:ext cx="3038145" cy="46420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3172" tIns="46586" rIns="93172" bIns="46586"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15ACBAB5-B35C-40FD-A7FB-5F6CBF948312}" type="slidenum">
              <a:rPr lang="en-US" sz="1300">
                <a:solidFill>
                  <a:prstClr val="black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45</a:t>
            </a:fld>
            <a:endParaRPr lang="en-US" sz="13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58501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/>
              <a:t>keep</a:t>
            </a:r>
          </a:p>
        </p:txBody>
      </p:sp>
      <p:sp>
        <p:nvSpPr>
          <p:cNvPr id="36867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5CAEEF5-A990-4FFF-AA3F-AB11D8A2E53E}" type="slidenum">
              <a:rPr lang="en-US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66415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/>
              <a:t>Silva method</a:t>
            </a:r>
          </a:p>
          <a:p>
            <a:pPr eaLnBrk="1" hangingPunct="1">
              <a:spcBef>
                <a:spcPct val="0"/>
              </a:spcBef>
            </a:pPr>
            <a:endParaRPr lang="en-US"/>
          </a:p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32771" name="Slide Number Placeholder 3"/>
          <p:cNvSpPr txBox="1">
            <a:spLocks noGrp="1"/>
          </p:cNvSpPr>
          <p:nvPr/>
        </p:nvSpPr>
        <p:spPr bwMode="auto">
          <a:xfrm>
            <a:off x="3970734" y="8830659"/>
            <a:ext cx="3038145" cy="46420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3172" tIns="46586" rIns="93172" bIns="46586"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15ACBAB5-B35C-40FD-A7FB-5F6CBF948312}" type="slidenum">
              <a:rPr lang="en-US" sz="1300">
                <a:solidFill>
                  <a:prstClr val="black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52</a:t>
            </a:fld>
            <a:endParaRPr lang="en-US" sz="13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2822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/>
              <a:t>Silva method</a:t>
            </a:r>
          </a:p>
          <a:p>
            <a:pPr eaLnBrk="1" hangingPunct="1">
              <a:spcBef>
                <a:spcPct val="0"/>
              </a:spcBef>
            </a:pPr>
            <a:endParaRPr lang="en-US"/>
          </a:p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32771" name="Slide Number Placeholder 3"/>
          <p:cNvSpPr txBox="1">
            <a:spLocks noGrp="1"/>
          </p:cNvSpPr>
          <p:nvPr/>
        </p:nvSpPr>
        <p:spPr bwMode="auto">
          <a:xfrm>
            <a:off x="3970734" y="8830659"/>
            <a:ext cx="3038145" cy="46420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3172" tIns="46586" rIns="93172" bIns="46586"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15ACBAB5-B35C-40FD-A7FB-5F6CBF948312}" type="slidenum">
              <a:rPr lang="en-US" sz="1300">
                <a:solidFill>
                  <a:prstClr val="black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57</a:t>
            </a:fld>
            <a:endParaRPr lang="en-US" sz="13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95831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67FDAA-1FB8-4F6D-9472-BC771A5EB5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FC08C34-4CB4-478B-8937-1C659839C6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93896F-D057-492B-9334-B5DADE98D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E97EE-8EA6-4202-8AC5-E56C58BB1F2E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7D8429-9E33-4DED-9305-8F6F8271B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615C3B-A85A-4068-BB30-98B66976D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9817B-D4AC-4603-878D-261B2A10B0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9506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F96ED0-BA3A-47CE-98F7-2391E9F59D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2EDE3C-10C5-413F-919E-51F05623D8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9B6F19-EFD6-4F62-8587-54323CD891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E97EE-8EA6-4202-8AC5-E56C58BB1F2E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5873F7-A29B-4496-8C01-365BD9DA22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3903C2-13EA-415E-BB84-2177DAF1F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9817B-D4AC-4603-878D-261B2A10B0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6840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FC4299-A566-4EF7-A921-5FE6CD8E74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BB4241-461D-4C1C-8C7E-2476A1B613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25FA8A-22B0-41B6-89FD-5197C1C88A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E97EE-8EA6-4202-8AC5-E56C58BB1F2E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1E20CC-5268-4474-ABC0-0977B39EED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C389EF-1736-43DB-B0F9-730B12477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9817B-D4AC-4603-878D-261B2A10B0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2960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714500" y="630238"/>
            <a:ext cx="10591800" cy="5668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4E8905-696D-4C47-AF8E-D7F28DB4385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53274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21DA00-F1FA-4D27-A25B-1AF949CC6B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8BD533-0A97-4E29-995D-A8C0326AE6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44CF58-0ED3-4270-B378-937F6913BD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E97EE-8EA6-4202-8AC5-E56C58BB1F2E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DEB3C5-75B7-4825-8151-A06457286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955A62-8793-448F-B047-A030D4454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9817B-D4AC-4603-878D-261B2A10B0F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6139090"/>
            <a:ext cx="12192000" cy="718910"/>
          </a:xfrm>
          <a:prstGeom prst="rect">
            <a:avLst/>
          </a:prstGeom>
          <a:solidFill>
            <a:srgbClr val="E6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52" b="18565"/>
          <a:stretch/>
        </p:blipFill>
        <p:spPr>
          <a:xfrm>
            <a:off x="106218" y="6026376"/>
            <a:ext cx="1700963" cy="72662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2455" y="6238739"/>
            <a:ext cx="2819400" cy="508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5173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D5C39C-5219-496A-9444-DE889EE3B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8300E1-1BF7-4074-846F-784E972250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C84E9F-859C-4A25-814E-433C6C44BE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E97EE-8EA6-4202-8AC5-E56C58BB1F2E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33DA3A-6BAE-4984-B040-B02623AB1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EF4730-8FF5-4438-AA80-23220558B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9817B-D4AC-4603-878D-261B2A10B0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8433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5F3CA3-FE75-4FF9-947F-B9DE0EB9C7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608557-B8CA-4442-B693-E97250EBD2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F499E8-484C-4127-8BFD-15CF6D0423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3EFC01-7A81-4AA1-9E20-B4128FC9A9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E97EE-8EA6-4202-8AC5-E56C58BB1F2E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3D30A7-6174-4229-BD53-576509FF2F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53A1C6-E68E-411F-AECA-8834F5FD3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9817B-D4AC-4603-878D-261B2A10B0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8408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D2E417-CE1A-4F20-BAF2-447FA9235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6E6332-CD07-47A2-928E-FC1414A8A5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D71576-5DF4-441B-9AF0-1846EC2692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700AC5-9206-4EAE-882E-D759C3A6C4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079B789-6BF0-4F90-B21B-D7C291BB3F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BBDA2C2-83D2-4409-8039-F9E9709F9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E97EE-8EA6-4202-8AC5-E56C58BB1F2E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E113609-6BC2-4A95-9C81-C6C11AA55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328B30B-58AB-4550-851E-7985F6046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9817B-D4AC-4603-878D-261B2A10B0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3086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79DB0E-D72A-4066-914D-0DD16EE54A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710A53-C4E6-487E-932E-DB2E299EC7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E97EE-8EA6-4202-8AC5-E56C58BB1F2E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59E59F-E06E-4EFC-84DB-E96E28A485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7A702C-747A-432B-ADA8-1BE6D4649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9817B-D4AC-4603-878D-261B2A10B0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3880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C84E15B-3FC9-4763-A987-C0F2E8B50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E97EE-8EA6-4202-8AC5-E56C58BB1F2E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3501C3D-A11F-4A62-8A1C-79F001A66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4DCF7D-8AE7-4007-A8E4-04819176F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9817B-D4AC-4603-878D-261B2A10B0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3637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C32A8-6276-45AE-A6F0-04B30ED435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6DC200-DA36-413F-80BC-2E300471FA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C8F5AD-81ED-47E3-8E45-58FD48FF4B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63953C-15CC-43D6-A7F6-F5ADE2F9EC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E97EE-8EA6-4202-8AC5-E56C58BB1F2E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18938A-5000-42E0-AE8F-D48E156B7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4CD01D-806F-4844-93D5-EA3234F491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9817B-D4AC-4603-878D-261B2A10B0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8970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196AD1-D066-4619-8ED8-C0810612C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7E45308-92EC-4FD6-BA0F-B9D0156005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B1A1E7-572A-483F-A13C-EACA1514D5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6F55C0-99BA-41E5-B978-4B36B1EA24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E97EE-8EA6-4202-8AC5-E56C58BB1F2E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1F1236-5C1E-4109-8509-28630AE5D0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53E6EF-CB8D-4BAE-AFC5-B22262AC7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9817B-D4AC-4603-878D-261B2A10B0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9796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CA72444-E0B8-4862-A4C5-498A851ABE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97DBCD-7D09-41A2-BC01-2BD91E741D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4F2FEE-C3E1-48B7-84EF-E32DDD7721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E6E97EE-8EA6-4202-8AC5-E56C58BB1F2E}" type="datetimeFigureOut">
              <a:rPr lang="en-US" smtClean="0"/>
              <a:pPr/>
              <a:t>10/11/2022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145FF4-304C-4B35-9DEE-832785D891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F1FA2D-4947-4AC7-B043-DF8DF013D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6E9817B-D4AC-4603-878D-261B2A10B0F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96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j-lt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Relationship Id="rId4" Type="http://schemas.microsoft.com/office/2007/relationships/hdphoto" Target="../media/hdphoto6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ti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15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0.jp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emf"/><Relationship Id="rId2" Type="http://schemas.openxmlformats.org/officeDocument/2006/relationships/image" Target="../media/image107.emf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microsoft.com/office/2007/relationships/hdphoto" Target="../media/hdphoto3.wdp"/><Relationship Id="rId7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microsoft.com/office/2007/relationships/hdphoto" Target="../media/hdphoto4.wdp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Text Box 8"/>
          <p:cNvSpPr txBox="1">
            <a:spLocks noChangeArrowheads="1"/>
          </p:cNvSpPr>
          <p:nvPr/>
        </p:nvSpPr>
        <p:spPr bwMode="auto">
          <a:xfrm>
            <a:off x="6096000" y="5622888"/>
            <a:ext cx="3349830" cy="1231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lIns="91404" tIns="45702" rIns="91404" bIns="45702">
            <a:spAutoFit/>
          </a:bodyPr>
          <a:lstStyle>
            <a:lvl1pPr>
              <a:defRPr sz="29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altLang="en-US" sz="2000" dirty="0" err="1">
                <a:solidFill>
                  <a:srgbClr val="000926"/>
                </a:solidFill>
                <a:latin typeface="+mj-lt"/>
                <a:cs typeface="Arial" panose="020B0604020202020204" pitchFamily="34" charset="0"/>
              </a:rPr>
              <a:t>Anaís</a:t>
            </a:r>
            <a:r>
              <a:rPr lang="en-US" altLang="en-US" sz="2000" dirty="0">
                <a:solidFill>
                  <a:srgbClr val="000926"/>
                </a:solidFill>
                <a:latin typeface="+mj-lt"/>
                <a:cs typeface="Arial" panose="020B0604020202020204" pitchFamily="34" charset="0"/>
              </a:rPr>
              <a:t> Malpica, M.D.</a:t>
            </a:r>
          </a:p>
          <a:p>
            <a:pPr algn="ctr"/>
            <a:r>
              <a:rPr lang="en-US" altLang="en-US" sz="1800" dirty="0" err="1">
                <a:solidFill>
                  <a:srgbClr val="000926"/>
                </a:solidFill>
                <a:latin typeface="+mj-lt"/>
                <a:cs typeface="Arial" panose="020B0604020202020204" pitchFamily="34" charset="0"/>
              </a:rPr>
              <a:t>Profesora</a:t>
            </a:r>
            <a:r>
              <a:rPr lang="en-US" altLang="en-US" sz="1800" dirty="0">
                <a:solidFill>
                  <a:srgbClr val="000926"/>
                </a:solidFill>
                <a:latin typeface="+mj-lt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altLang="en-US" sz="1800" dirty="0" err="1">
                <a:solidFill>
                  <a:srgbClr val="000926"/>
                </a:solidFill>
                <a:latin typeface="+mj-lt"/>
                <a:cs typeface="Arial" panose="020B0604020202020204" pitchFamily="34" charset="0"/>
              </a:rPr>
              <a:t>Departmento</a:t>
            </a:r>
            <a:r>
              <a:rPr lang="en-US" altLang="en-US" sz="1800" dirty="0">
                <a:solidFill>
                  <a:srgbClr val="000926"/>
                </a:solidFill>
                <a:latin typeface="+mj-lt"/>
                <a:cs typeface="Arial" panose="020B0604020202020204" pitchFamily="34" charset="0"/>
              </a:rPr>
              <a:t> de Patología</a:t>
            </a:r>
          </a:p>
          <a:p>
            <a:pPr algn="ctr"/>
            <a:endParaRPr lang="en-US" altLang="en-US" sz="1800" dirty="0">
              <a:solidFill>
                <a:srgbClr val="000926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19460" name="Picture 15" descr="MDACC_2C_RGB_TC_tag_V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9825" y="5779138"/>
            <a:ext cx="1885348" cy="918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972021" y="3386445"/>
            <a:ext cx="5891066" cy="1800475"/>
          </a:xfrm>
          <a:prstGeom prst="rect">
            <a:avLst/>
          </a:prstGeom>
          <a:noFill/>
        </p:spPr>
        <p:txBody>
          <a:bodyPr wrap="square" lIns="91422" tIns="45711" rIns="91422" bIns="45711">
            <a:spAutoFit/>
          </a:bodyPr>
          <a:lstStyle/>
          <a:p>
            <a:pPr algn="ctr">
              <a:spcBef>
                <a:spcPct val="0"/>
              </a:spcBef>
              <a:buSzTx/>
              <a:buFontTx/>
              <a:buNone/>
              <a:defRPr/>
            </a:pPr>
            <a:r>
              <a:rPr lang="en-US" sz="2000" dirty="0">
                <a:latin typeface="+mj-lt"/>
                <a:cs typeface="Arial" panose="020B0604020202020204" pitchFamily="34" charset="0"/>
              </a:rPr>
              <a:t>Adenocarcinoma de </a:t>
            </a:r>
            <a:r>
              <a:rPr lang="en-US" sz="2000" dirty="0" err="1">
                <a:latin typeface="+mj-lt"/>
                <a:cs typeface="Arial" panose="020B0604020202020204" pitchFamily="34" charset="0"/>
              </a:rPr>
              <a:t>Cuello</a:t>
            </a:r>
            <a:r>
              <a:rPr lang="en-US" sz="20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+mj-lt"/>
                <a:cs typeface="Arial" panose="020B0604020202020204" pitchFamily="34" charset="0"/>
              </a:rPr>
              <a:t>Uterino</a:t>
            </a:r>
            <a:r>
              <a:rPr lang="en-US" sz="2000" dirty="0">
                <a:latin typeface="+mj-lt"/>
                <a:cs typeface="Arial" panose="020B0604020202020204" pitchFamily="34" charset="0"/>
              </a:rPr>
              <a:t>, Una </a:t>
            </a:r>
            <a:r>
              <a:rPr lang="en-US" sz="2000" dirty="0" err="1">
                <a:latin typeface="+mj-lt"/>
                <a:cs typeface="Arial" panose="020B0604020202020204" pitchFamily="34" charset="0"/>
              </a:rPr>
              <a:t>Actualización</a:t>
            </a:r>
            <a:endParaRPr lang="en-US" sz="2000" dirty="0">
              <a:latin typeface="+mj-lt"/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SzTx/>
              <a:buFontTx/>
              <a:buNone/>
              <a:defRPr/>
            </a:pPr>
            <a:endParaRPr lang="en-US" sz="2000" dirty="0">
              <a:latin typeface="+mj-lt"/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SzTx/>
              <a:buFontTx/>
              <a:buNone/>
              <a:defRPr/>
            </a:pPr>
            <a:r>
              <a:rPr lang="en-US" sz="2000" dirty="0">
                <a:latin typeface="+mj-lt"/>
                <a:cs typeface="Arial" panose="020B0604020202020204" pitchFamily="34" charset="0"/>
              </a:rPr>
              <a:t>XXV CONGRESO CHILENO DE ANATOMÍA PATOLÓGICA</a:t>
            </a:r>
          </a:p>
          <a:p>
            <a:pPr algn="ctr">
              <a:spcBef>
                <a:spcPct val="0"/>
              </a:spcBef>
              <a:buSzTx/>
              <a:buFontTx/>
              <a:buNone/>
              <a:defRPr/>
            </a:pPr>
            <a:endParaRPr lang="en-US" sz="1100" dirty="0">
              <a:latin typeface="+mj-lt"/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SzTx/>
              <a:buFontTx/>
              <a:buNone/>
              <a:defRPr/>
            </a:pPr>
            <a:r>
              <a:rPr lang="en-US" sz="2000" dirty="0">
                <a:latin typeface="+mj-lt"/>
                <a:cs typeface="Arial" panose="020B0604020202020204" pitchFamily="34" charset="0"/>
              </a:rPr>
              <a:t>14 de </a:t>
            </a:r>
            <a:r>
              <a:rPr lang="en-US" sz="2000" dirty="0" err="1">
                <a:latin typeface="+mj-lt"/>
                <a:cs typeface="Arial" panose="020B0604020202020204" pitchFamily="34" charset="0"/>
              </a:rPr>
              <a:t>Octubre</a:t>
            </a:r>
            <a:r>
              <a:rPr lang="en-US" sz="2000" dirty="0">
                <a:latin typeface="+mj-lt"/>
                <a:cs typeface="Arial" panose="020B0604020202020204" pitchFamily="34" charset="0"/>
              </a:rPr>
              <a:t>, 2022</a:t>
            </a:r>
            <a:endParaRPr lang="en-US" dirty="0">
              <a:latin typeface="+mj-lt"/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SzTx/>
              <a:buFontTx/>
              <a:buNone/>
              <a:defRPr/>
            </a:pPr>
            <a:endParaRPr lang="en-US" sz="2000" dirty="0"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52" b="18565"/>
          <a:stretch/>
        </p:blipFill>
        <p:spPr>
          <a:xfrm>
            <a:off x="6144754" y="187834"/>
            <a:ext cx="5856746" cy="25019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ECBED18-D5FA-4ACB-BC85-10A467832BD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34" r="26827"/>
          <a:stretch/>
        </p:blipFill>
        <p:spPr>
          <a:xfrm>
            <a:off x="276827" y="201747"/>
            <a:ext cx="5404578" cy="6495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5480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608CE-BE0A-410E-A5F9-6AC8046E7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3276" y="145245"/>
            <a:ext cx="10515600" cy="950153"/>
          </a:xfrm>
        </p:spPr>
        <p:txBody>
          <a:bodyPr>
            <a:normAutofit/>
          </a:bodyPr>
          <a:lstStyle/>
          <a:p>
            <a:r>
              <a:rPr lang="en-US" sz="4000" dirty="0" err="1"/>
              <a:t>AdenoCa</a:t>
            </a:r>
            <a:r>
              <a:rPr lang="en-US" sz="4000" dirty="0"/>
              <a:t> Tipo </a:t>
            </a:r>
            <a:r>
              <a:rPr lang="en-US" sz="4000" dirty="0" err="1"/>
              <a:t>Gástrico</a:t>
            </a:r>
            <a:r>
              <a:rPr lang="en-US" sz="4000" dirty="0"/>
              <a:t>, IHQ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10505CF7-239E-4F33-80C9-3F725052C29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45759518"/>
              </p:ext>
            </p:extLst>
          </p:nvPr>
        </p:nvGraphicFramePr>
        <p:xfrm>
          <a:off x="715851" y="1185259"/>
          <a:ext cx="10515600" cy="41233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31A60E46-2146-4DCA-803D-0CD0C667CB6C}"/>
              </a:ext>
            </a:extLst>
          </p:cNvPr>
          <p:cNvSpPr/>
          <p:nvPr/>
        </p:nvSpPr>
        <p:spPr>
          <a:xfrm>
            <a:off x="1962944" y="5398461"/>
            <a:ext cx="8266113" cy="55511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>
              <a:spcBef>
                <a:spcPts val="1200"/>
              </a:spcBef>
            </a:pPr>
            <a:r>
              <a:rPr lang="en-US" sz="2100" dirty="0">
                <a:solidFill>
                  <a:schemeClr val="tx1"/>
                </a:solidFill>
                <a:latin typeface="+mj-lt"/>
              </a:rPr>
              <a:t>p53, 50 % de los </a:t>
            </a:r>
            <a:r>
              <a:rPr lang="en-US" sz="2100" dirty="0" err="1">
                <a:solidFill>
                  <a:schemeClr val="tx1"/>
                </a:solidFill>
                <a:latin typeface="+mj-lt"/>
              </a:rPr>
              <a:t>casos</a:t>
            </a:r>
            <a:r>
              <a:rPr lang="en-US" sz="2100" dirty="0">
                <a:solidFill>
                  <a:schemeClr val="tx1"/>
                </a:solidFill>
                <a:latin typeface="+mj-lt"/>
              </a:rPr>
              <a:t> con </a:t>
            </a:r>
            <a:r>
              <a:rPr lang="en-US" sz="2100" dirty="0" err="1">
                <a:solidFill>
                  <a:schemeClr val="tx1"/>
                </a:solidFill>
                <a:latin typeface="+mj-lt"/>
              </a:rPr>
              <a:t>expresi</a:t>
            </a:r>
            <a:r>
              <a:rPr lang="en-US" sz="21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ó</a:t>
            </a:r>
            <a:r>
              <a:rPr lang="en-US" sz="2100" dirty="0" err="1">
                <a:solidFill>
                  <a:schemeClr val="tx1"/>
                </a:solidFill>
                <a:latin typeface="+mj-lt"/>
              </a:rPr>
              <a:t>n</a:t>
            </a:r>
            <a:r>
              <a:rPr lang="en-US" sz="21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+mj-lt"/>
              </a:rPr>
              <a:t>aberrada</a:t>
            </a:r>
            <a:r>
              <a:rPr lang="en-US" sz="2100" dirty="0">
                <a:solidFill>
                  <a:schemeClr val="tx1"/>
                </a:solidFill>
                <a:latin typeface="+mj-lt"/>
              </a:rPr>
              <a:t> (</a:t>
            </a:r>
            <a:r>
              <a:rPr lang="en-US" sz="2100" dirty="0" err="1">
                <a:solidFill>
                  <a:schemeClr val="tx1"/>
                </a:solidFill>
                <a:latin typeface="+mj-lt"/>
              </a:rPr>
              <a:t>sobre</a:t>
            </a:r>
            <a:r>
              <a:rPr lang="en-US" sz="21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+mj-lt"/>
              </a:rPr>
              <a:t>expresado</a:t>
            </a:r>
            <a:r>
              <a:rPr lang="en-US" sz="2100" dirty="0">
                <a:solidFill>
                  <a:schemeClr val="tx1"/>
                </a:solidFill>
                <a:latin typeface="+mj-lt"/>
              </a:rPr>
              <a:t> o “</a:t>
            </a:r>
            <a:r>
              <a:rPr lang="en-US" sz="2100" dirty="0" err="1">
                <a:solidFill>
                  <a:schemeClr val="tx1"/>
                </a:solidFill>
                <a:latin typeface="+mj-lt"/>
              </a:rPr>
              <a:t>nulo</a:t>
            </a:r>
            <a:r>
              <a:rPr lang="en-US" sz="2100" dirty="0">
                <a:solidFill>
                  <a:schemeClr val="tx1"/>
                </a:solidFill>
                <a:latin typeface="+mj-lt"/>
              </a:rPr>
              <a:t>”)</a:t>
            </a:r>
          </a:p>
        </p:txBody>
      </p:sp>
    </p:spTree>
    <p:extLst>
      <p:ext uri="{BB962C8B-B14F-4D97-AF65-F5344CB8AC3E}">
        <p14:creationId xmlns:p14="http://schemas.microsoft.com/office/powerpoint/2010/main" val="36235263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152" y="0"/>
            <a:ext cx="11249696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err="1">
                <a:latin typeface="+mj-lt"/>
              </a:rPr>
              <a:t>AdenoCa</a:t>
            </a:r>
            <a:r>
              <a:rPr lang="en-US" dirty="0">
                <a:latin typeface="+mj-lt"/>
              </a:rPr>
              <a:t> Tipo </a:t>
            </a:r>
            <a:r>
              <a:rPr lang="en-US" dirty="0" err="1">
                <a:latin typeface="+mj-lt"/>
              </a:rPr>
              <a:t>Gástrico</a:t>
            </a:r>
            <a:r>
              <a:rPr lang="en-US" dirty="0">
                <a:latin typeface="+mj-lt"/>
              </a:rPr>
              <a:t>, </a:t>
            </a:r>
            <a:r>
              <a:rPr lang="en-US" dirty="0" err="1">
                <a:latin typeface="+mj-lt"/>
              </a:rPr>
              <a:t>Heterogeneidad</a:t>
            </a:r>
            <a:r>
              <a:rPr lang="en-US" dirty="0">
                <a:latin typeface="+mj-lt"/>
              </a:rPr>
              <a:t> Molecular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69623" y="1809482"/>
            <a:ext cx="9252755" cy="4191000"/>
          </a:xfrm>
        </p:spPr>
        <p:txBody>
          <a:bodyPr>
            <a:normAutofit/>
          </a:bodyPr>
          <a:lstStyle/>
          <a:p>
            <a:pPr>
              <a:spcBef>
                <a:spcPts val="2400"/>
              </a:spcBef>
            </a:pPr>
            <a:r>
              <a:rPr lang="en-US" dirty="0">
                <a:latin typeface="+mj-lt"/>
              </a:rPr>
              <a:t>La </a:t>
            </a:r>
            <a:r>
              <a:rPr lang="en-US" dirty="0" err="1">
                <a:latin typeface="+mj-lt"/>
              </a:rPr>
              <a:t>mutación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somática</a:t>
            </a:r>
            <a:r>
              <a:rPr lang="en-US" dirty="0">
                <a:latin typeface="+mj-lt"/>
              </a:rPr>
              <a:t> mas </a:t>
            </a:r>
            <a:r>
              <a:rPr lang="en-US" dirty="0" err="1">
                <a:latin typeface="+mj-lt"/>
              </a:rPr>
              <a:t>común</a:t>
            </a:r>
            <a:r>
              <a:rPr lang="en-US" dirty="0">
                <a:latin typeface="+mj-lt"/>
              </a:rPr>
              <a:t> es </a:t>
            </a:r>
            <a:r>
              <a:rPr lang="en-US" i="1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TP53</a:t>
            </a:r>
          </a:p>
          <a:p>
            <a:pPr>
              <a:spcBef>
                <a:spcPts val="2400"/>
              </a:spcBef>
            </a:pPr>
            <a:r>
              <a:rPr lang="en-US" dirty="0" err="1">
                <a:latin typeface="+mj-lt"/>
              </a:rPr>
              <a:t>Otras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mutaciones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somáticas</a:t>
            </a:r>
            <a:r>
              <a:rPr lang="en-US" dirty="0">
                <a:latin typeface="+mj-lt"/>
              </a:rPr>
              <a:t> </a:t>
            </a:r>
            <a:r>
              <a:rPr lang="en-US" i="1" dirty="0">
                <a:latin typeface="+mj-lt"/>
              </a:rPr>
              <a:t>: MSH6, CDKN2A/B, POLE, SLX4, ARID1A, STK11, BRCA2, MSH2, KRAS, ERBB2/3, </a:t>
            </a:r>
            <a:r>
              <a:rPr lang="en-US" dirty="0">
                <a:latin typeface="+mj-lt"/>
              </a:rPr>
              <a:t>etc.  </a:t>
            </a:r>
          </a:p>
          <a:p>
            <a:pPr>
              <a:spcBef>
                <a:spcPts val="2400"/>
              </a:spcBef>
            </a:pPr>
            <a:r>
              <a:rPr lang="en-US" dirty="0" err="1">
                <a:latin typeface="+mj-lt"/>
              </a:rPr>
              <a:t>Ocasionalmente</a:t>
            </a:r>
            <a:r>
              <a:rPr lang="en-US" dirty="0">
                <a:latin typeface="+mj-lt"/>
              </a:rPr>
              <a:t> </a:t>
            </a:r>
            <a:r>
              <a:rPr lang="en-US" dirty="0"/>
              <a:t>con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amplificación</a:t>
            </a:r>
            <a:endParaRPr lang="en-US" dirty="0">
              <a:latin typeface="+mj-lt"/>
            </a:endParaRPr>
          </a:p>
          <a:p>
            <a:pPr lvl="1">
              <a:spcBef>
                <a:spcPts val="1200"/>
              </a:spcBef>
            </a:pPr>
            <a:r>
              <a:rPr lang="en-US" dirty="0">
                <a:latin typeface="+mj-lt"/>
              </a:rPr>
              <a:t> </a:t>
            </a:r>
            <a:r>
              <a:rPr lang="en-US" i="1" dirty="0">
                <a:latin typeface="+mj-lt"/>
              </a:rPr>
              <a:t>HER2-neu</a:t>
            </a:r>
          </a:p>
          <a:p>
            <a:pPr lvl="1">
              <a:spcBef>
                <a:spcPts val="1200"/>
              </a:spcBef>
            </a:pPr>
            <a:r>
              <a:rPr lang="en-US" dirty="0">
                <a:latin typeface="+mj-lt"/>
              </a:rPr>
              <a:t> </a:t>
            </a:r>
            <a:r>
              <a:rPr lang="en-US" i="1" dirty="0">
                <a:latin typeface="+mj-lt"/>
              </a:rPr>
              <a:t>MDM2</a:t>
            </a:r>
            <a:endParaRPr lang="en-US" dirty="0">
              <a:latin typeface="+mj-lt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AF6A3F1-1302-4967-80A7-251D5BEE3F9D}"/>
              </a:ext>
            </a:extLst>
          </p:cNvPr>
          <p:cNvCxnSpPr>
            <a:cxnSpLocks/>
          </p:cNvCxnSpPr>
          <p:nvPr/>
        </p:nvCxnSpPr>
        <p:spPr>
          <a:xfrm>
            <a:off x="609600" y="997448"/>
            <a:ext cx="10972800" cy="0"/>
          </a:xfrm>
          <a:prstGeom prst="line">
            <a:avLst/>
          </a:prstGeom>
          <a:ln w="9525">
            <a:solidFill>
              <a:schemeClr val="bg2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50056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938" y="0"/>
            <a:ext cx="11842124" cy="1143000"/>
          </a:xfrm>
        </p:spPr>
        <p:txBody>
          <a:bodyPr>
            <a:normAutofit/>
          </a:bodyPr>
          <a:lstStyle/>
          <a:p>
            <a:pPr algn="ctr"/>
            <a:r>
              <a:rPr lang="en-US" sz="4000" dirty="0" err="1">
                <a:latin typeface="+mj-lt"/>
              </a:rPr>
              <a:t>AdenoCa</a:t>
            </a:r>
            <a:r>
              <a:rPr lang="en-US" sz="4000" dirty="0">
                <a:latin typeface="+mj-lt"/>
              </a:rPr>
              <a:t> Tipo </a:t>
            </a:r>
            <a:r>
              <a:rPr lang="en-US" sz="4000" dirty="0" err="1">
                <a:latin typeface="+mj-lt"/>
              </a:rPr>
              <a:t>Gástrico</a:t>
            </a:r>
            <a:r>
              <a:rPr lang="en-US" sz="4000" dirty="0">
                <a:latin typeface="+mj-lt"/>
              </a:rPr>
              <a:t>, </a:t>
            </a:r>
            <a:r>
              <a:rPr lang="en-US" sz="4000" dirty="0" err="1">
                <a:latin typeface="+mj-lt"/>
              </a:rPr>
              <a:t>Asociaciones</a:t>
            </a:r>
            <a:r>
              <a:rPr lang="en-US" sz="4000" dirty="0">
                <a:latin typeface="+mj-lt"/>
              </a:rPr>
              <a:t> y </a:t>
            </a:r>
            <a:r>
              <a:rPr lang="en-US" sz="4000" dirty="0" err="1">
                <a:latin typeface="+mj-lt"/>
              </a:rPr>
              <a:t>Comportamiento</a:t>
            </a:r>
            <a:endParaRPr lang="en-US" sz="4000" dirty="0">
              <a:latin typeface="+mj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261" y="1208392"/>
            <a:ext cx="11146971" cy="4441216"/>
          </a:xfrm>
        </p:spPr>
        <p:txBody>
          <a:bodyPr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dirty="0" err="1">
                <a:latin typeface="+mj-lt"/>
              </a:rPr>
              <a:t>Síndromes</a:t>
            </a:r>
            <a:r>
              <a:rPr lang="en-US" sz="2400" dirty="0">
                <a:latin typeface="+mj-lt"/>
              </a:rPr>
              <a:t>:</a:t>
            </a:r>
          </a:p>
          <a:p>
            <a:pPr marL="749300" lvl="2" indent="-342900">
              <a:spcBef>
                <a:spcPts val="600"/>
              </a:spcBef>
            </a:pPr>
            <a:r>
              <a:rPr lang="en-US" sz="2400" dirty="0" err="1">
                <a:latin typeface="+mj-lt"/>
              </a:rPr>
              <a:t>Peutz-Jeghers</a:t>
            </a:r>
            <a:r>
              <a:rPr lang="en-US" sz="2400" dirty="0">
                <a:latin typeface="+mj-lt"/>
              </a:rPr>
              <a:t> (</a:t>
            </a:r>
            <a:r>
              <a:rPr lang="en-US" sz="2400" dirty="0" err="1">
                <a:latin typeface="+mj-lt"/>
              </a:rPr>
              <a:t>mutación</a:t>
            </a:r>
            <a:r>
              <a:rPr lang="en-US" sz="2400" dirty="0">
                <a:latin typeface="+mj-lt"/>
              </a:rPr>
              <a:t> germinal del </a:t>
            </a:r>
            <a:r>
              <a:rPr lang="en-US" sz="2400" i="1" dirty="0">
                <a:latin typeface="+mj-lt"/>
              </a:rPr>
              <a:t>STK</a:t>
            </a:r>
            <a:r>
              <a:rPr lang="en-US" sz="2400" dirty="0">
                <a:latin typeface="+mj-lt"/>
              </a:rPr>
              <a:t>11) (14% de los </a:t>
            </a:r>
            <a:r>
              <a:rPr lang="en-US" sz="2400" dirty="0" err="1">
                <a:latin typeface="+mj-lt"/>
              </a:rPr>
              <a:t>casos</a:t>
            </a:r>
            <a:r>
              <a:rPr lang="en-US" sz="2400" dirty="0">
                <a:latin typeface="+mj-lt"/>
              </a:rPr>
              <a:t>)</a:t>
            </a:r>
          </a:p>
          <a:p>
            <a:pPr marL="749300" lvl="2" indent="-342900">
              <a:spcBef>
                <a:spcPts val="600"/>
              </a:spcBef>
            </a:pPr>
            <a:r>
              <a:rPr lang="en-US" sz="2400" dirty="0">
                <a:latin typeface="+mj-lt"/>
              </a:rPr>
              <a:t>Li-Fraumeni </a:t>
            </a:r>
          </a:p>
          <a:p>
            <a:pPr marL="749300" lvl="2" indent="-342900">
              <a:spcBef>
                <a:spcPts val="600"/>
              </a:spcBef>
            </a:pPr>
            <a:r>
              <a:rPr lang="en-US" sz="2400" dirty="0">
                <a:latin typeface="+mj-lt"/>
              </a:rPr>
              <a:t>Lynch (</a:t>
            </a:r>
            <a:r>
              <a:rPr lang="en-US" sz="2400" dirty="0" err="1">
                <a:latin typeface="+mj-lt"/>
              </a:rPr>
              <a:t>mutación</a:t>
            </a:r>
            <a:r>
              <a:rPr lang="en-US" sz="2400" dirty="0">
                <a:latin typeface="+mj-lt"/>
              </a:rPr>
              <a:t> germinal del MSH6)</a:t>
            </a:r>
          </a:p>
          <a:p>
            <a:pPr>
              <a:spcBef>
                <a:spcPts val="1200"/>
              </a:spcBef>
            </a:pPr>
            <a:r>
              <a:rPr lang="en-US" sz="2400" dirty="0">
                <a:latin typeface="+mj-lt"/>
              </a:rPr>
              <a:t>Tumor </a:t>
            </a:r>
            <a:r>
              <a:rPr lang="en-US" sz="2400" dirty="0" err="1">
                <a:latin typeface="+mj-lt"/>
              </a:rPr>
              <a:t>agresivo</a:t>
            </a:r>
            <a:endParaRPr lang="en-US" sz="2400" dirty="0">
              <a:latin typeface="+mj-lt"/>
            </a:endParaRPr>
          </a:p>
          <a:p>
            <a:pPr lvl="1">
              <a:spcBef>
                <a:spcPts val="600"/>
              </a:spcBef>
            </a:pP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Usualmente</a:t>
            </a:r>
            <a:r>
              <a:rPr lang="en-US" dirty="0">
                <a:latin typeface="+mj-lt"/>
              </a:rPr>
              <a:t> se </a:t>
            </a:r>
            <a:r>
              <a:rPr lang="en-US" dirty="0" err="1">
                <a:latin typeface="+mj-lt"/>
              </a:rPr>
              <a:t>presenta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en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estadio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avanzado</a:t>
            </a:r>
            <a:endParaRPr lang="en-US" dirty="0">
              <a:latin typeface="+mj-lt"/>
            </a:endParaRPr>
          </a:p>
          <a:p>
            <a:pPr lvl="1">
              <a:spcBef>
                <a:spcPts val="600"/>
              </a:spcBef>
            </a:pPr>
            <a:r>
              <a:rPr lang="en-US" dirty="0" err="1">
                <a:latin typeface="+mj-lt"/>
              </a:rPr>
              <a:t>Sobrevida</a:t>
            </a:r>
            <a:r>
              <a:rPr lang="en-US" dirty="0">
                <a:latin typeface="+mj-lt"/>
              </a:rPr>
              <a:t> libre de </a:t>
            </a:r>
            <a:r>
              <a:rPr lang="en-US" dirty="0" err="1">
                <a:latin typeface="+mj-lt"/>
              </a:rPr>
              <a:t>enfermedad</a:t>
            </a:r>
            <a:r>
              <a:rPr lang="en-US" dirty="0">
                <a:latin typeface="+mj-lt"/>
              </a:rPr>
              <a:t> a los 5-años es 30 % vs. 74% para el </a:t>
            </a:r>
            <a:r>
              <a:rPr lang="en-US" dirty="0" err="1">
                <a:latin typeface="+mj-lt"/>
              </a:rPr>
              <a:t>AdenoCa</a:t>
            </a:r>
            <a:r>
              <a:rPr lang="en-US" dirty="0">
                <a:latin typeface="+mj-lt"/>
              </a:rPr>
              <a:t> usual </a:t>
            </a:r>
            <a:r>
              <a:rPr lang="en-US" dirty="0" err="1">
                <a:latin typeface="+mj-lt"/>
              </a:rPr>
              <a:t>relacionado</a:t>
            </a:r>
            <a:r>
              <a:rPr lang="en-US" dirty="0">
                <a:latin typeface="+mj-lt"/>
              </a:rPr>
              <a:t> con el VPH</a:t>
            </a:r>
          </a:p>
          <a:p>
            <a:pPr lvl="1">
              <a:spcBef>
                <a:spcPts val="600"/>
              </a:spcBef>
            </a:pPr>
            <a:r>
              <a:rPr lang="en-US" dirty="0" err="1"/>
              <a:t>Metástasis</a:t>
            </a:r>
            <a:r>
              <a:rPr lang="en-US" dirty="0"/>
              <a:t>: </a:t>
            </a:r>
            <a:r>
              <a:rPr lang="en-US" dirty="0">
                <a:latin typeface="+mj-lt"/>
              </a:rPr>
              <a:t>vagina, </a:t>
            </a:r>
            <a:r>
              <a:rPr lang="en-US" dirty="0" err="1">
                <a:latin typeface="+mj-lt"/>
              </a:rPr>
              <a:t>pélvis</a:t>
            </a:r>
            <a:r>
              <a:rPr lang="en-US" dirty="0">
                <a:latin typeface="+mj-lt"/>
              </a:rPr>
              <a:t>, </a:t>
            </a:r>
            <a:r>
              <a:rPr lang="en-US" dirty="0" err="1">
                <a:latin typeface="+mj-lt"/>
              </a:rPr>
              <a:t>retroperitoneo</a:t>
            </a:r>
            <a:r>
              <a:rPr lang="en-US" dirty="0">
                <a:latin typeface="+mj-lt"/>
              </a:rPr>
              <a:t>, </a:t>
            </a:r>
            <a:r>
              <a:rPr lang="en-US" dirty="0" err="1">
                <a:latin typeface="+mj-lt"/>
              </a:rPr>
              <a:t>gánglios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pélvicos</a:t>
            </a:r>
            <a:r>
              <a:rPr lang="en-US" dirty="0">
                <a:latin typeface="+mj-lt"/>
              </a:rPr>
              <a:t>, </a:t>
            </a:r>
            <a:r>
              <a:rPr lang="en-US" dirty="0" err="1">
                <a:latin typeface="+mj-lt"/>
              </a:rPr>
              <a:t>pulmón</a:t>
            </a:r>
            <a:r>
              <a:rPr lang="en-US" dirty="0">
                <a:latin typeface="+mj-lt"/>
              </a:rPr>
              <a:t>, </a:t>
            </a:r>
            <a:r>
              <a:rPr lang="en-US" dirty="0" err="1">
                <a:latin typeface="+mj-lt"/>
              </a:rPr>
              <a:t>epiplón</a:t>
            </a:r>
            <a:r>
              <a:rPr lang="en-US" dirty="0">
                <a:latin typeface="+mj-lt"/>
              </a:rPr>
              <a:t>, </a:t>
            </a:r>
            <a:r>
              <a:rPr lang="en-US" dirty="0" err="1">
                <a:latin typeface="+mj-lt"/>
              </a:rPr>
              <a:t>higado</a:t>
            </a:r>
            <a:r>
              <a:rPr lang="en-US" dirty="0">
                <a:latin typeface="+mj-lt"/>
              </a:rPr>
              <a:t>, </a:t>
            </a:r>
            <a:r>
              <a:rPr lang="en-US" dirty="0" err="1">
                <a:latin typeface="+mj-lt"/>
              </a:rPr>
              <a:t>cerebro</a:t>
            </a:r>
            <a:r>
              <a:rPr lang="en-US" dirty="0">
                <a:latin typeface="+mj-lt"/>
              </a:rPr>
              <a:t>, </a:t>
            </a:r>
            <a:r>
              <a:rPr lang="en-US" dirty="0" err="1">
                <a:latin typeface="+mj-lt"/>
              </a:rPr>
              <a:t>hueso</a:t>
            </a:r>
            <a:endParaRPr lang="en-US" dirty="0">
              <a:latin typeface="+mj-lt"/>
            </a:endParaRPr>
          </a:p>
          <a:p>
            <a:pPr lvl="1">
              <a:spcBef>
                <a:spcPts val="600"/>
              </a:spcBef>
            </a:pPr>
            <a:r>
              <a:rPr lang="en-US" dirty="0" err="1">
                <a:latin typeface="+mj-lt"/>
              </a:rPr>
              <a:t>Pobre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respuesta</a:t>
            </a:r>
            <a:r>
              <a:rPr lang="en-US" dirty="0">
                <a:latin typeface="+mj-lt"/>
              </a:rPr>
              <a:t> a la </a:t>
            </a:r>
            <a:r>
              <a:rPr lang="en-US" dirty="0" err="1">
                <a:latin typeface="+mj-lt"/>
              </a:rPr>
              <a:t>quimioterapia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convencional</a:t>
            </a:r>
            <a:r>
              <a:rPr lang="en-US" dirty="0">
                <a:latin typeface="+mj-lt"/>
              </a:rPr>
              <a:t> y XRT</a:t>
            </a:r>
            <a:endParaRPr lang="en-US" sz="1000" dirty="0">
              <a:latin typeface="+mj-lt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6CC8231-F4C4-4180-8AB0-461DCDDCE07C}"/>
              </a:ext>
            </a:extLst>
          </p:cNvPr>
          <p:cNvCxnSpPr>
            <a:cxnSpLocks/>
          </p:cNvCxnSpPr>
          <p:nvPr/>
        </p:nvCxnSpPr>
        <p:spPr>
          <a:xfrm>
            <a:off x="673261" y="951150"/>
            <a:ext cx="10972800" cy="0"/>
          </a:xfrm>
          <a:prstGeom prst="line">
            <a:avLst/>
          </a:prstGeom>
          <a:ln w="9525">
            <a:solidFill>
              <a:schemeClr val="bg2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86836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9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113194"/>
          </a:xfrm>
        </p:spPr>
        <p:txBody>
          <a:bodyPr>
            <a:normAutofit/>
          </a:bodyPr>
          <a:lstStyle/>
          <a:p>
            <a:r>
              <a:rPr lang="en-US" altLang="en-US" sz="4000" dirty="0" err="1"/>
              <a:t>AdenoCa</a:t>
            </a:r>
            <a:r>
              <a:rPr lang="en-US" altLang="en-US" sz="4000" dirty="0"/>
              <a:t> </a:t>
            </a:r>
            <a:r>
              <a:rPr lang="en-US" altLang="en-US" sz="4000" dirty="0" err="1"/>
              <a:t>Mesonéfrico</a:t>
            </a:r>
            <a:r>
              <a:rPr lang="en-US" altLang="en-US" sz="4000" dirty="0"/>
              <a:t> de </a:t>
            </a:r>
            <a:r>
              <a:rPr lang="en-US" altLang="en-US" sz="4000" dirty="0" err="1"/>
              <a:t>Cuello</a:t>
            </a:r>
            <a:r>
              <a:rPr lang="en-US" altLang="en-US" sz="4000" dirty="0"/>
              <a:t> </a:t>
            </a:r>
            <a:r>
              <a:rPr lang="en-US" altLang="en-US" sz="4000" dirty="0" err="1"/>
              <a:t>Uterino</a:t>
            </a:r>
            <a:endParaRPr lang="en-US" altLang="en-US" sz="4000" dirty="0"/>
          </a:p>
        </p:txBody>
      </p:sp>
      <p:sp>
        <p:nvSpPr>
          <p:cNvPr id="69635" name="Rectangle 3"/>
          <p:cNvSpPr>
            <a:spLocks noGrp="1" noChangeArrowheads="1"/>
          </p:cNvSpPr>
          <p:nvPr>
            <p:ph idx="1"/>
          </p:nvPr>
        </p:nvSpPr>
        <p:spPr>
          <a:xfrm>
            <a:off x="2571750" y="1520825"/>
            <a:ext cx="7048500" cy="4351338"/>
          </a:xfrm>
        </p:spPr>
        <p:txBody>
          <a:bodyPr/>
          <a:lstStyle/>
          <a:p>
            <a:r>
              <a:rPr lang="en-US" dirty="0" err="1"/>
              <a:t>Incidencia</a:t>
            </a:r>
            <a:endParaRPr lang="en-US" dirty="0"/>
          </a:p>
          <a:p>
            <a:pPr lvl="1"/>
            <a:r>
              <a:rPr lang="en-US" dirty="0"/>
              <a:t>&lt; 1% de los </a:t>
            </a:r>
            <a:r>
              <a:rPr lang="en-US" dirty="0" err="1"/>
              <a:t>AdenoCas</a:t>
            </a:r>
            <a:r>
              <a:rPr lang="en-US" dirty="0"/>
              <a:t> de </a:t>
            </a:r>
            <a:r>
              <a:rPr lang="en-US" dirty="0" err="1"/>
              <a:t>cuello</a:t>
            </a:r>
            <a:endParaRPr lang="en-US" dirty="0"/>
          </a:p>
          <a:p>
            <a:r>
              <a:rPr lang="en-US" dirty="0" err="1"/>
              <a:t>Edad</a:t>
            </a:r>
            <a:r>
              <a:rPr lang="en-US" dirty="0"/>
              <a:t>: 30’s-80’s</a:t>
            </a:r>
          </a:p>
          <a:p>
            <a:r>
              <a:rPr lang="en-US" dirty="0" err="1"/>
              <a:t>Presentación</a:t>
            </a:r>
            <a:endParaRPr lang="en-US" dirty="0"/>
          </a:p>
          <a:p>
            <a:pPr lvl="1"/>
            <a:r>
              <a:rPr lang="en-US" dirty="0" err="1"/>
              <a:t>Sangramiento</a:t>
            </a:r>
            <a:r>
              <a:rPr lang="en-US" dirty="0"/>
              <a:t> vaginal</a:t>
            </a:r>
          </a:p>
          <a:p>
            <a:pPr lvl="1"/>
            <a:r>
              <a:rPr lang="en-US" dirty="0"/>
              <a:t>Pap anormal</a:t>
            </a:r>
          </a:p>
          <a:p>
            <a:pPr lvl="1"/>
            <a:r>
              <a:rPr lang="en-US" dirty="0"/>
              <a:t>Masa cervical </a:t>
            </a:r>
          </a:p>
          <a:p>
            <a:pPr lvl="1"/>
            <a:r>
              <a:rPr lang="en-US" dirty="0"/>
              <a:t>Dolor </a:t>
            </a:r>
            <a:r>
              <a:rPr lang="en-US" dirty="0" err="1"/>
              <a:t>pélvico</a:t>
            </a:r>
            <a:endParaRPr lang="en-US" dirty="0"/>
          </a:p>
          <a:p>
            <a:pPr lvl="1"/>
            <a:r>
              <a:rPr lang="en-US" dirty="0" err="1"/>
              <a:t>Hallazgo</a:t>
            </a:r>
            <a:r>
              <a:rPr lang="en-US" dirty="0"/>
              <a:t> incidental </a:t>
            </a:r>
          </a:p>
          <a:p>
            <a:pPr lvl="1"/>
            <a:endParaRPr lang="en-US" altLang="en-US" dirty="0"/>
          </a:p>
          <a:p>
            <a:pPr lvl="1"/>
            <a:endParaRPr lang="en-US" alt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8198152-690A-45CA-8A6F-F6E85285980F}"/>
              </a:ext>
            </a:extLst>
          </p:cNvPr>
          <p:cNvCxnSpPr>
            <a:cxnSpLocks/>
          </p:cNvCxnSpPr>
          <p:nvPr/>
        </p:nvCxnSpPr>
        <p:spPr>
          <a:xfrm>
            <a:off x="609600" y="968511"/>
            <a:ext cx="10972800" cy="0"/>
          </a:xfrm>
          <a:prstGeom prst="line">
            <a:avLst/>
          </a:prstGeom>
          <a:ln w="9525">
            <a:solidFill>
              <a:schemeClr val="bg2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3997380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S05-30730#1"/>
          <p:cNvPicPr>
            <a:picLocks noGrp="1" noChangeAspect="1" noChangeArrowheads="1"/>
          </p:cNvPicPr>
          <p:nvPr>
            <p:ph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556" b="5556"/>
          <a:stretch/>
        </p:blipFill>
        <p:spPr>
          <a:xfrm rot="5400000">
            <a:off x="381000" y="1143000"/>
            <a:ext cx="6858000" cy="4572000"/>
          </a:xfrm>
          <a:ln w="19050" cap="flat">
            <a:noFill/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Picture 2" descr="S05-30730#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6676569" y="2814785"/>
            <a:ext cx="3410857" cy="457200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2" descr="S05-30730#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6677024" y="-581025"/>
            <a:ext cx="3409949" cy="4572000"/>
          </a:xfrm>
          <a:prstGeom prst="rect">
            <a:avLst/>
          </a:prstGeom>
          <a:noFill/>
          <a:ln w="19050" cap="flat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4663498" y="0"/>
            <a:ext cx="3340705" cy="5232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lIns="91431" tIns="45715" rIns="91431" bIns="45715" anchor="ctr">
            <a:spAutoFit/>
          </a:bodyPr>
          <a:lstStyle/>
          <a:p>
            <a:pPr algn="ctr"/>
            <a:r>
              <a:rPr lang="en-US" altLang="en-US" sz="2800" dirty="0">
                <a:latin typeface="+mj-lt"/>
                <a:cs typeface="Arial" panose="020B0604020202020204" pitchFamily="34" charset="0"/>
              </a:rPr>
              <a:t>“</a:t>
            </a:r>
            <a:r>
              <a:rPr lang="en-US" altLang="en-US" sz="2800" dirty="0" err="1">
                <a:latin typeface="+mj-lt"/>
                <a:cs typeface="Arial" panose="020B0604020202020204" pitchFamily="34" charset="0"/>
              </a:rPr>
              <a:t>Biopsia</a:t>
            </a:r>
            <a:r>
              <a:rPr lang="en-US" altLang="en-US" sz="2800" dirty="0">
                <a:latin typeface="+mj-lt"/>
                <a:cs typeface="Arial" panose="020B0604020202020204" pitchFamily="34" charset="0"/>
              </a:rPr>
              <a:t> Endometrial”</a:t>
            </a:r>
          </a:p>
        </p:txBody>
      </p:sp>
      <p:sp>
        <p:nvSpPr>
          <p:cNvPr id="2" name="Rectangle 1"/>
          <p:cNvSpPr/>
          <p:nvPr/>
        </p:nvSpPr>
        <p:spPr>
          <a:xfrm>
            <a:off x="1524001" y="6295782"/>
            <a:ext cx="9143997" cy="5622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Dx </a:t>
            </a:r>
            <a:r>
              <a:rPr lang="en-US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incorrecto</a:t>
            </a:r>
            <a:r>
              <a:rPr lang="en-US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es lo usual , solo 10% de los </a:t>
            </a:r>
            <a:r>
              <a:rPr lang="en-US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casos</a:t>
            </a:r>
            <a:r>
              <a:rPr lang="en-US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dx </a:t>
            </a:r>
            <a:r>
              <a:rPr lang="en-US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correctamente</a:t>
            </a:r>
            <a:r>
              <a:rPr lang="en-US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en</a:t>
            </a:r>
            <a:r>
              <a:rPr lang="en-US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la Bx </a:t>
            </a:r>
            <a:r>
              <a:rPr lang="en-US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inicial</a:t>
            </a:r>
            <a:endParaRPr lang="en-US" dirty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1046520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1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113194"/>
          </a:xfrm>
        </p:spPr>
        <p:txBody>
          <a:bodyPr>
            <a:normAutofit/>
          </a:bodyPr>
          <a:lstStyle/>
          <a:p>
            <a:r>
              <a:rPr lang="en-US" altLang="en-US" dirty="0" err="1"/>
              <a:t>AdenoCa</a:t>
            </a:r>
            <a:r>
              <a:rPr lang="en-US" altLang="en-US" dirty="0"/>
              <a:t> </a:t>
            </a:r>
            <a:r>
              <a:rPr lang="en-US" altLang="en-US" dirty="0" err="1"/>
              <a:t>Mesonéfrico</a:t>
            </a:r>
            <a:r>
              <a:rPr lang="en-US" altLang="en-US" dirty="0"/>
              <a:t> de </a:t>
            </a:r>
            <a:r>
              <a:rPr lang="en-US" altLang="en-US" dirty="0" err="1"/>
              <a:t>Cuello</a:t>
            </a:r>
            <a:r>
              <a:rPr lang="en-US" altLang="en-US" dirty="0"/>
              <a:t> </a:t>
            </a:r>
            <a:r>
              <a:rPr lang="en-US" altLang="en-US" dirty="0" err="1"/>
              <a:t>Uterino</a:t>
            </a:r>
            <a:endParaRPr lang="en-US" altLang="en-US" dirty="0"/>
          </a:p>
        </p:txBody>
      </p:sp>
      <p:sp>
        <p:nvSpPr>
          <p:cNvPr id="72707" name="Rectangle 3"/>
          <p:cNvSpPr>
            <a:spLocks noGrp="1" noChangeArrowheads="1"/>
          </p:cNvSpPr>
          <p:nvPr>
            <p:ph idx="1"/>
          </p:nvPr>
        </p:nvSpPr>
        <p:spPr>
          <a:xfrm>
            <a:off x="1237526" y="1538469"/>
            <a:ext cx="9601200" cy="3352799"/>
          </a:xfrm>
        </p:spPr>
        <p:txBody>
          <a:bodyPr>
            <a:normAutofit/>
          </a:bodyPr>
          <a:lstStyle/>
          <a:p>
            <a:r>
              <a:rPr lang="en-US" altLang="en-US" sz="3200" dirty="0" err="1"/>
              <a:t>Cambios</a:t>
            </a:r>
            <a:r>
              <a:rPr lang="en-US" altLang="en-US" sz="3200" dirty="0"/>
              <a:t> </a:t>
            </a:r>
            <a:r>
              <a:rPr lang="en-US" altLang="en-US" sz="3200" dirty="0" err="1"/>
              <a:t>en</a:t>
            </a:r>
            <a:r>
              <a:rPr lang="en-US" altLang="en-US" sz="3200" dirty="0"/>
              <a:t> el Dx</a:t>
            </a:r>
          </a:p>
          <a:p>
            <a:pPr lvl="1"/>
            <a:r>
              <a:rPr lang="en-US" altLang="en-US" sz="2800" dirty="0"/>
              <a:t>Dx #1</a:t>
            </a:r>
          </a:p>
          <a:p>
            <a:pPr lvl="2"/>
            <a:r>
              <a:rPr lang="en-US" altLang="en-US" sz="2400" dirty="0"/>
              <a:t>Adenocarcinoma endometrial </a:t>
            </a:r>
            <a:r>
              <a:rPr lang="en-US" altLang="en-US" sz="2400" dirty="0" err="1"/>
              <a:t>endometrioide</a:t>
            </a:r>
            <a:r>
              <a:rPr lang="en-US" altLang="en-US" sz="2400" dirty="0"/>
              <a:t>, FIGO </a:t>
            </a:r>
            <a:r>
              <a:rPr lang="en-US" altLang="en-US" sz="2400" dirty="0" err="1"/>
              <a:t>grado</a:t>
            </a:r>
            <a:r>
              <a:rPr lang="en-US" altLang="en-US" sz="2400" dirty="0"/>
              <a:t> 1</a:t>
            </a:r>
          </a:p>
          <a:p>
            <a:pPr lvl="1"/>
            <a:r>
              <a:rPr lang="en-US" altLang="en-US" sz="2800" dirty="0"/>
              <a:t>Dx #2</a:t>
            </a:r>
          </a:p>
          <a:p>
            <a:pPr lvl="2"/>
            <a:r>
              <a:rPr lang="en-US" altLang="en-US" sz="2400" dirty="0"/>
              <a:t>Adenocarcinoma, </a:t>
            </a:r>
            <a:r>
              <a:rPr lang="en-US" altLang="en-US" sz="2400" dirty="0" err="1"/>
              <a:t>probablemente</a:t>
            </a:r>
            <a:r>
              <a:rPr lang="en-US" altLang="en-US" sz="2400" dirty="0"/>
              <a:t> del </a:t>
            </a:r>
            <a:r>
              <a:rPr lang="en-US" altLang="en-US" sz="2400" dirty="0" err="1"/>
              <a:t>cuello</a:t>
            </a:r>
            <a:r>
              <a:rPr lang="en-US" altLang="en-US" sz="2400" dirty="0"/>
              <a:t>, de </a:t>
            </a:r>
            <a:r>
              <a:rPr lang="en-US" altLang="en-US" sz="2400" dirty="0" err="1"/>
              <a:t>origen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mesonéfrico</a:t>
            </a:r>
            <a:r>
              <a:rPr lang="en-US" altLang="en-US" sz="2400" dirty="0"/>
              <a:t> </a:t>
            </a:r>
          </a:p>
          <a:p>
            <a:pPr lvl="1"/>
            <a:r>
              <a:rPr lang="en-US" altLang="en-US" sz="2800" dirty="0"/>
              <a:t>Dx #3 </a:t>
            </a:r>
          </a:p>
          <a:p>
            <a:pPr lvl="2"/>
            <a:r>
              <a:rPr lang="en-US" altLang="en-US" sz="2400" dirty="0"/>
              <a:t>Adenocarcinoma endometrial </a:t>
            </a:r>
            <a:r>
              <a:rPr lang="en-US" altLang="en-US" sz="2400" dirty="0" err="1"/>
              <a:t>endometrioide</a:t>
            </a:r>
            <a:r>
              <a:rPr lang="en-US" altLang="en-US" sz="2400" dirty="0"/>
              <a:t>, FIGO </a:t>
            </a:r>
            <a:r>
              <a:rPr lang="en-US" altLang="en-US" sz="2400" dirty="0" err="1"/>
              <a:t>grado</a:t>
            </a:r>
            <a:r>
              <a:rPr lang="en-US" altLang="en-US" sz="2400" dirty="0"/>
              <a:t> 1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851498D-1D9B-4537-A1BD-8054E13FCD86}"/>
              </a:ext>
            </a:extLst>
          </p:cNvPr>
          <p:cNvCxnSpPr>
            <a:cxnSpLocks/>
          </p:cNvCxnSpPr>
          <p:nvPr/>
        </p:nvCxnSpPr>
        <p:spPr>
          <a:xfrm>
            <a:off x="650112" y="875914"/>
            <a:ext cx="10972800" cy="0"/>
          </a:xfrm>
          <a:prstGeom prst="line">
            <a:avLst/>
          </a:prstGeom>
          <a:ln w="9525">
            <a:solidFill>
              <a:schemeClr val="bg2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9906777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S05-30730#5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25400"/>
            <a:ext cx="9144000" cy="6832600"/>
          </a:xfrm>
          <a:solidFill>
            <a:schemeClr val="tx1"/>
          </a:solidFill>
          <a:ln w="19050" cap="flat">
            <a:noFill/>
            <a:miter lim="800000"/>
            <a:headEnd/>
            <a:tailEnd/>
          </a:ln>
        </p:spPr>
      </p:pic>
      <p:sp>
        <p:nvSpPr>
          <p:cNvPr id="74755" name="Rectangle 3"/>
          <p:cNvSpPr>
            <a:spLocks noChangeArrowheads="1"/>
          </p:cNvSpPr>
          <p:nvPr/>
        </p:nvSpPr>
        <p:spPr bwMode="auto">
          <a:xfrm>
            <a:off x="9401175" y="6027013"/>
            <a:ext cx="2533650" cy="830987"/>
          </a:xfrm>
          <a:prstGeom prst="rect">
            <a:avLst/>
          </a:prstGeom>
          <a:noFill/>
          <a:ln>
            <a:noFill/>
          </a:ln>
        </p:spPr>
        <p:txBody>
          <a:bodyPr wrap="square" lIns="91431" tIns="45715" rIns="91431" bIns="45715">
            <a:spAutoFit/>
          </a:bodyPr>
          <a:lstStyle/>
          <a:p>
            <a:pPr algn="ctr" eaLnBrk="1" hangingPunct="1"/>
            <a:r>
              <a:rPr lang="en-US" altLang="en-US" sz="2400" dirty="0">
                <a:solidFill>
                  <a:srgbClr val="0008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>
                <a:solidFill>
                  <a:srgbClr val="000822"/>
                </a:solidFill>
                <a:latin typeface="+mj-lt"/>
                <a:cs typeface="Arial" panose="020B0604020202020204" pitchFamily="34" charset="0"/>
              </a:rPr>
              <a:t>Tumor </a:t>
            </a:r>
            <a:r>
              <a:rPr lang="en-US" altLang="en-US" sz="2400" dirty="0" err="1">
                <a:solidFill>
                  <a:srgbClr val="000822"/>
                </a:solidFill>
                <a:latin typeface="+mj-lt"/>
                <a:cs typeface="Arial" panose="020B0604020202020204" pitchFamily="34" charset="0"/>
              </a:rPr>
              <a:t>exofítico</a:t>
            </a:r>
            <a:r>
              <a:rPr lang="en-US" altLang="en-US" sz="2400" dirty="0">
                <a:solidFill>
                  <a:srgbClr val="000822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0822"/>
                </a:solidFill>
                <a:latin typeface="+mj-lt"/>
                <a:cs typeface="Arial" panose="020B0604020202020204" pitchFamily="34" charset="0"/>
              </a:rPr>
              <a:t>en</a:t>
            </a:r>
            <a:r>
              <a:rPr lang="en-US" altLang="en-US" sz="2400" dirty="0">
                <a:solidFill>
                  <a:srgbClr val="000822"/>
                </a:solidFill>
                <a:latin typeface="+mj-lt"/>
                <a:cs typeface="Arial" panose="020B0604020202020204" pitchFamily="34" charset="0"/>
              </a:rPr>
              <a:t> el </a:t>
            </a:r>
            <a:r>
              <a:rPr lang="en-US" altLang="en-US" sz="2400" dirty="0" err="1">
                <a:solidFill>
                  <a:srgbClr val="000822"/>
                </a:solidFill>
                <a:latin typeface="+mj-lt"/>
                <a:cs typeface="Arial" panose="020B0604020202020204" pitchFamily="34" charset="0"/>
              </a:rPr>
              <a:t>cuello</a:t>
            </a:r>
            <a:endParaRPr lang="en-US" altLang="en-US" sz="2400" dirty="0">
              <a:solidFill>
                <a:srgbClr val="000822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74756" name="Picture 3" descr="E-3-1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6969123" y="746125"/>
            <a:ext cx="5969002" cy="447675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1221888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S05-30730#6"/>
          <p:cNvPicPr>
            <a:picLocks noGrp="1" noChangeAspect="1" noChangeArrowheads="1"/>
          </p:cNvPicPr>
          <p:nvPr>
            <p:ph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98" r="2898"/>
          <a:stretch/>
        </p:blipFill>
        <p:spPr>
          <a:xfrm rot="5400000">
            <a:off x="-375625" y="517003"/>
            <a:ext cx="6858000" cy="5823995"/>
          </a:xfrm>
          <a:ln w="28575" cap="flat">
            <a:noFill/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6524" r="6524"/>
          <a:stretch/>
        </p:blipFill>
        <p:spPr bwMode="auto">
          <a:xfrm rot="5400000" flipH="1" flipV="1">
            <a:off x="5709628" y="517003"/>
            <a:ext cx="6858000" cy="5823995"/>
          </a:xfrm>
          <a:prstGeom prst="rect">
            <a:avLst/>
          </a:prstGeom>
          <a:noFill/>
          <a:ln w="28575">
            <a:noFill/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7607786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S05-30730#10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765"/>
          <a:stretch>
            <a:fillRect/>
          </a:stretch>
        </p:blipFill>
        <p:spPr>
          <a:xfrm>
            <a:off x="1397000" y="-6350"/>
            <a:ext cx="4572000" cy="6881813"/>
          </a:xfrm>
          <a:ln w="19050" cap="flat">
            <a:noFill/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7827" name="Text Box 3"/>
          <p:cNvSpPr txBox="1">
            <a:spLocks noChangeArrowheads="1"/>
          </p:cNvSpPr>
          <p:nvPr/>
        </p:nvSpPr>
        <p:spPr bwMode="auto">
          <a:xfrm>
            <a:off x="1397000" y="6475364"/>
            <a:ext cx="1670068" cy="4000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91431" tIns="45715" rIns="91431" bIns="45715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2000" dirty="0" err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Vimentina</a:t>
            </a:r>
            <a:r>
              <a:rPr lang="en-US" altLang="en-US" sz="2000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 +</a:t>
            </a:r>
          </a:p>
        </p:txBody>
      </p:sp>
      <p:pic>
        <p:nvPicPr>
          <p:cNvPr id="77828" name="Picture 2" descr="S05-30730#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1839"/>
          <a:stretch>
            <a:fillRect/>
          </a:stretch>
        </p:blipFill>
        <p:spPr bwMode="auto">
          <a:xfrm>
            <a:off x="6256338" y="-6350"/>
            <a:ext cx="4538662" cy="686593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7829" name="Text Box 3"/>
          <p:cNvSpPr txBox="1">
            <a:spLocks noChangeArrowheads="1"/>
          </p:cNvSpPr>
          <p:nvPr/>
        </p:nvSpPr>
        <p:spPr bwMode="auto">
          <a:xfrm>
            <a:off x="6251575" y="6459489"/>
            <a:ext cx="1660525" cy="4000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91431" tIns="45715" rIns="91431" bIns="45715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2000" dirty="0" err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Calretinina</a:t>
            </a:r>
            <a:r>
              <a:rPr lang="en-US" altLang="en-US" sz="2000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 +</a:t>
            </a:r>
          </a:p>
        </p:txBody>
      </p:sp>
    </p:spTree>
    <p:extLst>
      <p:ext uri="{BB962C8B-B14F-4D97-AF65-F5344CB8AC3E}">
        <p14:creationId xmlns:p14="http://schemas.microsoft.com/office/powerpoint/2010/main" val="4015890395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608CE-BE0A-410E-A5F9-6AC8046E7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3276" y="145245"/>
            <a:ext cx="10515600" cy="950153"/>
          </a:xfrm>
        </p:spPr>
        <p:txBody>
          <a:bodyPr>
            <a:normAutofit/>
          </a:bodyPr>
          <a:lstStyle/>
          <a:p>
            <a:r>
              <a:rPr lang="en-US" altLang="en-US" sz="4000" dirty="0" err="1"/>
              <a:t>AdenoCa</a:t>
            </a:r>
            <a:r>
              <a:rPr lang="en-US" altLang="en-US" sz="4000" dirty="0"/>
              <a:t> </a:t>
            </a:r>
            <a:r>
              <a:rPr lang="en-US" altLang="en-US" sz="4000" dirty="0" err="1"/>
              <a:t>Mesonéfrico</a:t>
            </a:r>
            <a:r>
              <a:rPr lang="en-US" altLang="en-US" sz="4000" dirty="0"/>
              <a:t> de </a:t>
            </a:r>
            <a:r>
              <a:rPr lang="en-US" altLang="en-US" sz="4000" dirty="0" err="1"/>
              <a:t>Cuello</a:t>
            </a:r>
            <a:r>
              <a:rPr lang="en-US" altLang="en-US" sz="4000" dirty="0"/>
              <a:t> </a:t>
            </a:r>
            <a:r>
              <a:rPr lang="en-US" altLang="en-US" sz="4000" dirty="0" err="1"/>
              <a:t>Uterino</a:t>
            </a:r>
            <a:r>
              <a:rPr lang="en-US" sz="4000" dirty="0">
                <a:latin typeface="+mj-lt"/>
              </a:rPr>
              <a:t>, IHQ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10505CF7-239E-4F33-80C9-3F725052C29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42004548"/>
              </p:ext>
            </p:extLst>
          </p:nvPr>
        </p:nvGraphicFramePr>
        <p:xfrm>
          <a:off x="715851" y="1185259"/>
          <a:ext cx="10515600" cy="41233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31A60E46-2146-4DCA-803D-0CD0C667CB6C}"/>
              </a:ext>
            </a:extLst>
          </p:cNvPr>
          <p:cNvSpPr/>
          <p:nvPr/>
        </p:nvSpPr>
        <p:spPr>
          <a:xfrm>
            <a:off x="1962944" y="5398461"/>
            <a:ext cx="8266113" cy="55511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*CD10 </a:t>
            </a:r>
            <a:r>
              <a:rPr lang="en-US" sz="20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puede</a:t>
            </a:r>
            <a:r>
              <a:rPr lang="en-US" sz="20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ser + </a:t>
            </a:r>
            <a:r>
              <a:rPr lang="en-US" sz="20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en</a:t>
            </a:r>
            <a:r>
              <a:rPr lang="en-US" sz="20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otros</a:t>
            </a:r>
            <a:r>
              <a:rPr lang="en-US" sz="20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Cas de </a:t>
            </a:r>
            <a:r>
              <a:rPr lang="en-US" sz="20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cuello</a:t>
            </a:r>
            <a:r>
              <a:rPr lang="en-US" sz="20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o </a:t>
            </a:r>
            <a:r>
              <a:rPr lang="en-US" sz="20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en</a:t>
            </a:r>
            <a:r>
              <a:rPr lang="en-US" sz="20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AdenoCa</a:t>
            </a:r>
            <a:r>
              <a:rPr lang="en-US" sz="20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endometrial</a:t>
            </a:r>
          </a:p>
        </p:txBody>
      </p:sp>
    </p:spTree>
    <p:extLst>
      <p:ext uri="{BB962C8B-B14F-4D97-AF65-F5344CB8AC3E}">
        <p14:creationId xmlns:p14="http://schemas.microsoft.com/office/powerpoint/2010/main" val="22174399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9074" y="1314370"/>
            <a:ext cx="8229600" cy="4551365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Independiente del VPH</a:t>
            </a:r>
          </a:p>
          <a:p>
            <a:pPr lvl="1"/>
            <a:r>
              <a:rPr lang="en-US" dirty="0" err="1"/>
              <a:t>AdenoCa</a:t>
            </a:r>
            <a:r>
              <a:rPr lang="en-US" dirty="0"/>
              <a:t>, </a:t>
            </a:r>
            <a:r>
              <a:rPr lang="en-US" dirty="0" err="1"/>
              <a:t>tipo</a:t>
            </a:r>
            <a:r>
              <a:rPr lang="en-US" dirty="0"/>
              <a:t> </a:t>
            </a:r>
            <a:r>
              <a:rPr lang="en-US" dirty="0" err="1"/>
              <a:t>gástrico</a:t>
            </a:r>
            <a:r>
              <a:rPr lang="en-US" dirty="0"/>
              <a:t> </a:t>
            </a:r>
          </a:p>
          <a:p>
            <a:pPr lvl="1"/>
            <a:r>
              <a:rPr lang="en-US" dirty="0" err="1"/>
              <a:t>AdenoCa</a:t>
            </a:r>
            <a:r>
              <a:rPr lang="en-US" dirty="0"/>
              <a:t>, </a:t>
            </a:r>
            <a:r>
              <a:rPr lang="en-US" dirty="0" err="1"/>
              <a:t>mesonéfrico</a:t>
            </a:r>
            <a:endParaRPr lang="en-US" dirty="0"/>
          </a:p>
          <a:p>
            <a:pPr lvl="1"/>
            <a:r>
              <a:rPr lang="en-US" dirty="0"/>
              <a:t>Ca de </a:t>
            </a:r>
            <a:r>
              <a:rPr lang="en-US" dirty="0" err="1"/>
              <a:t>células</a:t>
            </a:r>
            <a:r>
              <a:rPr lang="en-US" dirty="0"/>
              <a:t> </a:t>
            </a:r>
            <a:r>
              <a:rPr lang="en-US" dirty="0" err="1"/>
              <a:t>claras</a:t>
            </a:r>
            <a:endParaRPr lang="en-US" dirty="0"/>
          </a:p>
          <a:p>
            <a:pPr>
              <a:spcBef>
                <a:spcPts val="2400"/>
              </a:spcBef>
            </a:pPr>
            <a:r>
              <a:rPr lang="en-US" dirty="0" err="1">
                <a:solidFill>
                  <a:schemeClr val="bg2">
                    <a:lumMod val="10000"/>
                  </a:schemeClr>
                </a:solidFill>
              </a:rPr>
              <a:t>Relacionado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 con el VPH</a:t>
            </a:r>
          </a:p>
          <a:p>
            <a:pPr lvl="1"/>
            <a:r>
              <a:rPr lang="en-US" dirty="0"/>
              <a:t>SMILE </a:t>
            </a:r>
            <a:r>
              <a:rPr lang="en-US" dirty="0" err="1"/>
              <a:t>invasivo</a:t>
            </a:r>
            <a:r>
              <a:rPr lang="en-US" dirty="0"/>
              <a:t> </a:t>
            </a:r>
          </a:p>
          <a:p>
            <a:pPr lvl="1"/>
            <a:r>
              <a:rPr lang="en-US" dirty="0" err="1"/>
              <a:t>AdenoCa</a:t>
            </a:r>
            <a:r>
              <a:rPr lang="en-US" dirty="0"/>
              <a:t> </a:t>
            </a:r>
            <a:r>
              <a:rPr lang="en-US" dirty="0" err="1"/>
              <a:t>mixto</a:t>
            </a:r>
            <a:r>
              <a:rPr lang="en-US" dirty="0"/>
              <a:t> con Ca </a:t>
            </a:r>
            <a:r>
              <a:rPr lang="en-US" dirty="0" err="1"/>
              <a:t>neuroendocrino</a:t>
            </a:r>
            <a:r>
              <a:rPr lang="en-US" dirty="0"/>
              <a:t> vs. Ca </a:t>
            </a:r>
            <a:r>
              <a:rPr lang="en-US" dirty="0" err="1"/>
              <a:t>neuroendocrino</a:t>
            </a:r>
            <a:r>
              <a:rPr lang="en-US" dirty="0"/>
              <a:t> con </a:t>
            </a:r>
            <a:r>
              <a:rPr lang="en-US" dirty="0" err="1"/>
              <a:t>formación</a:t>
            </a:r>
            <a:r>
              <a:rPr lang="en-US" dirty="0"/>
              <a:t> glandular</a:t>
            </a:r>
          </a:p>
          <a:p>
            <a:pPr lvl="1"/>
            <a:r>
              <a:rPr lang="en-US" dirty="0" err="1"/>
              <a:t>Patrones</a:t>
            </a:r>
            <a:r>
              <a:rPr lang="en-US" dirty="0"/>
              <a:t> de </a:t>
            </a:r>
            <a:r>
              <a:rPr lang="en-US" dirty="0" err="1"/>
              <a:t>invasión</a:t>
            </a:r>
            <a:r>
              <a:rPr lang="en-US" dirty="0"/>
              <a:t> Silva</a:t>
            </a:r>
          </a:p>
          <a:p>
            <a:pPr marL="0" indent="0">
              <a:spcBef>
                <a:spcPts val="1200"/>
              </a:spcBef>
              <a:buNone/>
            </a:pP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62965" y="0"/>
            <a:ext cx="1066607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dirty="0">
                <a:latin typeface="+mj-lt"/>
              </a:rPr>
              <a:t>Adenocarcinoma de </a:t>
            </a:r>
            <a:r>
              <a:rPr lang="en-US" sz="4000" dirty="0" err="1">
                <a:latin typeface="+mj-lt"/>
              </a:rPr>
              <a:t>Cuello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Uterino</a:t>
            </a:r>
            <a:r>
              <a:rPr lang="en-US" sz="4000" dirty="0">
                <a:latin typeface="+mj-lt"/>
              </a:rPr>
              <a:t>, Una </a:t>
            </a:r>
            <a:r>
              <a:rPr lang="en-US" sz="4000" dirty="0" err="1">
                <a:latin typeface="+mj-lt"/>
              </a:rPr>
              <a:t>Actualización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0DE8DBF-8E5F-4DB2-BA2E-9228B1A7EBA4}"/>
              </a:ext>
            </a:extLst>
          </p:cNvPr>
          <p:cNvCxnSpPr>
            <a:cxnSpLocks/>
          </p:cNvCxnSpPr>
          <p:nvPr/>
        </p:nvCxnSpPr>
        <p:spPr>
          <a:xfrm>
            <a:off x="609600" y="945362"/>
            <a:ext cx="10972800" cy="0"/>
          </a:xfrm>
          <a:prstGeom prst="line">
            <a:avLst/>
          </a:prstGeom>
          <a:ln w="9525">
            <a:solidFill>
              <a:schemeClr val="bg2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22128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3" name="Title 1"/>
          <p:cNvSpPr>
            <a:spLocks noGrp="1"/>
          </p:cNvSpPr>
          <p:nvPr>
            <p:ph type="title"/>
          </p:nvPr>
        </p:nvSpPr>
        <p:spPr>
          <a:xfrm>
            <a:off x="335666" y="304800"/>
            <a:ext cx="10972800" cy="1143000"/>
          </a:xfrm>
        </p:spPr>
        <p:txBody>
          <a:bodyPr>
            <a:noAutofit/>
          </a:bodyPr>
          <a:lstStyle/>
          <a:p>
            <a:r>
              <a:rPr lang="en-US" altLang="en-US" sz="3200" dirty="0" err="1"/>
              <a:t>AdenoCa</a:t>
            </a:r>
            <a:r>
              <a:rPr lang="en-US" altLang="en-US" sz="3200" dirty="0"/>
              <a:t> </a:t>
            </a:r>
            <a:r>
              <a:rPr lang="en-US" altLang="en-US" sz="3200" dirty="0" err="1"/>
              <a:t>Mesonéfrico</a:t>
            </a:r>
            <a:r>
              <a:rPr lang="en-US" altLang="en-US" sz="3200" dirty="0"/>
              <a:t> de </a:t>
            </a:r>
            <a:r>
              <a:rPr lang="en-US" altLang="en-US" sz="3200" dirty="0" err="1"/>
              <a:t>Cuello</a:t>
            </a:r>
            <a:r>
              <a:rPr lang="en-US" altLang="en-US" sz="3200" dirty="0"/>
              <a:t> </a:t>
            </a:r>
            <a:r>
              <a:rPr lang="en-US" altLang="en-US" sz="3200" dirty="0" err="1"/>
              <a:t>Uterino</a:t>
            </a:r>
            <a:r>
              <a:rPr lang="en-US" altLang="en-US" sz="3200" dirty="0"/>
              <a:t>, </a:t>
            </a:r>
            <a:r>
              <a:rPr lang="en-US" sz="3200" dirty="0" err="1"/>
              <a:t>Hallazgos</a:t>
            </a:r>
            <a:r>
              <a:rPr lang="en-US" sz="3200" dirty="0"/>
              <a:t> </a:t>
            </a:r>
            <a:r>
              <a:rPr lang="en-US" sz="3200" dirty="0" err="1"/>
              <a:t>Moleculares</a:t>
            </a:r>
            <a:endParaRPr lang="en-US" altLang="en-US" sz="3200" dirty="0"/>
          </a:p>
        </p:txBody>
      </p:sp>
      <p:sp>
        <p:nvSpPr>
          <p:cNvPr id="79874" name="Rectangle 3"/>
          <p:cNvSpPr>
            <a:spLocks noGrp="1" noChangeArrowheads="1"/>
          </p:cNvSpPr>
          <p:nvPr>
            <p:ph idx="1"/>
          </p:nvPr>
        </p:nvSpPr>
        <p:spPr>
          <a:xfrm>
            <a:off x="4647234" y="1713053"/>
            <a:ext cx="4824715" cy="3241903"/>
          </a:xfrm>
        </p:spPr>
        <p:txBody>
          <a:bodyPr>
            <a:noAutofit/>
          </a:bodyPr>
          <a:lstStyle/>
          <a:p>
            <a:pPr marL="457200" lvl="1" indent="0">
              <a:buNone/>
              <a:defRPr/>
            </a:pPr>
            <a:r>
              <a:rPr lang="en-US" altLang="en-US" sz="3200" i="1" dirty="0">
                <a:solidFill>
                  <a:schemeClr val="accent4">
                    <a:lumMod val="10000"/>
                  </a:schemeClr>
                </a:solidFill>
              </a:rPr>
              <a:t>KRAS</a:t>
            </a:r>
            <a:endParaRPr lang="en-US" altLang="en-US" sz="3200" dirty="0">
              <a:solidFill>
                <a:schemeClr val="accent4">
                  <a:lumMod val="10000"/>
                </a:schemeClr>
              </a:solidFill>
            </a:endParaRPr>
          </a:p>
          <a:p>
            <a:pPr marL="457200" lvl="1" indent="0">
              <a:buNone/>
              <a:defRPr/>
            </a:pPr>
            <a:r>
              <a:rPr lang="en-US" altLang="en-US" sz="3200" i="1" dirty="0">
                <a:solidFill>
                  <a:schemeClr val="accent4">
                    <a:lumMod val="10000"/>
                  </a:schemeClr>
                </a:solidFill>
              </a:rPr>
              <a:t>ARID1A/B</a:t>
            </a:r>
          </a:p>
          <a:p>
            <a:pPr marL="457200" lvl="1" indent="0">
              <a:buNone/>
              <a:defRPr/>
            </a:pPr>
            <a:r>
              <a:rPr lang="en-US" altLang="en-US" sz="3200" i="1" dirty="0">
                <a:solidFill>
                  <a:schemeClr val="accent4">
                    <a:lumMod val="10000"/>
                  </a:schemeClr>
                </a:solidFill>
              </a:rPr>
              <a:t>SMARCA4</a:t>
            </a:r>
          </a:p>
          <a:p>
            <a:pPr marL="457200" lvl="1" indent="0">
              <a:buNone/>
              <a:defRPr/>
            </a:pPr>
            <a:r>
              <a:rPr lang="en-US" altLang="en-US" sz="3200" i="1" dirty="0">
                <a:solidFill>
                  <a:schemeClr val="accent4">
                    <a:lumMod val="10000"/>
                  </a:schemeClr>
                </a:solidFill>
              </a:rPr>
              <a:t>BCOR/BCORL1</a:t>
            </a:r>
          </a:p>
          <a:p>
            <a:pPr marL="457200" lvl="1" indent="0">
              <a:buNone/>
              <a:defRPr/>
            </a:pPr>
            <a:r>
              <a:rPr lang="en-US" altLang="en-US" sz="3200" i="1" dirty="0">
                <a:solidFill>
                  <a:schemeClr val="accent4">
                    <a:lumMod val="10000"/>
                  </a:schemeClr>
                </a:solidFill>
              </a:rPr>
              <a:t>TP53</a:t>
            </a:r>
          </a:p>
          <a:p>
            <a:pPr marL="457200" lvl="1" indent="0">
              <a:buNone/>
              <a:defRPr/>
            </a:pPr>
            <a:r>
              <a:rPr lang="en-US" altLang="en-US" sz="3200" i="1" dirty="0">
                <a:solidFill>
                  <a:schemeClr val="accent4">
                    <a:lumMod val="10000"/>
                  </a:schemeClr>
                </a:solidFill>
              </a:rPr>
              <a:t>CTNNB1</a:t>
            </a:r>
            <a:endParaRPr lang="en-US" altLang="en-US" sz="3200" dirty="0">
              <a:solidFill>
                <a:schemeClr val="accent4">
                  <a:lumMod val="10000"/>
                </a:schemeClr>
              </a:solidFill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D5FF3B1-F27C-4112-BB77-A2C31C142F6C}"/>
              </a:ext>
            </a:extLst>
          </p:cNvPr>
          <p:cNvCxnSpPr>
            <a:cxnSpLocks/>
          </p:cNvCxnSpPr>
          <p:nvPr/>
        </p:nvCxnSpPr>
        <p:spPr>
          <a:xfrm>
            <a:off x="540152" y="1231032"/>
            <a:ext cx="10972800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B9D96491-6347-4852-9C04-507C0AEA381C}"/>
              </a:ext>
            </a:extLst>
          </p:cNvPr>
          <p:cNvSpPr/>
          <p:nvPr/>
        </p:nvSpPr>
        <p:spPr>
          <a:xfrm>
            <a:off x="1522435" y="2989691"/>
            <a:ext cx="21465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en-US" sz="3200" dirty="0" err="1">
                <a:solidFill>
                  <a:schemeClr val="accent4">
                    <a:lumMod val="10000"/>
                  </a:schemeClr>
                </a:solidFill>
                <a:latin typeface="+mj-lt"/>
              </a:rPr>
              <a:t>Mutaciones</a:t>
            </a:r>
            <a:endParaRPr lang="en-US" altLang="en-US" sz="3200" dirty="0">
              <a:solidFill>
                <a:schemeClr val="accent4">
                  <a:lumMod val="1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76300329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3" name="Title 1"/>
          <p:cNvSpPr>
            <a:spLocks noGrp="1"/>
          </p:cNvSpPr>
          <p:nvPr>
            <p:ph type="title"/>
          </p:nvPr>
        </p:nvSpPr>
        <p:spPr>
          <a:xfrm>
            <a:off x="0" y="304800"/>
            <a:ext cx="12192000" cy="1143000"/>
          </a:xfrm>
        </p:spPr>
        <p:txBody>
          <a:bodyPr>
            <a:noAutofit/>
          </a:bodyPr>
          <a:lstStyle/>
          <a:p>
            <a:r>
              <a:rPr lang="en-US" altLang="en-US" sz="3200" dirty="0" err="1"/>
              <a:t>AdenoCa</a:t>
            </a:r>
            <a:r>
              <a:rPr lang="en-US" altLang="en-US" sz="3200" dirty="0"/>
              <a:t> </a:t>
            </a:r>
            <a:r>
              <a:rPr lang="en-US" altLang="en-US" sz="3200" dirty="0" err="1"/>
              <a:t>Mesonéfrico</a:t>
            </a:r>
            <a:r>
              <a:rPr lang="en-US" altLang="en-US" sz="3200" dirty="0"/>
              <a:t> de </a:t>
            </a:r>
            <a:r>
              <a:rPr lang="en-US" altLang="en-US" sz="3200" dirty="0" err="1"/>
              <a:t>Cuello</a:t>
            </a:r>
            <a:r>
              <a:rPr lang="en-US" altLang="en-US" sz="3200" dirty="0"/>
              <a:t> </a:t>
            </a:r>
            <a:r>
              <a:rPr lang="en-US" altLang="en-US" sz="3200" dirty="0" err="1"/>
              <a:t>Uterino</a:t>
            </a:r>
            <a:r>
              <a:rPr lang="en-US" altLang="en-US" sz="3200" dirty="0"/>
              <a:t>, </a:t>
            </a:r>
            <a:r>
              <a:rPr lang="en-US" sz="3200" dirty="0" err="1"/>
              <a:t>Comportamiento</a:t>
            </a:r>
            <a:endParaRPr lang="en-US" altLang="en-US" sz="3200" dirty="0"/>
          </a:p>
        </p:txBody>
      </p:sp>
      <p:sp>
        <p:nvSpPr>
          <p:cNvPr id="79874" name="Rectangle 3"/>
          <p:cNvSpPr>
            <a:spLocks noGrp="1" noChangeArrowheads="1"/>
          </p:cNvSpPr>
          <p:nvPr>
            <p:ph idx="1"/>
          </p:nvPr>
        </p:nvSpPr>
        <p:spPr>
          <a:xfrm>
            <a:off x="2611056" y="1653252"/>
            <a:ext cx="6553200" cy="4190999"/>
          </a:xfrm>
        </p:spPr>
        <p:txBody>
          <a:bodyPr>
            <a:normAutofit/>
          </a:bodyPr>
          <a:lstStyle/>
          <a:p>
            <a:pPr>
              <a:spcBef>
                <a:spcPts val="1800"/>
              </a:spcBef>
              <a:defRPr/>
            </a:pPr>
            <a:r>
              <a:rPr lang="en-US" altLang="en-US" sz="3200" dirty="0" err="1">
                <a:solidFill>
                  <a:schemeClr val="accent4">
                    <a:lumMod val="10000"/>
                  </a:schemeClr>
                </a:solidFill>
                <a:cs typeface="Times New Roman" pitchFamily="18" charset="0"/>
              </a:rPr>
              <a:t>Mayor</a:t>
            </a:r>
            <a:r>
              <a:rPr lang="en-US" altLang="en-US" sz="3200" dirty="0" err="1">
                <a:solidFill>
                  <a:schemeClr val="accent4">
                    <a:lumMod val="10000"/>
                  </a:schemeClr>
                </a:solidFill>
              </a:rPr>
              <a:t>ía</a:t>
            </a:r>
            <a:r>
              <a:rPr lang="en-US" altLang="en-US" sz="3200" dirty="0">
                <a:solidFill>
                  <a:schemeClr val="accent4">
                    <a:lumMod val="10000"/>
                  </a:schemeClr>
                </a:solidFill>
              </a:rPr>
              <a:t> de los </a:t>
            </a:r>
            <a:r>
              <a:rPr lang="en-US" altLang="en-US" sz="3200" dirty="0" err="1">
                <a:solidFill>
                  <a:schemeClr val="accent4">
                    <a:lumMod val="10000"/>
                  </a:schemeClr>
                </a:solidFill>
              </a:rPr>
              <a:t>casos</a:t>
            </a:r>
            <a:r>
              <a:rPr lang="en-US" altLang="en-US" sz="3200" dirty="0">
                <a:solidFill>
                  <a:schemeClr val="accent4">
                    <a:lumMod val="10000"/>
                  </a:schemeClr>
                </a:solidFill>
              </a:rPr>
              <a:t> se </a:t>
            </a:r>
            <a:r>
              <a:rPr lang="en-US" altLang="en-US" sz="3200" dirty="0" err="1">
                <a:solidFill>
                  <a:schemeClr val="accent4">
                    <a:lumMod val="10000"/>
                  </a:schemeClr>
                </a:solidFill>
              </a:rPr>
              <a:t>presentan</a:t>
            </a:r>
            <a:r>
              <a:rPr lang="en-US" altLang="en-US" sz="3200" dirty="0">
                <a:solidFill>
                  <a:schemeClr val="accent4">
                    <a:lumMod val="10000"/>
                  </a:schemeClr>
                </a:solidFill>
              </a:rPr>
              <a:t> </a:t>
            </a:r>
            <a:r>
              <a:rPr lang="en-US" altLang="en-US" sz="3200" dirty="0" err="1">
                <a:solidFill>
                  <a:schemeClr val="accent4">
                    <a:lumMod val="10000"/>
                  </a:schemeClr>
                </a:solidFill>
              </a:rPr>
              <a:t>en</a:t>
            </a:r>
            <a:r>
              <a:rPr lang="en-US" altLang="en-US" sz="3200" dirty="0">
                <a:solidFill>
                  <a:schemeClr val="accent4">
                    <a:lumMod val="10000"/>
                  </a:schemeClr>
                </a:solidFill>
              </a:rPr>
              <a:t> </a:t>
            </a:r>
            <a:r>
              <a:rPr lang="en-US" altLang="en-US" sz="3200" dirty="0" err="1">
                <a:solidFill>
                  <a:schemeClr val="accent4">
                    <a:lumMod val="10000"/>
                  </a:schemeClr>
                </a:solidFill>
              </a:rPr>
              <a:t>estadio</a:t>
            </a:r>
            <a:r>
              <a:rPr lang="en-US" altLang="en-US" sz="3200" dirty="0">
                <a:solidFill>
                  <a:schemeClr val="accent4">
                    <a:lumMod val="10000"/>
                  </a:schemeClr>
                </a:solidFill>
              </a:rPr>
              <a:t> </a:t>
            </a:r>
            <a:r>
              <a:rPr lang="en-US" altLang="en-US" sz="3200" dirty="0" err="1">
                <a:solidFill>
                  <a:schemeClr val="accent4">
                    <a:lumMod val="10000"/>
                  </a:schemeClr>
                </a:solidFill>
              </a:rPr>
              <a:t>avanzado</a:t>
            </a:r>
            <a:r>
              <a:rPr lang="en-US" altLang="en-US" sz="3200" dirty="0">
                <a:solidFill>
                  <a:schemeClr val="accent4">
                    <a:lumMod val="10000"/>
                  </a:schemeClr>
                </a:solidFill>
              </a:rPr>
              <a:t> </a:t>
            </a:r>
          </a:p>
          <a:p>
            <a:pPr>
              <a:spcBef>
                <a:spcPts val="1800"/>
              </a:spcBef>
              <a:defRPr/>
            </a:pPr>
            <a:r>
              <a:rPr lang="en-US" altLang="en-US" sz="3200" dirty="0">
                <a:solidFill>
                  <a:schemeClr val="accent4">
                    <a:lumMod val="10000"/>
                  </a:schemeClr>
                </a:solidFill>
                <a:cs typeface="Times New Roman" pitchFamily="18" charset="0"/>
              </a:rPr>
              <a:t>50% de los </a:t>
            </a:r>
            <a:r>
              <a:rPr lang="en-US" altLang="en-US" sz="3200" dirty="0" err="1">
                <a:solidFill>
                  <a:schemeClr val="accent4">
                    <a:lumMod val="10000"/>
                  </a:schemeClr>
                </a:solidFill>
                <a:cs typeface="Times New Roman" pitchFamily="18" charset="0"/>
              </a:rPr>
              <a:t>casos</a:t>
            </a:r>
            <a:r>
              <a:rPr lang="en-US" altLang="en-US" sz="3200" dirty="0">
                <a:solidFill>
                  <a:schemeClr val="accent4">
                    <a:lumMod val="10000"/>
                  </a:schemeClr>
                </a:solidFill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accent4">
                    <a:lumMod val="10000"/>
                  </a:schemeClr>
                </a:solidFill>
                <a:cs typeface="Times New Roman" pitchFamily="18" charset="0"/>
              </a:rPr>
              <a:t>recurren</a:t>
            </a:r>
            <a:r>
              <a:rPr lang="en-US" altLang="en-US" sz="3200" dirty="0">
                <a:solidFill>
                  <a:schemeClr val="accent4">
                    <a:lumMod val="10000"/>
                  </a:schemeClr>
                </a:solidFill>
                <a:cs typeface="Times New Roman" pitchFamily="18" charset="0"/>
              </a:rPr>
              <a:t> </a:t>
            </a:r>
          </a:p>
          <a:p>
            <a:pPr lvl="1">
              <a:defRPr/>
            </a:pPr>
            <a:r>
              <a:rPr lang="en-US" altLang="en-US" sz="2800" dirty="0" err="1">
                <a:solidFill>
                  <a:schemeClr val="accent4">
                    <a:lumMod val="10000"/>
                  </a:schemeClr>
                </a:solidFill>
                <a:cs typeface="Times New Roman" pitchFamily="18" charset="0"/>
              </a:rPr>
              <a:t>Pulmón</a:t>
            </a:r>
            <a:r>
              <a:rPr lang="en-US" altLang="en-US" sz="2800" dirty="0">
                <a:solidFill>
                  <a:schemeClr val="accent4">
                    <a:lumMod val="10000"/>
                  </a:schemeClr>
                </a:solidFill>
                <a:cs typeface="Times New Roman" pitchFamily="18" charset="0"/>
              </a:rPr>
              <a:t>, vagina, abdomen, </a:t>
            </a:r>
            <a:r>
              <a:rPr lang="en-US" altLang="en-US" sz="2800" dirty="0" err="1">
                <a:solidFill>
                  <a:schemeClr val="accent4">
                    <a:lumMod val="10000"/>
                  </a:schemeClr>
                </a:solidFill>
                <a:cs typeface="Times New Roman" pitchFamily="18" charset="0"/>
              </a:rPr>
              <a:t>higado</a:t>
            </a:r>
            <a:r>
              <a:rPr lang="en-US" altLang="en-US" sz="2800" dirty="0">
                <a:solidFill>
                  <a:schemeClr val="accent4">
                    <a:lumMod val="10000"/>
                  </a:schemeClr>
                </a:solidFill>
                <a:cs typeface="Times New Roman" pitchFamily="18" charset="0"/>
              </a:rPr>
              <a:t>, </a:t>
            </a:r>
            <a:r>
              <a:rPr lang="en-US" altLang="en-US" sz="2800" dirty="0" err="1">
                <a:solidFill>
                  <a:schemeClr val="accent4">
                    <a:lumMod val="10000"/>
                  </a:schemeClr>
                </a:solidFill>
                <a:cs typeface="Times New Roman" pitchFamily="18" charset="0"/>
              </a:rPr>
              <a:t>epipl</a:t>
            </a:r>
            <a:r>
              <a:rPr lang="en-US" altLang="en-US" sz="2800" dirty="0" err="1">
                <a:solidFill>
                  <a:schemeClr val="accent4">
                    <a:lumMod val="10000"/>
                  </a:schemeClr>
                </a:solidFill>
              </a:rPr>
              <a:t>ón</a:t>
            </a:r>
            <a:r>
              <a:rPr lang="en-US" altLang="en-US" sz="2800" dirty="0">
                <a:solidFill>
                  <a:schemeClr val="accent4">
                    <a:lumMod val="10000"/>
                  </a:schemeClr>
                </a:solidFill>
                <a:cs typeface="Times New Roman" pitchFamily="18" charset="0"/>
              </a:rPr>
              <a:t>/</a:t>
            </a:r>
            <a:r>
              <a:rPr lang="en-US" altLang="en-US" sz="2800" dirty="0" err="1">
                <a:solidFill>
                  <a:schemeClr val="accent4">
                    <a:lumMod val="10000"/>
                  </a:schemeClr>
                </a:solidFill>
                <a:cs typeface="Times New Roman" pitchFamily="18" charset="0"/>
              </a:rPr>
              <a:t>peritoneo</a:t>
            </a:r>
            <a:r>
              <a:rPr lang="en-US" altLang="en-US" sz="2800" dirty="0">
                <a:solidFill>
                  <a:schemeClr val="accent4">
                    <a:lumMod val="10000"/>
                  </a:schemeClr>
                </a:solidFill>
                <a:cs typeface="Times New Roman" pitchFamily="18" charset="0"/>
              </a:rPr>
              <a:t>, </a:t>
            </a:r>
            <a:r>
              <a:rPr lang="en-US" altLang="en-US" sz="2800" dirty="0" err="1">
                <a:solidFill>
                  <a:schemeClr val="accent4">
                    <a:lumMod val="10000"/>
                  </a:schemeClr>
                </a:solidFill>
                <a:cs typeface="Times New Roman" pitchFamily="18" charset="0"/>
              </a:rPr>
              <a:t>intestino</a:t>
            </a:r>
            <a:endParaRPr lang="en-US" altLang="en-US" sz="2800" dirty="0">
              <a:solidFill>
                <a:schemeClr val="accent4">
                  <a:lumMod val="10000"/>
                </a:schemeClr>
              </a:solidFill>
              <a:cs typeface="Times New Roman" pitchFamily="18" charset="0"/>
            </a:endParaRPr>
          </a:p>
          <a:p>
            <a:pPr>
              <a:spcBef>
                <a:spcPts val="1800"/>
              </a:spcBef>
              <a:defRPr/>
            </a:pPr>
            <a:r>
              <a:rPr lang="en-US" altLang="en-US" sz="3200" dirty="0" err="1">
                <a:solidFill>
                  <a:schemeClr val="accent4">
                    <a:lumMod val="10000"/>
                  </a:schemeClr>
                </a:solidFill>
                <a:cs typeface="Times New Roman" pitchFamily="18" charset="0"/>
              </a:rPr>
              <a:t>Sobrevida</a:t>
            </a:r>
            <a:r>
              <a:rPr lang="en-US" altLang="en-US" sz="3200" dirty="0">
                <a:solidFill>
                  <a:schemeClr val="accent4">
                    <a:lumMod val="10000"/>
                  </a:schemeClr>
                </a:solidFill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accent4">
                    <a:lumMod val="10000"/>
                  </a:schemeClr>
                </a:solidFill>
                <a:cs typeface="Times New Roman" pitchFamily="18" charset="0"/>
              </a:rPr>
              <a:t>en</a:t>
            </a:r>
            <a:r>
              <a:rPr lang="en-US" altLang="en-US" sz="3200" dirty="0">
                <a:solidFill>
                  <a:schemeClr val="accent4">
                    <a:lumMod val="10000"/>
                  </a:schemeClr>
                </a:solidFill>
                <a:cs typeface="Times New Roman" pitchFamily="18" charset="0"/>
              </a:rPr>
              <a:t> 5-años, 74%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BE4F0D3-C4BD-4D92-95D6-39A9373790CA}"/>
              </a:ext>
            </a:extLst>
          </p:cNvPr>
          <p:cNvCxnSpPr>
            <a:cxnSpLocks/>
          </p:cNvCxnSpPr>
          <p:nvPr/>
        </p:nvCxnSpPr>
        <p:spPr>
          <a:xfrm>
            <a:off x="690624" y="1207883"/>
            <a:ext cx="10972800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8883064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60700" y="2044706"/>
            <a:ext cx="7239000" cy="3492492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en-US" sz="3200" dirty="0" err="1"/>
              <a:t>Raro</a:t>
            </a:r>
            <a:r>
              <a:rPr lang="en-US" sz="3200" dirty="0"/>
              <a:t> </a:t>
            </a:r>
            <a:r>
              <a:rPr lang="en-US" sz="3200" dirty="0" err="1"/>
              <a:t>en</a:t>
            </a:r>
            <a:r>
              <a:rPr lang="en-US" sz="3200" dirty="0"/>
              <a:t> la era post-DES</a:t>
            </a:r>
          </a:p>
          <a:p>
            <a:pPr lvl="1">
              <a:spcBef>
                <a:spcPts val="1200"/>
              </a:spcBef>
            </a:pPr>
            <a:r>
              <a:rPr lang="en-US" sz="2800" dirty="0" err="1"/>
              <a:t>Edad</a:t>
            </a:r>
            <a:r>
              <a:rPr lang="en-US" sz="2800" dirty="0"/>
              <a:t>: 20’s – 80’s </a:t>
            </a:r>
          </a:p>
          <a:p>
            <a:pPr>
              <a:spcBef>
                <a:spcPts val="1200"/>
              </a:spcBef>
            </a:pPr>
            <a:r>
              <a:rPr lang="en-US" sz="3200" dirty="0" err="1"/>
              <a:t>Presentación</a:t>
            </a:r>
            <a:endParaRPr lang="en-US" sz="3200" dirty="0"/>
          </a:p>
          <a:p>
            <a:pPr lvl="1">
              <a:spcBef>
                <a:spcPts val="1200"/>
              </a:spcBef>
            </a:pPr>
            <a:r>
              <a:rPr lang="en-US" sz="2800" dirty="0" err="1"/>
              <a:t>Sangramiento</a:t>
            </a:r>
            <a:r>
              <a:rPr lang="en-US" sz="2800" dirty="0"/>
              <a:t> vaginal</a:t>
            </a:r>
          </a:p>
          <a:p>
            <a:pPr lvl="1">
              <a:spcBef>
                <a:spcPts val="600"/>
              </a:spcBef>
            </a:pPr>
            <a:r>
              <a:rPr lang="en-US" sz="2800" dirty="0"/>
              <a:t>Pap anormal</a:t>
            </a:r>
          </a:p>
          <a:p>
            <a:pPr lvl="1"/>
            <a:r>
              <a:rPr lang="en-US" sz="2800" dirty="0" err="1"/>
              <a:t>Hallazgo</a:t>
            </a:r>
            <a:r>
              <a:rPr lang="en-US" sz="2800" dirty="0"/>
              <a:t> incidental </a:t>
            </a:r>
          </a:p>
          <a:p>
            <a:pPr>
              <a:spcBef>
                <a:spcPts val="1200"/>
              </a:spcBef>
            </a:pPr>
            <a:endParaRPr lang="en-US" sz="3200" dirty="0"/>
          </a:p>
          <a:p>
            <a:pPr>
              <a:spcBef>
                <a:spcPts val="1200"/>
              </a:spcBef>
            </a:pPr>
            <a:endParaRPr lang="en-US" sz="3200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Carcinoma de </a:t>
            </a:r>
            <a:r>
              <a:rPr lang="en-US" dirty="0" err="1">
                <a:solidFill>
                  <a:schemeClr val="tx1"/>
                </a:solidFill>
              </a:rPr>
              <a:t>Células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Claras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F16DC32-7B78-4DDA-83A2-76BDE69A7CE9}"/>
              </a:ext>
            </a:extLst>
          </p:cNvPr>
          <p:cNvCxnSpPr>
            <a:cxnSpLocks/>
          </p:cNvCxnSpPr>
          <p:nvPr/>
        </p:nvCxnSpPr>
        <p:spPr>
          <a:xfrm>
            <a:off x="684835" y="1283118"/>
            <a:ext cx="10972800" cy="0"/>
          </a:xfrm>
          <a:prstGeom prst="line">
            <a:avLst/>
          </a:prstGeom>
          <a:ln w="9525">
            <a:solidFill>
              <a:schemeClr val="bg2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03182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8" b="2168"/>
          <a:stretch/>
        </p:blipFill>
        <p:spPr>
          <a:xfrm>
            <a:off x="1524000" y="3429000"/>
            <a:ext cx="4572000" cy="3429000"/>
          </a:xfrm>
          <a:prstGeom prst="rect">
            <a:avLst/>
          </a:prstGeom>
          <a:ln w="19050"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8" b="2168"/>
          <a:stretch/>
        </p:blipFill>
        <p:spPr>
          <a:xfrm>
            <a:off x="6096000" y="3432266"/>
            <a:ext cx="4572000" cy="3429000"/>
          </a:xfrm>
          <a:prstGeom prst="rect">
            <a:avLst/>
          </a:prstGeom>
          <a:ln w="19050"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8" b="2168"/>
          <a:stretch/>
        </p:blipFill>
        <p:spPr>
          <a:xfrm>
            <a:off x="1524000" y="0"/>
            <a:ext cx="4572000" cy="3429000"/>
          </a:xfrm>
          <a:prstGeom prst="rect">
            <a:avLst/>
          </a:prstGeom>
          <a:ln w="19050"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8" b="2168"/>
          <a:stretch/>
        </p:blipFill>
        <p:spPr>
          <a:xfrm>
            <a:off x="6096000" y="0"/>
            <a:ext cx="4572000" cy="3429000"/>
          </a:xfrm>
          <a:prstGeom prst="rect">
            <a:avLst/>
          </a:prstGeom>
          <a:ln w="19050">
            <a:noFill/>
          </a:ln>
        </p:spPr>
      </p:pic>
    </p:spTree>
    <p:extLst>
      <p:ext uri="{BB962C8B-B14F-4D97-AF65-F5344CB8AC3E}">
        <p14:creationId xmlns:p14="http://schemas.microsoft.com/office/powerpoint/2010/main" val="26419987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8" b="2168"/>
          <a:stretch/>
        </p:blipFill>
        <p:spPr>
          <a:xfrm>
            <a:off x="1524000" y="0"/>
            <a:ext cx="4572000" cy="3429000"/>
          </a:xfrm>
          <a:prstGeom prst="rect">
            <a:avLst/>
          </a:prstGeom>
          <a:ln w="19050"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8" b="2168"/>
          <a:stretch/>
        </p:blipFill>
        <p:spPr>
          <a:xfrm>
            <a:off x="6096000" y="0"/>
            <a:ext cx="4572000" cy="3429000"/>
          </a:xfrm>
          <a:prstGeom prst="rect">
            <a:avLst/>
          </a:prstGeom>
          <a:ln w="19050"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8" b="2168"/>
          <a:stretch/>
        </p:blipFill>
        <p:spPr>
          <a:xfrm>
            <a:off x="1524000" y="3429000"/>
            <a:ext cx="4572000" cy="3429000"/>
          </a:xfrm>
          <a:prstGeom prst="rect">
            <a:avLst/>
          </a:prstGeom>
          <a:ln w="19050"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8" b="2168"/>
          <a:stretch/>
        </p:blipFill>
        <p:spPr>
          <a:xfrm>
            <a:off x="6096000" y="3429000"/>
            <a:ext cx="4572000" cy="3429000"/>
          </a:xfrm>
          <a:prstGeom prst="rect">
            <a:avLst/>
          </a:prstGeom>
          <a:ln w="19050">
            <a:noFill/>
          </a:ln>
        </p:spPr>
      </p:pic>
    </p:spTree>
    <p:extLst>
      <p:ext uri="{BB962C8B-B14F-4D97-AF65-F5344CB8AC3E}">
        <p14:creationId xmlns:p14="http://schemas.microsoft.com/office/powerpoint/2010/main" val="6448388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513432"/>
            <a:ext cx="8229600" cy="4221163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en-US" dirty="0"/>
              <a:t>IHQ:</a:t>
            </a:r>
          </a:p>
          <a:p>
            <a:pPr marL="457200" lvl="1" indent="0">
              <a:spcBef>
                <a:spcPts val="1200"/>
              </a:spcBef>
              <a:buNone/>
            </a:pPr>
            <a:r>
              <a:rPr lang="en-US" dirty="0"/>
              <a:t>+ : PAX-8, </a:t>
            </a:r>
            <a:r>
              <a:rPr lang="en-US" dirty="0" err="1"/>
              <a:t>Napsina</a:t>
            </a:r>
            <a:r>
              <a:rPr lang="en-US" dirty="0"/>
              <a:t> A, HNF1B, AMACR, glypican 3</a:t>
            </a:r>
          </a:p>
          <a:p>
            <a:pPr marL="457200" lvl="1" indent="0">
              <a:spcBef>
                <a:spcPts val="1200"/>
              </a:spcBef>
              <a:buNone/>
            </a:pPr>
            <a:r>
              <a:rPr lang="en-US" dirty="0"/>
              <a:t>+/- : CEA, CK 5/6</a:t>
            </a:r>
          </a:p>
          <a:p>
            <a:pPr marL="457200" lvl="1" indent="0">
              <a:spcBef>
                <a:spcPts val="1200"/>
              </a:spcBef>
              <a:buNone/>
            </a:pPr>
            <a:r>
              <a:rPr lang="en-US" dirty="0"/>
              <a:t>- : p63, p40, GATA-3, RE, RP</a:t>
            </a:r>
          </a:p>
          <a:p>
            <a:pPr>
              <a:spcBef>
                <a:spcPts val="1200"/>
              </a:spcBef>
            </a:pPr>
            <a:r>
              <a:rPr lang="en-US" dirty="0"/>
              <a:t>VPH AR, neg</a:t>
            </a:r>
          </a:p>
          <a:p>
            <a:pPr>
              <a:spcBef>
                <a:spcPts val="1200"/>
              </a:spcBef>
            </a:pPr>
            <a:r>
              <a:rPr lang="en-US" dirty="0" err="1"/>
              <a:t>Hallazgos</a:t>
            </a:r>
            <a:r>
              <a:rPr lang="en-US" dirty="0"/>
              <a:t> </a:t>
            </a:r>
            <a:r>
              <a:rPr lang="en-US" dirty="0" err="1"/>
              <a:t>moleculares</a:t>
            </a:r>
            <a:endParaRPr lang="en-US" dirty="0"/>
          </a:p>
          <a:p>
            <a:pPr lvl="1">
              <a:spcBef>
                <a:spcPts val="1200"/>
              </a:spcBef>
            </a:pPr>
            <a:r>
              <a:rPr lang="en-US" dirty="0" err="1"/>
              <a:t>Mutaciones</a:t>
            </a:r>
            <a:r>
              <a:rPr lang="en-US" dirty="0"/>
              <a:t>: </a:t>
            </a:r>
            <a:r>
              <a:rPr lang="en-US" i="1" dirty="0"/>
              <a:t>TP53, PTEN, NFE2L2, BRCA1/2</a:t>
            </a:r>
            <a:endParaRPr lang="en-US" dirty="0"/>
          </a:p>
          <a:p>
            <a:pPr>
              <a:spcBef>
                <a:spcPts val="1200"/>
              </a:spcBef>
            </a:pPr>
            <a:r>
              <a:rPr lang="en-US" altLang="en-US" dirty="0" err="1">
                <a:solidFill>
                  <a:schemeClr val="accent4">
                    <a:lumMod val="10000"/>
                  </a:schemeClr>
                </a:solidFill>
                <a:cs typeface="Times New Roman" pitchFamily="18" charset="0"/>
              </a:rPr>
              <a:t>Sobrevida</a:t>
            </a:r>
            <a:r>
              <a:rPr lang="en-US" altLang="en-US" dirty="0">
                <a:solidFill>
                  <a:schemeClr val="accent4">
                    <a:lumMod val="10000"/>
                  </a:schemeClr>
                </a:solidFill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chemeClr val="accent4">
                    <a:lumMod val="10000"/>
                  </a:schemeClr>
                </a:solidFill>
                <a:cs typeface="Times New Roman" pitchFamily="18" charset="0"/>
              </a:rPr>
              <a:t>en</a:t>
            </a:r>
            <a:r>
              <a:rPr lang="en-US" altLang="en-US" dirty="0">
                <a:solidFill>
                  <a:schemeClr val="accent4">
                    <a:lumMod val="10000"/>
                  </a:schemeClr>
                </a:solidFill>
                <a:cs typeface="Times New Roman" pitchFamily="18" charset="0"/>
              </a:rPr>
              <a:t> 5-años: 65.5%</a:t>
            </a:r>
          </a:p>
          <a:p>
            <a:pPr>
              <a:spcBef>
                <a:spcPts val="1200"/>
              </a:spcBef>
            </a:pP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13195"/>
          </a:xfrm>
        </p:spPr>
        <p:txBody>
          <a:bodyPr>
            <a:normAutofit/>
          </a:bodyPr>
          <a:lstStyle/>
          <a:p>
            <a:r>
              <a:rPr lang="en-US" dirty="0"/>
              <a:t>Carcinoma de </a:t>
            </a:r>
            <a:r>
              <a:rPr lang="en-US" dirty="0" err="1"/>
              <a:t>Células</a:t>
            </a:r>
            <a:r>
              <a:rPr lang="en-US" dirty="0"/>
              <a:t> </a:t>
            </a:r>
            <a:r>
              <a:rPr lang="en-US" dirty="0" err="1"/>
              <a:t>Claras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3CECA67-2AD6-47DA-969F-13011C357978}"/>
              </a:ext>
            </a:extLst>
          </p:cNvPr>
          <p:cNvCxnSpPr>
            <a:cxnSpLocks/>
          </p:cNvCxnSpPr>
          <p:nvPr/>
        </p:nvCxnSpPr>
        <p:spPr>
          <a:xfrm>
            <a:off x="679048" y="922213"/>
            <a:ext cx="10972800" cy="0"/>
          </a:xfrm>
          <a:prstGeom prst="line">
            <a:avLst/>
          </a:prstGeom>
          <a:ln w="9525">
            <a:solidFill>
              <a:schemeClr val="bg2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84622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D2C8DC3-5E0B-4777-9004-2792F7503B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603375"/>
            <a:ext cx="4033266" cy="5041583"/>
          </a:xfrm>
          <a:prstGeom prst="rect">
            <a:avLst/>
          </a:prstGeom>
          <a:ln w="19050">
            <a:noFill/>
          </a:ln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tx1"/>
                </a:solidFill>
              </a:rPr>
              <a:t>SMILE</a:t>
            </a:r>
            <a:br>
              <a:rPr lang="en-US" sz="3600" dirty="0">
                <a:solidFill>
                  <a:schemeClr val="tx1"/>
                </a:solidFill>
              </a:rPr>
            </a:br>
            <a:r>
              <a:rPr lang="en-US" sz="3600" dirty="0">
                <a:solidFill>
                  <a:schemeClr val="tx1"/>
                </a:solidFill>
              </a:rPr>
              <a:t>(Stratified Mucin Producing Intraepithelial Lesion</a:t>
            </a:r>
            <a:r>
              <a:rPr lang="en-US" dirty="0">
                <a:solidFill>
                  <a:schemeClr val="tx1"/>
                </a:solidFill>
              </a:rPr>
              <a:t>) 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6248400" y="2246787"/>
            <a:ext cx="5219700" cy="39889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err="1"/>
              <a:t>Subtipo</a:t>
            </a:r>
            <a:r>
              <a:rPr lang="en-US" dirty="0"/>
              <a:t> de AIS 	</a:t>
            </a:r>
          </a:p>
          <a:p>
            <a:pPr marL="914400" lvl="2" indent="0">
              <a:buNone/>
            </a:pPr>
            <a:r>
              <a:rPr lang="en-US" dirty="0"/>
              <a:t>WHO 2020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 err="1"/>
              <a:t>Puede</a:t>
            </a:r>
            <a:r>
              <a:rPr lang="en-US" dirty="0"/>
              <a:t> </a:t>
            </a:r>
            <a:r>
              <a:rPr lang="en-US" dirty="0" err="1"/>
              <a:t>coexistir</a:t>
            </a:r>
            <a:r>
              <a:rPr lang="en-US" dirty="0"/>
              <a:t> con:</a:t>
            </a:r>
          </a:p>
          <a:p>
            <a:r>
              <a:rPr lang="en-US" dirty="0"/>
              <a:t>Lesion </a:t>
            </a:r>
            <a:r>
              <a:rPr lang="en-US" dirty="0" err="1"/>
              <a:t>escamosa</a:t>
            </a:r>
            <a:r>
              <a:rPr lang="en-US" dirty="0"/>
              <a:t> intraepithelial de alto </a:t>
            </a:r>
            <a:r>
              <a:rPr lang="en-US" dirty="0" err="1"/>
              <a:t>grado</a:t>
            </a:r>
            <a:r>
              <a:rPr lang="en-US" dirty="0"/>
              <a:t> </a:t>
            </a:r>
          </a:p>
          <a:p>
            <a:r>
              <a:rPr lang="en-US" dirty="0"/>
              <a:t>AIS </a:t>
            </a:r>
            <a:r>
              <a:rPr lang="en-US" dirty="0" err="1"/>
              <a:t>convencional</a:t>
            </a:r>
            <a:endParaRPr lang="en-US" dirty="0"/>
          </a:p>
          <a:p>
            <a:r>
              <a:rPr lang="en-US" dirty="0"/>
              <a:t>Ca </a:t>
            </a:r>
            <a:r>
              <a:rPr lang="en-US" dirty="0" err="1"/>
              <a:t>invasivo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165600" y="5083968"/>
            <a:ext cx="1309990" cy="3476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Mucina</a:t>
            </a:r>
            <a:r>
              <a:rPr lang="en-US" dirty="0"/>
              <a:t>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620B417-807B-405E-A085-2923D19A725F}"/>
              </a:ext>
            </a:extLst>
          </p:cNvPr>
          <p:cNvCxnSpPr>
            <a:cxnSpLocks/>
          </p:cNvCxnSpPr>
          <p:nvPr/>
        </p:nvCxnSpPr>
        <p:spPr>
          <a:xfrm>
            <a:off x="609600" y="1346558"/>
            <a:ext cx="10972800" cy="0"/>
          </a:xfrm>
          <a:prstGeom prst="line">
            <a:avLst/>
          </a:prstGeom>
          <a:ln w="9525">
            <a:solidFill>
              <a:schemeClr val="bg2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23726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417638"/>
            <a:ext cx="8229600" cy="4638817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en-US" dirty="0"/>
              <a:t>Tumor </a:t>
            </a:r>
            <a:r>
              <a:rPr lang="en-US" dirty="0" err="1"/>
              <a:t>raro</a:t>
            </a:r>
            <a:endParaRPr lang="en-US" dirty="0"/>
          </a:p>
          <a:p>
            <a:pPr>
              <a:spcBef>
                <a:spcPts val="1200"/>
              </a:spcBef>
            </a:pPr>
            <a:r>
              <a:rPr lang="en-US" dirty="0" err="1"/>
              <a:t>Asociado</a:t>
            </a:r>
            <a:r>
              <a:rPr lang="en-US" dirty="0"/>
              <a:t> al VPH </a:t>
            </a:r>
          </a:p>
          <a:p>
            <a:pPr>
              <a:spcBef>
                <a:spcPts val="1200"/>
              </a:spcBef>
            </a:pPr>
            <a:r>
              <a:rPr lang="en-US" dirty="0"/>
              <a:t>Puro o </a:t>
            </a:r>
            <a:r>
              <a:rPr lang="en-US" dirty="0" err="1"/>
              <a:t>asociado</a:t>
            </a:r>
            <a:r>
              <a:rPr lang="en-US" dirty="0"/>
              <a:t> con </a:t>
            </a:r>
            <a:r>
              <a:rPr lang="en-US" dirty="0" err="1"/>
              <a:t>adenoCa</a:t>
            </a:r>
            <a:r>
              <a:rPr lang="en-US" dirty="0"/>
              <a:t> de </a:t>
            </a:r>
            <a:r>
              <a:rPr lang="en-US" dirty="0" err="1"/>
              <a:t>tipo</a:t>
            </a:r>
            <a:r>
              <a:rPr lang="en-US" dirty="0"/>
              <a:t> usual, Ca </a:t>
            </a:r>
            <a:r>
              <a:rPr lang="en-US" dirty="0" err="1"/>
              <a:t>adenoescamoso</a:t>
            </a:r>
            <a:r>
              <a:rPr lang="en-US" dirty="0"/>
              <a:t> o Ca </a:t>
            </a:r>
            <a:r>
              <a:rPr lang="en-US" dirty="0" err="1"/>
              <a:t>neuroendocrino</a:t>
            </a:r>
            <a:r>
              <a:rPr lang="en-US" dirty="0"/>
              <a:t> de alto </a:t>
            </a:r>
            <a:r>
              <a:rPr lang="en-US" dirty="0" err="1"/>
              <a:t>grado</a:t>
            </a:r>
            <a:endParaRPr lang="en-US" dirty="0"/>
          </a:p>
          <a:p>
            <a:pPr>
              <a:spcBef>
                <a:spcPts val="1200"/>
              </a:spcBef>
            </a:pPr>
            <a:r>
              <a:rPr lang="en-US" dirty="0"/>
              <a:t>IHQ: MUC6 +, p40 and p63 + </a:t>
            </a:r>
            <a:r>
              <a:rPr lang="en-US" dirty="0" err="1"/>
              <a:t>en</a:t>
            </a:r>
            <a:r>
              <a:rPr lang="en-US" dirty="0"/>
              <a:t> parches, p53 </a:t>
            </a:r>
            <a:r>
              <a:rPr lang="en-US" dirty="0" err="1"/>
              <a:t>puede</a:t>
            </a:r>
            <a:r>
              <a:rPr lang="en-US" dirty="0"/>
              <a:t> ser </a:t>
            </a:r>
            <a:r>
              <a:rPr lang="en-US" dirty="0" err="1"/>
              <a:t>aberrado</a:t>
            </a:r>
            <a:r>
              <a:rPr lang="en-US" dirty="0"/>
              <a:t> </a:t>
            </a:r>
          </a:p>
          <a:p>
            <a:pPr>
              <a:spcBef>
                <a:spcPts val="1200"/>
              </a:spcBef>
            </a:pPr>
            <a:r>
              <a:rPr lang="en-US" dirty="0" err="1"/>
              <a:t>Parece</a:t>
            </a:r>
            <a:r>
              <a:rPr lang="en-US" dirty="0"/>
              <a:t> ser </a:t>
            </a:r>
            <a:r>
              <a:rPr lang="en-US" dirty="0" err="1"/>
              <a:t>más</a:t>
            </a:r>
            <a:r>
              <a:rPr lang="en-US" dirty="0"/>
              <a:t> </a:t>
            </a:r>
            <a:r>
              <a:rPr lang="en-US" dirty="0" err="1"/>
              <a:t>agresivo</a:t>
            </a:r>
            <a:r>
              <a:rPr lang="en-US" dirty="0"/>
              <a:t> que el </a:t>
            </a:r>
            <a:r>
              <a:rPr lang="en-US" dirty="0" err="1"/>
              <a:t>adenoCa</a:t>
            </a:r>
            <a:r>
              <a:rPr lang="en-US" dirty="0"/>
              <a:t> de </a:t>
            </a:r>
            <a:r>
              <a:rPr lang="en-US" dirty="0" err="1"/>
              <a:t>tipo</a:t>
            </a:r>
            <a:r>
              <a:rPr lang="en-US" dirty="0"/>
              <a:t> usual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11843" y="274638"/>
            <a:ext cx="10683433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 </a:t>
            </a:r>
            <a:r>
              <a:rPr lang="en-US" sz="4000" dirty="0"/>
              <a:t>Carcinoma </a:t>
            </a:r>
            <a:r>
              <a:rPr lang="en-US" sz="4000" dirty="0" err="1"/>
              <a:t>Invasivo</a:t>
            </a:r>
            <a:r>
              <a:rPr lang="en-US" sz="4000" dirty="0"/>
              <a:t> </a:t>
            </a:r>
            <a:r>
              <a:rPr lang="en-US" sz="4000" dirty="0" err="1"/>
              <a:t>Estratificado</a:t>
            </a:r>
            <a:r>
              <a:rPr lang="en-US" sz="4000" dirty="0"/>
              <a:t> Productor de </a:t>
            </a:r>
            <a:r>
              <a:rPr lang="en-US" sz="4000" dirty="0" err="1"/>
              <a:t>Mucina</a:t>
            </a:r>
            <a:endParaRPr lang="en-US" sz="4000" dirty="0">
              <a:solidFill>
                <a:schemeClr val="tx1"/>
              </a:solidFill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E83D65A-086D-486B-82A9-3A2DED54D9AA}"/>
              </a:ext>
            </a:extLst>
          </p:cNvPr>
          <p:cNvCxnSpPr>
            <a:cxnSpLocks/>
          </p:cNvCxnSpPr>
          <p:nvPr/>
        </p:nvCxnSpPr>
        <p:spPr>
          <a:xfrm>
            <a:off x="522790" y="1271543"/>
            <a:ext cx="10972800" cy="0"/>
          </a:xfrm>
          <a:prstGeom prst="line">
            <a:avLst/>
          </a:prstGeom>
          <a:ln w="9525">
            <a:solidFill>
              <a:schemeClr val="bg2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75100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619245" y="152400"/>
            <a:ext cx="11348977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 Carcinoma </a:t>
            </a:r>
            <a:r>
              <a:rPr lang="en-US" dirty="0" err="1"/>
              <a:t>Invasivo</a:t>
            </a:r>
            <a:r>
              <a:rPr lang="en-US" dirty="0"/>
              <a:t> </a:t>
            </a:r>
            <a:r>
              <a:rPr lang="en-US" dirty="0" err="1"/>
              <a:t>Estratificado</a:t>
            </a:r>
            <a:r>
              <a:rPr lang="en-US" dirty="0"/>
              <a:t> Productor de </a:t>
            </a:r>
            <a:r>
              <a:rPr lang="en-US" dirty="0" err="1"/>
              <a:t>Mucina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A1BEDD-5899-4DDC-99F7-CD58BEB6E3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489" y="1417638"/>
            <a:ext cx="3980404" cy="5303838"/>
          </a:xfrm>
          <a:prstGeom prst="rect">
            <a:avLst/>
          </a:prstGeom>
          <a:ln w="19050"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E7CA2C3-4841-42CA-AE14-F143142991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396" y="1417639"/>
            <a:ext cx="3980404" cy="5303839"/>
          </a:xfrm>
          <a:prstGeom prst="rect">
            <a:avLst/>
          </a:prstGeom>
          <a:ln w="19050">
            <a:noFill/>
          </a:ln>
        </p:spPr>
      </p:pic>
    </p:spTree>
    <p:extLst>
      <p:ext uri="{BB962C8B-B14F-4D97-AF65-F5344CB8AC3E}">
        <p14:creationId xmlns:p14="http://schemas.microsoft.com/office/powerpoint/2010/main" val="18891801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E82570-BF80-448A-90F6-7A293926FF6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83" b="7483"/>
          <a:stretch/>
        </p:blipFill>
        <p:spPr>
          <a:xfrm rot="5400000">
            <a:off x="279400" y="1143000"/>
            <a:ext cx="6858000" cy="4572000"/>
          </a:xfrm>
          <a:prstGeom prst="rect">
            <a:avLst/>
          </a:prstGeom>
          <a:ln w="19050"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007329E-58F7-4F6B-8C0D-75C651D71F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11" b="7511"/>
          <a:stretch/>
        </p:blipFill>
        <p:spPr>
          <a:xfrm rot="5400000">
            <a:off x="5080000" y="1143000"/>
            <a:ext cx="6858000" cy="4572000"/>
          </a:xfrm>
          <a:prstGeom prst="rect">
            <a:avLst/>
          </a:prstGeom>
          <a:ln w="19050">
            <a:noFill/>
          </a:ln>
        </p:spPr>
      </p:pic>
    </p:spTree>
    <p:extLst>
      <p:ext uri="{BB962C8B-B14F-4D97-AF65-F5344CB8AC3E}">
        <p14:creationId xmlns:p14="http://schemas.microsoft.com/office/powerpoint/2010/main" val="33652955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88613" y="2570122"/>
            <a:ext cx="3337483" cy="290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38" name="Picture 3"/>
          <p:cNvPicPr>
            <a:picLocks noChangeAspect="1" noChangeArrowheads="1"/>
          </p:cNvPicPr>
          <p:nvPr/>
        </p:nvPicPr>
        <p:blipFill>
          <a:blip r:embed="rId4">
            <a:lum contras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52101" y="2557671"/>
            <a:ext cx="3391812" cy="315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39" name="Picture 2"/>
          <p:cNvPicPr>
            <a:picLocks noChangeAspect="1" noChangeArrowheads="1"/>
          </p:cNvPicPr>
          <p:nvPr/>
        </p:nvPicPr>
        <p:blipFill>
          <a:blip r:embed="rId5">
            <a:lum contras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8741" y="350615"/>
            <a:ext cx="5984424" cy="2199967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6">
            <a:lum contras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02416" y="357704"/>
            <a:ext cx="5878008" cy="2199967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8" name="Straight Connector 7"/>
          <p:cNvCxnSpPr/>
          <p:nvPr/>
        </p:nvCxnSpPr>
        <p:spPr>
          <a:xfrm>
            <a:off x="646253" y="1707748"/>
            <a:ext cx="1524000" cy="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81910" y="1470138"/>
            <a:ext cx="1981200" cy="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cxnSpLocks/>
          </p:cNvCxnSpPr>
          <p:nvPr/>
        </p:nvCxnSpPr>
        <p:spPr>
          <a:xfrm>
            <a:off x="7008471" y="1389751"/>
            <a:ext cx="1128532" cy="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6766367" y="1707748"/>
            <a:ext cx="1786640" cy="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4" descr="https://images-na.ssl-images-amazon.com/images/I/51FPSNnUixL._SX395_BO1,204,203,200_.jpg">
            <a:extLst>
              <a:ext uri="{FF2B5EF4-FFF2-40B4-BE49-F238E27FC236}">
                <a16:creationId xmlns:a16="http://schemas.microsoft.com/office/drawing/2014/main" id="{3D8B9A2B-71D7-445D-9D39-9B6C668BD3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8253" y="3279861"/>
            <a:ext cx="2133600" cy="2859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819BACC-FAEB-4583-88A6-67FC2AA43898}"/>
              </a:ext>
            </a:extLst>
          </p:cNvPr>
          <p:cNvSpPr/>
          <p:nvPr/>
        </p:nvSpPr>
        <p:spPr>
          <a:xfrm>
            <a:off x="1873766" y="6235907"/>
            <a:ext cx="12025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+mj-lt"/>
                <a:cs typeface="Arial" panose="020B0604020202020204" pitchFamily="34" charset="0"/>
              </a:rPr>
              <a:t>WHO 2020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BE3821A-6C17-4BA4-AD0E-3352CAD359ED}"/>
              </a:ext>
            </a:extLst>
          </p:cNvPr>
          <p:cNvSpPr/>
          <p:nvPr/>
        </p:nvSpPr>
        <p:spPr>
          <a:xfrm>
            <a:off x="4425387" y="3296334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000" dirty="0" err="1">
                <a:latin typeface="+mj-lt"/>
                <a:cs typeface="Arial" panose="020B0604020202020204" pitchFamily="34" charset="0"/>
              </a:rPr>
              <a:t>AdenoCa</a:t>
            </a:r>
            <a:r>
              <a:rPr lang="en-US" sz="2000" dirty="0">
                <a:latin typeface="+mj-lt"/>
                <a:cs typeface="Arial" panose="020B0604020202020204" pitchFamily="34" charset="0"/>
              </a:rPr>
              <a:t> Tipo </a:t>
            </a:r>
            <a:r>
              <a:rPr lang="en-US" sz="2000" dirty="0" err="1">
                <a:latin typeface="+mj-lt"/>
                <a:cs typeface="Arial" panose="020B0604020202020204" pitchFamily="34" charset="0"/>
              </a:rPr>
              <a:t>Gástrico</a:t>
            </a:r>
            <a:endParaRPr lang="en-US" sz="2000" dirty="0">
              <a:latin typeface="+mj-lt"/>
              <a:cs typeface="Arial" panose="020B0604020202020204" pitchFamily="34" charset="0"/>
            </a:endParaRPr>
          </a:p>
          <a:p>
            <a:pPr algn="ctr"/>
            <a:r>
              <a:rPr lang="en-US" sz="2000" dirty="0" err="1">
                <a:latin typeface="+mj-lt"/>
                <a:cs typeface="Arial" panose="020B0604020202020204" pitchFamily="34" charset="0"/>
              </a:rPr>
              <a:t>AdenoCa</a:t>
            </a:r>
            <a:r>
              <a:rPr lang="en-US" sz="20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+mj-lt"/>
                <a:cs typeface="Arial" panose="020B0604020202020204" pitchFamily="34" charset="0"/>
              </a:rPr>
              <a:t>invasivo</a:t>
            </a:r>
            <a:r>
              <a:rPr lang="en-US" sz="2000" dirty="0">
                <a:latin typeface="+mj-lt"/>
                <a:cs typeface="Arial" panose="020B0604020202020204" pitchFamily="34" charset="0"/>
              </a:rPr>
              <a:t> con </a:t>
            </a:r>
            <a:r>
              <a:rPr lang="en-US" sz="2000" dirty="0" err="1">
                <a:latin typeface="+mj-lt"/>
                <a:cs typeface="Arial" panose="020B0604020202020204" pitchFamily="34" charset="0"/>
              </a:rPr>
              <a:t>diferenciación</a:t>
            </a:r>
            <a:r>
              <a:rPr lang="en-US" sz="20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+mj-lt"/>
                <a:cs typeface="Arial" panose="020B0604020202020204" pitchFamily="34" charset="0"/>
              </a:rPr>
              <a:t>gástrica</a:t>
            </a:r>
            <a:r>
              <a:rPr lang="en-US" sz="2000" dirty="0">
                <a:latin typeface="+mj-lt"/>
                <a:cs typeface="Arial" panose="020B0604020202020204" pitchFamily="34" charset="0"/>
              </a:rPr>
              <a:t> (</a:t>
            </a:r>
            <a:r>
              <a:rPr lang="en-US" sz="2000" dirty="0" err="1">
                <a:latin typeface="+mj-lt"/>
                <a:cs typeface="Arial" panose="020B0604020202020204" pitchFamily="34" charset="0"/>
              </a:rPr>
              <a:t>pilórica</a:t>
            </a:r>
            <a:r>
              <a:rPr lang="en-US" sz="2000" dirty="0">
                <a:latin typeface="+mj-lt"/>
                <a:cs typeface="Arial" panose="020B0604020202020204" pitchFamily="34" charset="0"/>
              </a:rPr>
              <a:t>)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2EC4EC9-7506-45FA-9F83-8B2670FEC139}"/>
              </a:ext>
            </a:extLst>
          </p:cNvPr>
          <p:cNvSpPr/>
          <p:nvPr/>
        </p:nvSpPr>
        <p:spPr>
          <a:xfrm>
            <a:off x="5097684" y="5061053"/>
            <a:ext cx="4740798" cy="7881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  <a:latin typeface="+mj-lt"/>
            </a:endParaRPr>
          </a:p>
          <a:p>
            <a:pPr algn="ctr"/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+mj-lt"/>
              </a:rPr>
              <a:t>T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é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+mj-lt"/>
              </a:rPr>
              <a:t>rminos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 no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+mj-lt"/>
              </a:rPr>
              <a:t>recomendados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:</a:t>
            </a:r>
          </a:p>
          <a:p>
            <a:pPr algn="ctr"/>
            <a:endParaRPr lang="en-US" sz="2000" dirty="0">
              <a:solidFill>
                <a:schemeClr val="tx1"/>
              </a:solidFill>
              <a:latin typeface="+mj-lt"/>
            </a:endParaRPr>
          </a:p>
          <a:p>
            <a:pPr algn="ctr"/>
            <a:r>
              <a:rPr lang="en-US" sz="2000" dirty="0" err="1">
                <a:solidFill>
                  <a:schemeClr val="tx1"/>
                </a:solidFill>
                <a:latin typeface="+mj-lt"/>
              </a:rPr>
              <a:t>AdenoCa</a:t>
            </a:r>
            <a:r>
              <a:rPr lang="en-US" sz="2000" dirty="0">
                <a:solidFill>
                  <a:schemeClr val="tx1"/>
                </a:solidFill>
                <a:latin typeface="+mj-lt"/>
              </a:rPr>
              <a:t> de </a:t>
            </a:r>
            <a:r>
              <a:rPr lang="en-US" sz="2000" dirty="0" err="1">
                <a:solidFill>
                  <a:schemeClr val="tx1"/>
                </a:solidFill>
                <a:latin typeface="+mj-lt"/>
              </a:rPr>
              <a:t>desviaci</a:t>
            </a:r>
            <a:r>
              <a:rPr lang="en-US" sz="20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ón</a:t>
            </a:r>
            <a:r>
              <a:rPr lang="en-US" sz="20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mínima</a:t>
            </a:r>
            <a:endParaRPr lang="en-US" sz="2000" dirty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  <a:p>
            <a:pPr algn="ctr"/>
            <a:r>
              <a:rPr lang="en-US" sz="20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Adenoma </a:t>
            </a:r>
            <a:r>
              <a:rPr lang="en-US" sz="20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maligno</a:t>
            </a:r>
            <a:endParaRPr lang="en-US" sz="2000" dirty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  <a:p>
            <a:pPr algn="ctr"/>
            <a:r>
              <a:rPr lang="en-US" sz="20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AdenoCa</a:t>
            </a:r>
            <a:r>
              <a:rPr lang="en-US" sz="20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mucinoso</a:t>
            </a:r>
            <a:r>
              <a:rPr lang="en-US" sz="20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de </a:t>
            </a:r>
            <a:r>
              <a:rPr lang="en-US" sz="20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cuello</a:t>
            </a:r>
            <a:r>
              <a:rPr lang="en-US" sz="20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</a:p>
          <a:p>
            <a:pPr algn="ctr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000" dirty="0"/>
          </a:p>
          <a:p>
            <a:pPr algn="ctr"/>
            <a:r>
              <a:rPr lang="en-US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831543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816712-AE12-4EBB-98EC-F07C812C9F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11" b="7511"/>
          <a:stretch/>
        </p:blipFill>
        <p:spPr>
          <a:xfrm rot="5400000">
            <a:off x="279400" y="1143000"/>
            <a:ext cx="6858000" cy="4572000"/>
          </a:xfrm>
          <a:prstGeom prst="rect">
            <a:avLst/>
          </a:prstGeom>
          <a:ln w="19050"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A83690F-84EE-458A-9B95-E96D4704AA4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11" b="7511"/>
          <a:stretch/>
        </p:blipFill>
        <p:spPr>
          <a:xfrm rot="5400000">
            <a:off x="5060951" y="1136651"/>
            <a:ext cx="6858000" cy="4584698"/>
          </a:xfrm>
          <a:prstGeom prst="rect">
            <a:avLst/>
          </a:prstGeom>
          <a:ln w="19050">
            <a:noFill/>
          </a:ln>
        </p:spPr>
      </p:pic>
    </p:spTree>
    <p:extLst>
      <p:ext uri="{BB962C8B-B14F-4D97-AF65-F5344CB8AC3E}">
        <p14:creationId xmlns:p14="http://schemas.microsoft.com/office/powerpoint/2010/main" val="40644156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204960-D3C8-4FA3-A48D-DF93B117EE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11" b="7511"/>
          <a:stretch/>
        </p:blipFill>
        <p:spPr>
          <a:xfrm rot="5400000">
            <a:off x="279400" y="1143000"/>
            <a:ext cx="6858000" cy="4572000"/>
          </a:xfrm>
          <a:prstGeom prst="rect">
            <a:avLst/>
          </a:prstGeom>
          <a:ln w="19050"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8ACB88F-AC2D-4E8B-A7A9-0BAFF682FB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11" b="7511"/>
          <a:stretch/>
        </p:blipFill>
        <p:spPr>
          <a:xfrm rot="5400000">
            <a:off x="5067300" y="1143000"/>
            <a:ext cx="6858000" cy="4572000"/>
          </a:xfrm>
          <a:prstGeom prst="rect">
            <a:avLst/>
          </a:prstGeom>
          <a:ln w="19050">
            <a:noFill/>
          </a:ln>
        </p:spPr>
      </p:pic>
    </p:spTree>
    <p:extLst>
      <p:ext uri="{BB962C8B-B14F-4D97-AF65-F5344CB8AC3E}">
        <p14:creationId xmlns:p14="http://schemas.microsoft.com/office/powerpoint/2010/main" val="30677052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1B08B98-504B-4EFC-AEEB-F4C665BA0D2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0" b="2200"/>
          <a:stretch/>
        </p:blipFill>
        <p:spPr>
          <a:xfrm>
            <a:off x="1524000" y="3429000"/>
            <a:ext cx="4572000" cy="3429000"/>
          </a:xfrm>
          <a:prstGeom prst="rect">
            <a:avLst/>
          </a:prstGeom>
          <a:ln w="19050"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2B340DF-09FE-4033-8A2D-65E6EA4D21F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0" b="2200"/>
          <a:stretch/>
        </p:blipFill>
        <p:spPr>
          <a:xfrm>
            <a:off x="6096000" y="3429000"/>
            <a:ext cx="4572000" cy="3429000"/>
          </a:xfrm>
          <a:prstGeom prst="rect">
            <a:avLst/>
          </a:prstGeom>
          <a:ln w="19050"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9111A63-C9D6-495B-8B3B-3BCC03128D0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0" b="2200"/>
          <a:stretch/>
        </p:blipFill>
        <p:spPr>
          <a:xfrm>
            <a:off x="1524000" y="14129"/>
            <a:ext cx="4572000" cy="3429000"/>
          </a:xfrm>
          <a:prstGeom prst="rect">
            <a:avLst/>
          </a:prstGeom>
          <a:ln w="19050"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C7D411D-561B-4DE7-B361-9EF79DDE7A3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0" b="2200"/>
          <a:stretch/>
        </p:blipFill>
        <p:spPr>
          <a:xfrm>
            <a:off x="6096000" y="14129"/>
            <a:ext cx="4572000" cy="3429000"/>
          </a:xfrm>
          <a:prstGeom prst="rect">
            <a:avLst/>
          </a:prstGeom>
          <a:ln w="19050"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9BC02A6-1332-44D2-9A66-82A85132ED7B}"/>
              </a:ext>
            </a:extLst>
          </p:cNvPr>
          <p:cNvSpPr txBox="1"/>
          <p:nvPr/>
        </p:nvSpPr>
        <p:spPr>
          <a:xfrm>
            <a:off x="5785907" y="3059668"/>
            <a:ext cx="53893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en-US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p63</a:t>
            </a:r>
            <a:endParaRPr lang="en-US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0813345-C457-4ACA-9CFA-4463A818FC20}"/>
              </a:ext>
            </a:extLst>
          </p:cNvPr>
          <p:cNvSpPr txBox="1"/>
          <p:nvPr/>
        </p:nvSpPr>
        <p:spPr>
          <a:xfrm>
            <a:off x="5811307" y="6488668"/>
            <a:ext cx="53893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en-US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p40</a:t>
            </a:r>
            <a:endParaRPr lang="en-US" dirty="0">
              <a:solidFill>
                <a:srgbClr val="0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343177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CD92FC-079F-49F4-8893-20DB7C81AA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11" b="7511"/>
          <a:stretch/>
        </p:blipFill>
        <p:spPr>
          <a:xfrm rot="16200000">
            <a:off x="266701" y="1143001"/>
            <a:ext cx="6858000" cy="4572000"/>
          </a:xfrm>
          <a:prstGeom prst="rect">
            <a:avLst/>
          </a:prstGeom>
          <a:ln w="28575"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D3395A8-19C2-486D-9241-CA5EB10565A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11" b="7511"/>
          <a:stretch/>
        </p:blipFill>
        <p:spPr>
          <a:xfrm rot="16200000">
            <a:off x="5079999" y="1143000"/>
            <a:ext cx="6858000" cy="4572000"/>
          </a:xfrm>
          <a:prstGeom prst="rect">
            <a:avLst/>
          </a:prstGeom>
          <a:ln w="28575"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1EBA455-1270-4954-A989-25E9319E646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62" t="3247" r="34097" b="50813"/>
          <a:stretch/>
        </p:blipFill>
        <p:spPr>
          <a:xfrm>
            <a:off x="9525000" y="4191001"/>
            <a:ext cx="2667000" cy="2667000"/>
          </a:xfrm>
          <a:prstGeom prst="rect">
            <a:avLst/>
          </a:prstGeom>
          <a:ln w="28575"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5A17221-8408-49E1-A8BD-6E41273B1289}"/>
              </a:ext>
            </a:extLst>
          </p:cNvPr>
          <p:cNvSpPr txBox="1"/>
          <p:nvPr/>
        </p:nvSpPr>
        <p:spPr>
          <a:xfrm>
            <a:off x="1409701" y="6488669"/>
            <a:ext cx="53893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en-US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p53</a:t>
            </a:r>
            <a:endParaRPr lang="en-US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6D55D8-982F-456D-A28B-0BD03B212B19}"/>
              </a:ext>
            </a:extLst>
          </p:cNvPr>
          <p:cNvSpPr txBox="1"/>
          <p:nvPr/>
        </p:nvSpPr>
        <p:spPr>
          <a:xfrm>
            <a:off x="6223000" y="6488668"/>
            <a:ext cx="82586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en-US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VPHAR</a:t>
            </a:r>
            <a:endParaRPr lang="en-US" dirty="0">
              <a:solidFill>
                <a:srgbClr val="0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099200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8693" y="0"/>
            <a:ext cx="10642921" cy="147796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 err="1">
                <a:solidFill>
                  <a:schemeClr val="accent4">
                    <a:lumMod val="10000"/>
                  </a:schemeClr>
                </a:solidFill>
              </a:rPr>
              <a:t>AdenoCa</a:t>
            </a:r>
            <a:r>
              <a:rPr lang="en-US" dirty="0">
                <a:solidFill>
                  <a:schemeClr val="accent4">
                    <a:lumMod val="10000"/>
                  </a:schemeClr>
                </a:solidFill>
              </a:rPr>
              <a:t> y/o Ca </a:t>
            </a:r>
            <a:r>
              <a:rPr lang="en-US" dirty="0" err="1">
                <a:solidFill>
                  <a:schemeClr val="accent4">
                    <a:lumMod val="10000"/>
                  </a:schemeClr>
                </a:solidFill>
              </a:rPr>
              <a:t>Neuroendocrino</a:t>
            </a:r>
            <a:r>
              <a:rPr lang="en-US" dirty="0">
                <a:solidFill>
                  <a:schemeClr val="accent4">
                    <a:lumMod val="10000"/>
                  </a:schemeClr>
                </a:solidFill>
              </a:rPr>
              <a:t> - </a:t>
            </a:r>
            <a:r>
              <a:rPr lang="en-US" dirty="0" err="1">
                <a:solidFill>
                  <a:schemeClr val="accent4">
                    <a:lumMod val="10000"/>
                  </a:schemeClr>
                </a:solidFill>
              </a:rPr>
              <a:t>Problemas</a:t>
            </a:r>
            <a:endParaRPr lang="en-US" dirty="0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625156" y="1772492"/>
            <a:ext cx="11140510" cy="1853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31" tIns="45715" rIns="91431" bIns="45715" anchor="ctr">
            <a:noAutofit/>
          </a:bodyPr>
          <a:lstStyle/>
          <a:p>
            <a:pPr algn="ctr">
              <a:defRPr/>
            </a:pPr>
            <a:r>
              <a:rPr lang="en-US" sz="3200" dirty="0" err="1">
                <a:solidFill>
                  <a:schemeClr val="tx1"/>
                </a:solidFill>
                <a:latin typeface="+mj-lt"/>
                <a:cs typeface="Arial" charset="0"/>
              </a:rPr>
              <a:t>Histotipo</a:t>
            </a:r>
            <a:r>
              <a:rPr lang="en-US" sz="3200" dirty="0">
                <a:solidFill>
                  <a:schemeClr val="tx1"/>
                </a:solidFill>
                <a:latin typeface="+mj-lt"/>
                <a:cs typeface="Arial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+mj-lt"/>
                <a:cs typeface="Arial" charset="0"/>
              </a:rPr>
              <a:t>Mixto</a:t>
            </a:r>
            <a:r>
              <a:rPr lang="en-US" sz="3200" dirty="0">
                <a:solidFill>
                  <a:schemeClr val="tx1"/>
                </a:solidFill>
                <a:latin typeface="+mj-lt"/>
                <a:cs typeface="Arial" charset="0"/>
              </a:rPr>
              <a:t> vs. Ca </a:t>
            </a:r>
            <a:r>
              <a:rPr lang="en-US" sz="3200" dirty="0" err="1">
                <a:solidFill>
                  <a:schemeClr val="tx1"/>
                </a:solidFill>
                <a:latin typeface="+mj-lt"/>
                <a:cs typeface="Arial" charset="0"/>
              </a:rPr>
              <a:t>Neuroendocrino</a:t>
            </a:r>
            <a:r>
              <a:rPr lang="en-US" sz="3200" dirty="0">
                <a:solidFill>
                  <a:schemeClr val="tx1"/>
                </a:solidFill>
                <a:latin typeface="+mj-lt"/>
                <a:cs typeface="Arial" charset="0"/>
              </a:rPr>
              <a:t> con </a:t>
            </a:r>
            <a:r>
              <a:rPr lang="en-US" sz="3200" dirty="0" err="1">
                <a:solidFill>
                  <a:schemeClr val="tx1"/>
                </a:solidFill>
                <a:latin typeface="+mj-lt"/>
                <a:cs typeface="Arial" charset="0"/>
              </a:rPr>
              <a:t>formación</a:t>
            </a:r>
            <a:r>
              <a:rPr lang="en-US" sz="3200" dirty="0">
                <a:solidFill>
                  <a:schemeClr val="tx1"/>
                </a:solidFill>
                <a:latin typeface="+mj-lt"/>
                <a:cs typeface="Arial" charset="0"/>
              </a:rPr>
              <a:t> glandular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3101657" y="3931282"/>
            <a:ext cx="5562598" cy="675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31" tIns="45715" rIns="91431" bIns="45715" anchor="ctr">
            <a:noAutofit/>
          </a:bodyPr>
          <a:lstStyle/>
          <a:p>
            <a:pPr algn="ctr" eaLnBrk="1" hangingPunct="1">
              <a:defRPr/>
            </a:pPr>
            <a:r>
              <a:rPr lang="en-US" sz="3200" dirty="0">
                <a:solidFill>
                  <a:schemeClr val="tx1"/>
                </a:solidFill>
                <a:latin typeface="+mj-lt"/>
                <a:cs typeface="Arial" charset="0"/>
              </a:rPr>
              <a:t>IHQ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28A2A89-AEF9-4E62-9658-FD92186D4474}"/>
              </a:ext>
            </a:extLst>
          </p:cNvPr>
          <p:cNvCxnSpPr>
            <a:cxnSpLocks/>
          </p:cNvCxnSpPr>
          <p:nvPr/>
        </p:nvCxnSpPr>
        <p:spPr>
          <a:xfrm>
            <a:off x="688693" y="1173158"/>
            <a:ext cx="10972800" cy="0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72073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4951" y="3428999"/>
            <a:ext cx="4572000" cy="34290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1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0" y="3435986"/>
            <a:ext cx="4572000" cy="34290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892" name="TextBox 7"/>
          <p:cNvSpPr txBox="1">
            <a:spLocks noChangeArrowheads="1"/>
          </p:cNvSpPr>
          <p:nvPr/>
        </p:nvSpPr>
        <p:spPr bwMode="auto">
          <a:xfrm>
            <a:off x="5227057" y="6503702"/>
            <a:ext cx="849894" cy="3693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lIns="91431" tIns="45715" rIns="91431" bIns="45715">
            <a:spAutoFit/>
          </a:bodyPr>
          <a:lstStyle/>
          <a:p>
            <a:pPr algn="r"/>
            <a:r>
              <a:rPr lang="en-US" altLang="en-US" dirty="0">
                <a:solidFill>
                  <a:srgbClr val="000822"/>
                </a:solidFill>
                <a:latin typeface="+mj-lt"/>
                <a:cs typeface="Arial" panose="020B0604020202020204" pitchFamily="34" charset="0"/>
              </a:rPr>
              <a:t>CD56 +</a:t>
            </a:r>
          </a:p>
        </p:txBody>
      </p:sp>
      <p:sp>
        <p:nvSpPr>
          <p:cNvPr id="37893" name="TextBox 9"/>
          <p:cNvSpPr txBox="1">
            <a:spLocks noChangeArrowheads="1"/>
          </p:cNvSpPr>
          <p:nvPr/>
        </p:nvSpPr>
        <p:spPr bwMode="auto">
          <a:xfrm>
            <a:off x="9138211" y="6502650"/>
            <a:ext cx="1529789" cy="3693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91431" tIns="45715" rIns="91431" bIns="45715">
            <a:spAutoFit/>
          </a:bodyPr>
          <a:lstStyle/>
          <a:p>
            <a:pPr algn="r"/>
            <a:r>
              <a:rPr lang="en-US" altLang="en-US" dirty="0" err="1">
                <a:solidFill>
                  <a:srgbClr val="000822"/>
                </a:solidFill>
                <a:latin typeface="+mj-lt"/>
                <a:cs typeface="Arial" panose="020B0604020202020204" pitchFamily="34" charset="0"/>
              </a:rPr>
              <a:t>Sinaptofisina</a:t>
            </a:r>
            <a:r>
              <a:rPr lang="en-US" altLang="en-US" dirty="0">
                <a:solidFill>
                  <a:srgbClr val="000822"/>
                </a:solidFill>
                <a:latin typeface="+mj-lt"/>
                <a:cs typeface="Arial" panose="020B0604020202020204" pitchFamily="34" charset="0"/>
              </a:rPr>
              <a:t> +</a:t>
            </a:r>
          </a:p>
        </p:txBody>
      </p:sp>
      <p:pic>
        <p:nvPicPr>
          <p:cNvPr id="37894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4572000" cy="34290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5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0" y="0"/>
            <a:ext cx="4572000" cy="34290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896" name="TextBox 8"/>
          <p:cNvSpPr txBox="1">
            <a:spLocks noChangeArrowheads="1"/>
          </p:cNvSpPr>
          <p:nvPr/>
        </p:nvSpPr>
        <p:spPr bwMode="auto">
          <a:xfrm>
            <a:off x="8976167" y="3059677"/>
            <a:ext cx="1672784" cy="3693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91431" tIns="45715" rIns="91431" bIns="45715">
            <a:spAutoFit/>
          </a:bodyPr>
          <a:lstStyle/>
          <a:p>
            <a:pPr algn="r"/>
            <a:r>
              <a:rPr lang="en-US" altLang="en-US" dirty="0" err="1">
                <a:solidFill>
                  <a:srgbClr val="000822"/>
                </a:solidFill>
                <a:latin typeface="+mj-lt"/>
                <a:cs typeface="Arial" panose="020B0604020202020204" pitchFamily="34" charset="0"/>
              </a:rPr>
              <a:t>Cromogranina</a:t>
            </a:r>
            <a:r>
              <a:rPr lang="en-US" altLang="en-US" dirty="0">
                <a:solidFill>
                  <a:srgbClr val="000822"/>
                </a:solidFill>
                <a:latin typeface="+mj-lt"/>
                <a:cs typeface="Arial" panose="020B0604020202020204" pitchFamily="34" charset="0"/>
              </a:rPr>
              <a:t> +</a:t>
            </a: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1524000" y="1"/>
            <a:ext cx="9144000" cy="400099"/>
          </a:xfrm>
          <a:prstGeom prst="rect">
            <a:avLst/>
          </a:prstGeom>
          <a:solidFill>
            <a:schemeClr val="bg1"/>
          </a:solidFill>
          <a:ln w="12700" algn="ctr">
            <a:noFill/>
            <a:round/>
            <a:headEnd type="none" w="sm" len="sm"/>
            <a:tailEnd type="none" w="sm" len="sm"/>
          </a:ln>
        </p:spPr>
        <p:txBody>
          <a:bodyPr wrap="square" lIns="91431" tIns="45715" rIns="91431" bIns="45715">
            <a:spAutoFit/>
          </a:bodyPr>
          <a:lstStyle/>
          <a:p>
            <a:pPr>
              <a:defRPr/>
            </a:pPr>
            <a:r>
              <a:rPr lang="en-US" altLang="en-US" sz="2000" dirty="0">
                <a:solidFill>
                  <a:schemeClr val="accent4">
                    <a:lumMod val="10000"/>
                  </a:schemeClr>
                </a:solidFill>
                <a:latin typeface="Arial" charset="0"/>
                <a:cs typeface="Arial" charset="0"/>
              </a:rPr>
              <a:t>		</a:t>
            </a:r>
            <a:r>
              <a:rPr lang="en-US" altLang="en-US" sz="2000" dirty="0">
                <a:solidFill>
                  <a:schemeClr val="accent4">
                    <a:lumMod val="10000"/>
                  </a:schemeClr>
                </a:solidFill>
                <a:latin typeface="+mj-lt"/>
                <a:cs typeface="Arial" charset="0"/>
              </a:rPr>
              <a:t>Carcinoma </a:t>
            </a:r>
            <a:r>
              <a:rPr lang="en-US" altLang="en-US" sz="2000" dirty="0" err="1">
                <a:solidFill>
                  <a:schemeClr val="accent4">
                    <a:lumMod val="10000"/>
                  </a:schemeClr>
                </a:solidFill>
                <a:latin typeface="+mj-lt"/>
                <a:cs typeface="Arial" charset="0"/>
              </a:rPr>
              <a:t>Mixto</a:t>
            </a:r>
            <a:r>
              <a:rPr lang="en-US" altLang="en-US" sz="2000" dirty="0">
                <a:solidFill>
                  <a:schemeClr val="accent4">
                    <a:lumMod val="10000"/>
                  </a:schemeClr>
                </a:solidFill>
                <a:latin typeface="+mj-lt"/>
                <a:cs typeface="Arial" charset="0"/>
              </a:rPr>
              <a:t>, Adenocarcinoma y Ca </a:t>
            </a:r>
            <a:r>
              <a:rPr lang="en-US" altLang="en-US" sz="2000" dirty="0" err="1">
                <a:solidFill>
                  <a:schemeClr val="accent4">
                    <a:lumMod val="10000"/>
                  </a:schemeClr>
                </a:solidFill>
                <a:latin typeface="+mj-lt"/>
                <a:cs typeface="Arial" charset="0"/>
              </a:rPr>
              <a:t>Neuroendocrino</a:t>
            </a:r>
            <a:endParaRPr lang="en-US" altLang="en-US" sz="2000" dirty="0">
              <a:solidFill>
                <a:schemeClr val="accent4">
                  <a:lumMod val="10000"/>
                </a:schemeClr>
              </a:solidFill>
              <a:latin typeface="+mj-lt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254180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 descr="C:\Users\KTVu1\Desktop\JPEG\s14-89831 Cx ca_13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3" r="6667"/>
          <a:stretch>
            <a:fillRect/>
          </a:stretch>
        </p:blipFill>
        <p:spPr bwMode="auto">
          <a:xfrm>
            <a:off x="6096000" y="0"/>
            <a:ext cx="4572000" cy="68580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211" name="Picture 3" descr="C:\Users\KTVu1\Desktop\JPEG\s14-89831 Cx ca_13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11"/>
          <a:stretch>
            <a:fillRect/>
          </a:stretch>
        </p:blipFill>
        <p:spPr bwMode="auto">
          <a:xfrm>
            <a:off x="1524000" y="0"/>
            <a:ext cx="4572000" cy="68580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524000" y="6553200"/>
            <a:ext cx="9144000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  <a:latin typeface="+mj-lt"/>
                <a:cs typeface="Arial" pitchFamily="34" charset="0"/>
              </a:rPr>
              <a:t> Ca </a:t>
            </a:r>
            <a:r>
              <a:rPr lang="en-US" dirty="0" err="1">
                <a:solidFill>
                  <a:srgbClr val="000000"/>
                </a:solidFill>
                <a:latin typeface="+mj-lt"/>
                <a:cs typeface="Arial" pitchFamily="34" charset="0"/>
              </a:rPr>
              <a:t>Neuroendocrino</a:t>
            </a:r>
            <a:r>
              <a:rPr lang="en-US" dirty="0">
                <a:solidFill>
                  <a:srgbClr val="000000"/>
                </a:solidFill>
                <a:latin typeface="+mj-lt"/>
                <a:cs typeface="Arial" pitchFamily="34" charset="0"/>
              </a:rPr>
              <a:t> con </a:t>
            </a:r>
            <a:r>
              <a:rPr lang="en-US" dirty="0" err="1">
                <a:solidFill>
                  <a:srgbClr val="000000"/>
                </a:solidFill>
                <a:latin typeface="+mj-lt"/>
                <a:cs typeface="Arial" pitchFamily="34" charset="0"/>
              </a:rPr>
              <a:t>formación</a:t>
            </a:r>
            <a:r>
              <a:rPr lang="en-US" dirty="0">
                <a:solidFill>
                  <a:srgbClr val="000000"/>
                </a:solidFill>
                <a:latin typeface="+mj-lt"/>
                <a:cs typeface="Arial" pitchFamily="34" charset="0"/>
              </a:rPr>
              <a:t> glandular  </a:t>
            </a:r>
          </a:p>
        </p:txBody>
      </p:sp>
    </p:spTree>
    <p:extLst>
      <p:ext uri="{BB962C8B-B14F-4D97-AF65-F5344CB8AC3E}">
        <p14:creationId xmlns:p14="http://schemas.microsoft.com/office/powerpoint/2010/main" val="342192248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8" name="Picture 2" descr="C:\Users\KTVu1\Desktop\JPEG\s14-89831 Cx ca CD56_13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5"/>
          <a:stretch>
            <a:fillRect/>
          </a:stretch>
        </p:blipFill>
        <p:spPr bwMode="auto">
          <a:xfrm>
            <a:off x="1457326" y="0"/>
            <a:ext cx="4638675" cy="68580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5239" name="TextBox 4"/>
          <p:cNvSpPr txBox="1">
            <a:spLocks noChangeArrowheads="1"/>
          </p:cNvSpPr>
          <p:nvPr/>
        </p:nvSpPr>
        <p:spPr bwMode="auto">
          <a:xfrm>
            <a:off x="5172350" y="6457950"/>
            <a:ext cx="923651" cy="40011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sz="2000" dirty="0">
                <a:latin typeface="+mj-lt"/>
                <a:cs typeface="Arial" panose="020B0604020202020204" pitchFamily="34" charset="0"/>
              </a:rPr>
              <a:t>CD56 +</a:t>
            </a:r>
          </a:p>
        </p:txBody>
      </p:sp>
      <p:pic>
        <p:nvPicPr>
          <p:cNvPr id="95234" name="Picture 3" descr="C:\Users\KTVu1\Desktop\JPEG\s14-89831 Cx ca Chro_130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0"/>
            <a:ext cx="4572000" cy="34290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235" name="Picture 4" descr="C:\Users\KTVu1\Desktop\JPEG\s14-89831 Cx ca syn_130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429000"/>
            <a:ext cx="4572000" cy="34290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5237" name="TextBox 6"/>
          <p:cNvSpPr txBox="1">
            <a:spLocks noChangeArrowheads="1"/>
          </p:cNvSpPr>
          <p:nvPr/>
        </p:nvSpPr>
        <p:spPr bwMode="auto">
          <a:xfrm>
            <a:off x="8848846" y="6457890"/>
            <a:ext cx="1809060" cy="40011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en-US" altLang="en-US" sz="2000" dirty="0" err="1">
                <a:solidFill>
                  <a:srgbClr val="000822"/>
                </a:solidFill>
                <a:latin typeface="+mj-lt"/>
                <a:cs typeface="Arial" panose="020B0604020202020204" pitchFamily="34" charset="0"/>
              </a:rPr>
              <a:t>Sinaptofisina</a:t>
            </a:r>
            <a:r>
              <a:rPr lang="en-US" altLang="en-US" sz="2000" dirty="0">
                <a:solidFill>
                  <a:srgbClr val="000822"/>
                </a:solidFill>
                <a:latin typeface="+mj-lt"/>
                <a:cs typeface="Arial" panose="020B0604020202020204" pitchFamily="34" charset="0"/>
              </a:rPr>
              <a:t> +</a:t>
            </a:r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E2B26130-6CA7-4916-91E9-65CD110506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88078" y="0"/>
            <a:ext cx="1930595" cy="40011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en-US" altLang="en-US" sz="2000" dirty="0" err="1">
                <a:solidFill>
                  <a:srgbClr val="000822"/>
                </a:solidFill>
                <a:latin typeface="+mj-lt"/>
                <a:cs typeface="Arial" panose="020B0604020202020204" pitchFamily="34" charset="0"/>
              </a:rPr>
              <a:t>Cromogranina</a:t>
            </a:r>
            <a:r>
              <a:rPr lang="en-US" altLang="en-US" sz="2000" dirty="0">
                <a:solidFill>
                  <a:srgbClr val="000822"/>
                </a:solidFill>
                <a:latin typeface="+mj-lt"/>
                <a:cs typeface="Arial" panose="020B0604020202020204" pitchFamily="34" charset="0"/>
              </a:rPr>
              <a:t> +</a:t>
            </a:r>
          </a:p>
        </p:txBody>
      </p:sp>
    </p:spTree>
    <p:extLst>
      <p:ext uri="{BB962C8B-B14F-4D97-AF65-F5344CB8AC3E}">
        <p14:creationId xmlns:p14="http://schemas.microsoft.com/office/powerpoint/2010/main" val="283427783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title"/>
          </p:nvPr>
        </p:nvSpPr>
        <p:spPr>
          <a:xfrm>
            <a:off x="959735" y="89698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en-US" dirty="0">
                <a:solidFill>
                  <a:schemeClr val="tx1"/>
                </a:solidFill>
              </a:rPr>
              <a:t> Ca </a:t>
            </a:r>
            <a:r>
              <a:rPr lang="en-US" altLang="en-US" dirty="0" err="1">
                <a:solidFill>
                  <a:schemeClr val="tx1"/>
                </a:solidFill>
              </a:rPr>
              <a:t>Neuroendocrino</a:t>
            </a:r>
            <a:r>
              <a:rPr lang="en-US" altLang="en-US" dirty="0">
                <a:solidFill>
                  <a:schemeClr val="tx1"/>
                </a:solidFill>
              </a:rPr>
              <a:t> de </a:t>
            </a:r>
            <a:r>
              <a:rPr lang="en-US" altLang="en-US" dirty="0" err="1">
                <a:solidFill>
                  <a:schemeClr val="tx1"/>
                </a:solidFill>
              </a:rPr>
              <a:t>Cuello</a:t>
            </a:r>
            <a:r>
              <a:rPr lang="en-US" altLang="en-US" dirty="0"/>
              <a:t>, IHQ </a:t>
            </a:r>
            <a:endParaRPr lang="en-US" altLang="en-US" dirty="0">
              <a:solidFill>
                <a:schemeClr val="tx1"/>
              </a:solidFill>
            </a:endParaRPr>
          </a:p>
        </p:txBody>
      </p:sp>
      <p:sp>
        <p:nvSpPr>
          <p:cNvPr id="55298" name="Rectangle 3"/>
          <p:cNvSpPr>
            <a:spLocks noGrp="1" noChangeArrowheads="1"/>
          </p:cNvSpPr>
          <p:nvPr>
            <p:ph idx="1"/>
          </p:nvPr>
        </p:nvSpPr>
        <p:spPr>
          <a:xfrm>
            <a:off x="3073078" y="1785939"/>
            <a:ext cx="6597569" cy="3517900"/>
          </a:xfrm>
        </p:spPr>
        <p:txBody>
          <a:bodyPr>
            <a:normAutofit/>
          </a:bodyPr>
          <a:lstStyle/>
          <a:p>
            <a:r>
              <a:rPr lang="en-US" altLang="en-US" dirty="0" err="1"/>
              <a:t>Queratinas</a:t>
            </a:r>
            <a:r>
              <a:rPr lang="en-US" altLang="en-US" dirty="0"/>
              <a:t>:</a:t>
            </a:r>
          </a:p>
          <a:p>
            <a:pPr lvl="1"/>
            <a:r>
              <a:rPr lang="en-US" altLang="en-US" sz="2800" dirty="0" err="1"/>
              <a:t>Queratina</a:t>
            </a:r>
            <a:r>
              <a:rPr lang="en-US" altLang="en-US" sz="2800" dirty="0"/>
              <a:t> AE1/AE3 +</a:t>
            </a:r>
          </a:p>
          <a:p>
            <a:pPr lvl="2"/>
            <a:r>
              <a:rPr lang="en-US" altLang="en-US" sz="2400" dirty="0"/>
              <a:t>+ </a:t>
            </a:r>
            <a:r>
              <a:rPr lang="en-US" altLang="en-US" sz="2400" dirty="0" err="1"/>
              <a:t>en</a:t>
            </a:r>
            <a:r>
              <a:rPr lang="en-US" altLang="en-US" sz="2400" dirty="0"/>
              <a:t> la </a:t>
            </a:r>
            <a:r>
              <a:rPr lang="en-US" altLang="en-US" sz="2400" dirty="0" err="1"/>
              <a:t>mayoría</a:t>
            </a:r>
            <a:r>
              <a:rPr lang="en-US" altLang="en-US" sz="2400" dirty="0"/>
              <a:t>, </a:t>
            </a:r>
            <a:r>
              <a:rPr lang="en-US" altLang="en-US" sz="2400" dirty="0" err="1"/>
              <a:t>pero</a:t>
            </a:r>
            <a:r>
              <a:rPr lang="en-US" altLang="en-US" sz="2400" dirty="0"/>
              <a:t> no </a:t>
            </a:r>
            <a:r>
              <a:rPr lang="en-US" altLang="en-US" sz="2400" dirty="0" err="1"/>
              <a:t>todos</a:t>
            </a:r>
            <a:r>
              <a:rPr lang="en-US" altLang="en-US" sz="2400" dirty="0"/>
              <a:t> los </a:t>
            </a:r>
            <a:r>
              <a:rPr lang="en-US" altLang="en-US" sz="2400" dirty="0" err="1"/>
              <a:t>casos</a:t>
            </a:r>
            <a:endParaRPr lang="en-US" altLang="en-US" sz="2400" dirty="0"/>
          </a:p>
          <a:p>
            <a:pPr lvl="1"/>
            <a:r>
              <a:rPr lang="en-US" altLang="en-US" sz="2800" dirty="0" err="1"/>
              <a:t>Queratina</a:t>
            </a:r>
            <a:r>
              <a:rPr lang="en-US" altLang="en-US" sz="2800" dirty="0"/>
              <a:t> 7 +  (50% de los </a:t>
            </a:r>
            <a:r>
              <a:rPr lang="en-US" altLang="en-US" sz="2800" dirty="0" err="1"/>
              <a:t>casos</a:t>
            </a:r>
            <a:r>
              <a:rPr lang="en-US" altLang="en-US" sz="2800" dirty="0"/>
              <a:t>)</a:t>
            </a:r>
          </a:p>
          <a:p>
            <a:pPr lvl="1"/>
            <a:r>
              <a:rPr lang="en-US" altLang="en-US" sz="2800" dirty="0" err="1"/>
              <a:t>Queratina</a:t>
            </a:r>
            <a:r>
              <a:rPr lang="en-US" altLang="en-US" sz="2800" dirty="0"/>
              <a:t> 20 + (9% de los </a:t>
            </a:r>
            <a:r>
              <a:rPr lang="en-US" altLang="en-US" sz="2800" dirty="0" err="1"/>
              <a:t>casos</a:t>
            </a:r>
            <a:r>
              <a:rPr lang="en-US" altLang="en-US" dirty="0"/>
              <a:t>)</a:t>
            </a:r>
          </a:p>
          <a:p>
            <a:pPr lvl="1"/>
            <a:endParaRPr lang="en-US" altLang="en-US" dirty="0"/>
          </a:p>
          <a:p>
            <a:r>
              <a:rPr lang="en-US" altLang="en-US" dirty="0"/>
              <a:t>PAX-8 - (</a:t>
            </a:r>
            <a:r>
              <a:rPr lang="en-US" altLang="en-US" dirty="0" err="1"/>
              <a:t>experiencia</a:t>
            </a:r>
            <a:r>
              <a:rPr lang="en-US" altLang="en-US" dirty="0"/>
              <a:t> </a:t>
            </a:r>
            <a:r>
              <a:rPr lang="en-US" altLang="en-US" dirty="0" err="1"/>
              <a:t>limitada</a:t>
            </a:r>
            <a:r>
              <a:rPr lang="en-US" altLang="en-US" dirty="0"/>
              <a:t>)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F1EF34A-D2CE-4F26-A597-10F7C96CA20D}"/>
              </a:ext>
            </a:extLst>
          </p:cNvPr>
          <p:cNvCxnSpPr>
            <a:cxnSpLocks/>
          </p:cNvCxnSpPr>
          <p:nvPr/>
        </p:nvCxnSpPr>
        <p:spPr>
          <a:xfrm>
            <a:off x="731135" y="1172193"/>
            <a:ext cx="10972800" cy="0"/>
          </a:xfrm>
          <a:prstGeom prst="line">
            <a:avLst/>
          </a:prstGeom>
          <a:ln w="9525">
            <a:solidFill>
              <a:schemeClr val="bg2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8977810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690688"/>
          </a:xfrm>
        </p:spPr>
        <p:txBody>
          <a:bodyPr>
            <a:normAutofit/>
          </a:bodyPr>
          <a:lstStyle/>
          <a:p>
            <a:r>
              <a:rPr lang="en-US" altLang="en-US" dirty="0"/>
              <a:t> Ca </a:t>
            </a:r>
            <a:r>
              <a:rPr lang="en-US" altLang="en-US" dirty="0" err="1"/>
              <a:t>Neuroendocrino</a:t>
            </a:r>
            <a:r>
              <a:rPr lang="en-US" altLang="en-US" dirty="0"/>
              <a:t> de </a:t>
            </a:r>
            <a:r>
              <a:rPr lang="en-US" altLang="en-US" dirty="0" err="1"/>
              <a:t>Cuello</a:t>
            </a:r>
            <a:r>
              <a:rPr lang="en-US" altLang="en-US" dirty="0"/>
              <a:t>, IHQ</a:t>
            </a:r>
            <a:endParaRPr lang="en-US" altLang="en-US" dirty="0">
              <a:solidFill>
                <a:schemeClr val="tx1"/>
              </a:solidFill>
            </a:endParaRPr>
          </a:p>
        </p:txBody>
      </p:sp>
      <p:sp>
        <p:nvSpPr>
          <p:cNvPr id="55298" name="Rectangle 3"/>
          <p:cNvSpPr>
            <a:spLocks noGrp="1" noChangeArrowheads="1"/>
          </p:cNvSpPr>
          <p:nvPr>
            <p:ph idx="1"/>
          </p:nvPr>
        </p:nvSpPr>
        <p:spPr>
          <a:xfrm>
            <a:off x="1539434" y="1827368"/>
            <a:ext cx="9878992" cy="385001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altLang="en-US" dirty="0" err="1"/>
              <a:t>Marcadores</a:t>
            </a:r>
            <a:r>
              <a:rPr lang="en-US" altLang="en-US" dirty="0"/>
              <a:t> </a:t>
            </a:r>
            <a:r>
              <a:rPr lang="en-US" altLang="en-US" dirty="0" err="1"/>
              <a:t>neuroendocrinos</a:t>
            </a:r>
            <a:r>
              <a:rPr lang="en-US" altLang="en-US" dirty="0"/>
              <a:t>:</a:t>
            </a:r>
          </a:p>
          <a:p>
            <a:pPr lvl="1">
              <a:lnSpc>
                <a:spcPct val="100000"/>
              </a:lnSpc>
              <a:spcBef>
                <a:spcPts val="1800"/>
              </a:spcBef>
            </a:pPr>
            <a:r>
              <a:rPr lang="en-US" altLang="en-US" sz="2800" dirty="0"/>
              <a:t>CD56 +, 90% de los </a:t>
            </a:r>
            <a:r>
              <a:rPr lang="en-US" altLang="en-US" sz="2800" dirty="0" err="1"/>
              <a:t>casos</a:t>
            </a:r>
            <a:r>
              <a:rPr lang="en-US" altLang="en-US" sz="2800" dirty="0"/>
              <a:t> </a:t>
            </a:r>
          </a:p>
          <a:p>
            <a:pPr lvl="1">
              <a:lnSpc>
                <a:spcPct val="100000"/>
              </a:lnSpc>
            </a:pPr>
            <a:r>
              <a:rPr lang="en-US" altLang="en-US" sz="2800" dirty="0" err="1"/>
              <a:t>Sinaptofisina</a:t>
            </a:r>
            <a:r>
              <a:rPr lang="en-US" altLang="en-US" sz="2800" dirty="0"/>
              <a:t> +, 90%  de los </a:t>
            </a:r>
            <a:r>
              <a:rPr lang="en-US" altLang="en-US" sz="2800" dirty="0" err="1"/>
              <a:t>casos</a:t>
            </a:r>
            <a:r>
              <a:rPr lang="en-US" altLang="en-US" sz="2800" dirty="0"/>
              <a:t> </a:t>
            </a:r>
          </a:p>
          <a:p>
            <a:pPr lvl="1">
              <a:lnSpc>
                <a:spcPct val="100000"/>
              </a:lnSpc>
            </a:pPr>
            <a:r>
              <a:rPr lang="en-US" altLang="en-US" sz="2800" dirty="0" err="1"/>
              <a:t>Cromogranina</a:t>
            </a:r>
            <a:r>
              <a:rPr lang="en-US" altLang="en-US" sz="2800" dirty="0"/>
              <a:t> +, 50%  de los </a:t>
            </a:r>
            <a:r>
              <a:rPr lang="en-US" altLang="en-US" sz="2800" dirty="0" err="1"/>
              <a:t>casos</a:t>
            </a:r>
            <a:endParaRPr lang="en-US" altLang="en-US" sz="2800" dirty="0"/>
          </a:p>
          <a:p>
            <a:pPr lvl="1">
              <a:lnSpc>
                <a:spcPct val="100000"/>
              </a:lnSpc>
            </a:pPr>
            <a:r>
              <a:rPr lang="en-US" altLang="en-US" sz="2800" dirty="0"/>
              <a:t>Insulinoma-associated protein 1 (INSM1), 95% de los </a:t>
            </a:r>
            <a:r>
              <a:rPr lang="en-US" altLang="en-US" sz="2800" dirty="0" err="1"/>
              <a:t>casos</a:t>
            </a:r>
            <a:endParaRPr lang="en-US" altLang="en-US" sz="2800" dirty="0"/>
          </a:p>
          <a:p>
            <a:endParaRPr lang="en-US" altLang="en-US" dirty="0"/>
          </a:p>
        </p:txBody>
      </p:sp>
      <p:sp>
        <p:nvSpPr>
          <p:cNvPr id="29700" name="Rectangle 1"/>
          <p:cNvSpPr>
            <a:spLocks noChangeArrowheads="1"/>
          </p:cNvSpPr>
          <p:nvPr/>
        </p:nvSpPr>
        <p:spPr bwMode="auto">
          <a:xfrm>
            <a:off x="5953126" y="3159125"/>
            <a:ext cx="237547" cy="369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5" rIns="91431" bIns="45715">
            <a:spAutoFit/>
          </a:bodyPr>
          <a:lstStyle/>
          <a:p>
            <a:pPr eaLnBrk="1" hangingPunct="1"/>
            <a:r>
              <a:rPr lang="en-US" altLang="en-US"/>
              <a:t> 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215CE93-4691-4D7D-95A6-59C69BE229BB}"/>
              </a:ext>
            </a:extLst>
          </p:cNvPr>
          <p:cNvCxnSpPr>
            <a:cxnSpLocks/>
          </p:cNvCxnSpPr>
          <p:nvPr/>
        </p:nvCxnSpPr>
        <p:spPr>
          <a:xfrm>
            <a:off x="650111" y="1248394"/>
            <a:ext cx="10972800" cy="0"/>
          </a:xfrm>
          <a:prstGeom prst="line">
            <a:avLst/>
          </a:prstGeom>
          <a:ln w="9525">
            <a:solidFill>
              <a:schemeClr val="bg2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9597539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07196" y="1517248"/>
            <a:ext cx="7891041" cy="4343400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en-US" sz="2400" dirty="0" err="1">
                <a:latin typeface="+mj-lt"/>
              </a:rPr>
              <a:t>Incidencia</a:t>
            </a:r>
            <a:endParaRPr lang="en-US" sz="2400" dirty="0">
              <a:latin typeface="+mj-lt"/>
            </a:endParaRPr>
          </a:p>
          <a:p>
            <a:pPr lvl="1">
              <a:spcBef>
                <a:spcPts val="1200"/>
              </a:spcBef>
            </a:pPr>
            <a:r>
              <a:rPr lang="en-US" dirty="0">
                <a:latin typeface="+mj-lt"/>
              </a:rPr>
              <a:t>10% de los </a:t>
            </a:r>
            <a:r>
              <a:rPr lang="en-US" dirty="0" err="1">
                <a:latin typeface="+mj-lt"/>
              </a:rPr>
              <a:t>adenoCas</a:t>
            </a:r>
            <a:r>
              <a:rPr lang="en-US" dirty="0">
                <a:latin typeface="+mj-lt"/>
              </a:rPr>
              <a:t> de </a:t>
            </a:r>
            <a:r>
              <a:rPr lang="en-US" dirty="0" err="1">
                <a:latin typeface="+mj-lt"/>
              </a:rPr>
              <a:t>cuello</a:t>
            </a:r>
            <a:r>
              <a:rPr lang="en-US" dirty="0">
                <a:latin typeface="+mj-lt"/>
              </a:rPr>
              <a:t> (25% in Japan) </a:t>
            </a:r>
          </a:p>
          <a:p>
            <a:pPr>
              <a:spcBef>
                <a:spcPts val="1200"/>
              </a:spcBef>
            </a:pPr>
            <a:r>
              <a:rPr lang="en-US" sz="2400" dirty="0" err="1">
                <a:latin typeface="+mj-lt"/>
              </a:rPr>
              <a:t>Edad</a:t>
            </a:r>
            <a:r>
              <a:rPr lang="en-US" sz="2400" dirty="0">
                <a:latin typeface="+mj-lt"/>
              </a:rPr>
              <a:t>: 20’s-80’s</a:t>
            </a:r>
          </a:p>
          <a:p>
            <a:pPr>
              <a:spcBef>
                <a:spcPts val="1200"/>
              </a:spcBef>
            </a:pPr>
            <a:r>
              <a:rPr lang="en-US" sz="2400" dirty="0" err="1">
                <a:latin typeface="+mj-lt"/>
              </a:rPr>
              <a:t>Presentación</a:t>
            </a:r>
            <a:endParaRPr lang="en-US" sz="2400" dirty="0">
              <a:latin typeface="+mj-lt"/>
            </a:endParaRPr>
          </a:p>
          <a:p>
            <a:pPr lvl="1">
              <a:spcBef>
                <a:spcPts val="1200"/>
              </a:spcBef>
            </a:pPr>
            <a:r>
              <a:rPr lang="en-US" dirty="0" err="1">
                <a:latin typeface="+mj-lt"/>
              </a:rPr>
              <a:t>Sangramiento</a:t>
            </a:r>
            <a:r>
              <a:rPr lang="en-US" dirty="0">
                <a:latin typeface="+mj-lt"/>
              </a:rPr>
              <a:t> vaginal</a:t>
            </a:r>
          </a:p>
          <a:p>
            <a:pPr lvl="1">
              <a:spcBef>
                <a:spcPts val="1200"/>
              </a:spcBef>
            </a:pPr>
            <a:r>
              <a:rPr lang="en-US" dirty="0" err="1">
                <a:latin typeface="+mj-lt"/>
              </a:rPr>
              <a:t>Flujo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acuoso</a:t>
            </a:r>
            <a:endParaRPr lang="en-US" dirty="0">
              <a:latin typeface="+mj-lt"/>
            </a:endParaRPr>
          </a:p>
          <a:p>
            <a:pPr lvl="1">
              <a:spcBef>
                <a:spcPts val="1200"/>
              </a:spcBef>
            </a:pPr>
            <a:r>
              <a:rPr lang="en-US" dirty="0" err="1">
                <a:latin typeface="+mj-lt"/>
              </a:rPr>
              <a:t>Molestia</a:t>
            </a:r>
            <a:r>
              <a:rPr lang="en-US" dirty="0">
                <a:latin typeface="+mj-lt"/>
              </a:rPr>
              <a:t> abdominal </a:t>
            </a:r>
          </a:p>
          <a:p>
            <a:pPr lvl="1">
              <a:spcBef>
                <a:spcPts val="1200"/>
              </a:spcBef>
            </a:pPr>
            <a:r>
              <a:rPr lang="en-US" dirty="0" err="1">
                <a:latin typeface="+mj-lt"/>
              </a:rPr>
              <a:t>Hallazgo</a:t>
            </a:r>
            <a:r>
              <a:rPr lang="en-US" dirty="0">
                <a:latin typeface="+mj-lt"/>
              </a:rPr>
              <a:t> incidental </a:t>
            </a:r>
          </a:p>
          <a:p>
            <a:pPr>
              <a:spcBef>
                <a:spcPts val="1200"/>
              </a:spcBef>
            </a:pPr>
            <a:endParaRPr lang="en-US" dirty="0"/>
          </a:p>
          <a:p>
            <a:pPr marL="0" indent="0">
              <a:spcBef>
                <a:spcPts val="1200"/>
              </a:spcBef>
              <a:buNone/>
            </a:pP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12471" y="0"/>
            <a:ext cx="10367058" cy="1097280"/>
          </a:xfrm>
        </p:spPr>
        <p:txBody>
          <a:bodyPr>
            <a:noAutofit/>
          </a:bodyPr>
          <a:lstStyle/>
          <a:p>
            <a:pPr algn="ctr"/>
            <a:br>
              <a:rPr lang="en-US" dirty="0">
                <a:latin typeface="+mj-lt"/>
              </a:rPr>
            </a:br>
            <a:r>
              <a:rPr lang="en-US" dirty="0" err="1">
                <a:latin typeface="+mj-lt"/>
              </a:rPr>
              <a:t>AdenoCa</a:t>
            </a:r>
            <a:r>
              <a:rPr lang="en-US" dirty="0">
                <a:latin typeface="+mj-lt"/>
              </a:rPr>
              <a:t> Tipo </a:t>
            </a:r>
            <a:r>
              <a:rPr lang="en-US" dirty="0" err="1">
                <a:latin typeface="+mj-lt"/>
              </a:rPr>
              <a:t>Gástrico</a:t>
            </a:r>
            <a:br>
              <a:rPr lang="en-US" dirty="0"/>
            </a:b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EC26E48-F517-49BA-8FC2-7DF074C97DBB}"/>
              </a:ext>
            </a:extLst>
          </p:cNvPr>
          <p:cNvCxnSpPr>
            <a:cxnSpLocks/>
          </p:cNvCxnSpPr>
          <p:nvPr/>
        </p:nvCxnSpPr>
        <p:spPr>
          <a:xfrm>
            <a:off x="609600" y="956937"/>
            <a:ext cx="10972800" cy="0"/>
          </a:xfrm>
          <a:prstGeom prst="line">
            <a:avLst/>
          </a:prstGeom>
          <a:ln w="9525">
            <a:solidFill>
              <a:schemeClr val="bg2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395648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690688"/>
          </a:xfrm>
        </p:spPr>
        <p:txBody>
          <a:bodyPr>
            <a:normAutofit/>
          </a:bodyPr>
          <a:lstStyle/>
          <a:p>
            <a:r>
              <a:rPr lang="en-US" altLang="en-US" dirty="0"/>
              <a:t> Ca </a:t>
            </a:r>
            <a:r>
              <a:rPr lang="en-US" altLang="en-US" dirty="0" err="1"/>
              <a:t>Neuroendocrino</a:t>
            </a:r>
            <a:r>
              <a:rPr lang="en-US" altLang="en-US" dirty="0"/>
              <a:t> de </a:t>
            </a:r>
            <a:r>
              <a:rPr lang="en-US" altLang="en-US" dirty="0" err="1"/>
              <a:t>Cuello</a:t>
            </a:r>
            <a:r>
              <a:rPr lang="en-US" altLang="en-US" dirty="0"/>
              <a:t>, IHQ</a:t>
            </a:r>
            <a:endParaRPr lang="en-US" altLang="en-US" dirty="0">
              <a:solidFill>
                <a:schemeClr val="tx1"/>
              </a:solidFill>
            </a:endParaRPr>
          </a:p>
        </p:txBody>
      </p:sp>
      <p:sp>
        <p:nvSpPr>
          <p:cNvPr id="55298" name="Rectangle 3"/>
          <p:cNvSpPr>
            <a:spLocks noGrp="1" noChangeArrowheads="1"/>
          </p:cNvSpPr>
          <p:nvPr>
            <p:ph idx="1"/>
          </p:nvPr>
        </p:nvSpPr>
        <p:spPr>
          <a:xfrm>
            <a:off x="469900" y="2097986"/>
            <a:ext cx="6235700" cy="3100716"/>
          </a:xfrm>
        </p:spPr>
        <p:txBody>
          <a:bodyPr>
            <a:normAutofit/>
          </a:bodyPr>
          <a:lstStyle/>
          <a:p>
            <a:r>
              <a:rPr lang="en-US" altLang="en-US" dirty="0"/>
              <a:t>TTF-1+, 70% de los </a:t>
            </a:r>
            <a:r>
              <a:rPr lang="en-US" altLang="en-US" dirty="0" err="1"/>
              <a:t>casos</a:t>
            </a:r>
            <a:endParaRPr lang="en-US" altLang="en-US" dirty="0"/>
          </a:p>
          <a:p>
            <a:r>
              <a:rPr lang="en-US" altLang="en-US" dirty="0"/>
              <a:t>Her 2-neu (+), 50% de los </a:t>
            </a:r>
            <a:r>
              <a:rPr lang="en-US" altLang="en-US" dirty="0" err="1"/>
              <a:t>casos</a:t>
            </a:r>
            <a:r>
              <a:rPr lang="en-US" altLang="en-US" dirty="0"/>
              <a:t> </a:t>
            </a:r>
          </a:p>
          <a:p>
            <a:r>
              <a:rPr lang="en-US" altLang="en-US" dirty="0"/>
              <a:t>CD99 y </a:t>
            </a:r>
            <a:r>
              <a:rPr lang="en-US" altLang="en-US" dirty="0" err="1"/>
              <a:t>neurofilamento</a:t>
            </a:r>
            <a:r>
              <a:rPr lang="en-US" altLang="en-US" dirty="0"/>
              <a:t> </a:t>
            </a:r>
            <a:r>
              <a:rPr lang="en-US" altLang="en-US" dirty="0" err="1"/>
              <a:t>pueden</a:t>
            </a:r>
            <a:r>
              <a:rPr lang="en-US" altLang="en-US" dirty="0"/>
              <a:t> ser  +</a:t>
            </a:r>
          </a:p>
          <a:p>
            <a:r>
              <a:rPr lang="en-US" altLang="en-US" dirty="0" err="1"/>
              <a:t>Otros</a:t>
            </a:r>
            <a:r>
              <a:rPr lang="en-US" altLang="en-US" dirty="0"/>
              <a:t> </a:t>
            </a:r>
            <a:r>
              <a:rPr lang="en-US" altLang="en-US" dirty="0" err="1"/>
              <a:t>marcadores</a:t>
            </a:r>
            <a:r>
              <a:rPr lang="en-US" altLang="en-US" dirty="0"/>
              <a:t> no se </a:t>
            </a:r>
            <a:r>
              <a:rPr lang="en-US" altLang="en-US" dirty="0" err="1"/>
              <a:t>han</a:t>
            </a:r>
            <a:r>
              <a:rPr lang="en-US" altLang="en-US" dirty="0"/>
              <a:t> </a:t>
            </a:r>
            <a:r>
              <a:rPr lang="en-US" altLang="en-US" dirty="0" err="1"/>
              <a:t>explorado</a:t>
            </a:r>
            <a:endParaRPr lang="en-US" altLang="en-US" dirty="0"/>
          </a:p>
          <a:p>
            <a:pPr lvl="1"/>
            <a:r>
              <a:rPr lang="en-US" altLang="en-US" dirty="0"/>
              <a:t>ASH1</a:t>
            </a:r>
          </a:p>
          <a:p>
            <a:pPr marL="0" indent="0">
              <a:buNone/>
            </a:pPr>
            <a:endParaRPr lang="en-US" altLang="en-US" dirty="0"/>
          </a:p>
          <a:p>
            <a:endParaRPr lang="en-US" altLang="en-US" dirty="0"/>
          </a:p>
        </p:txBody>
      </p:sp>
      <p:sp>
        <p:nvSpPr>
          <p:cNvPr id="30724" name="Rectangle 1"/>
          <p:cNvSpPr>
            <a:spLocks noChangeArrowheads="1"/>
          </p:cNvSpPr>
          <p:nvPr/>
        </p:nvSpPr>
        <p:spPr bwMode="auto">
          <a:xfrm>
            <a:off x="5953126" y="3159125"/>
            <a:ext cx="237547" cy="369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5" rIns="91431" bIns="45715">
            <a:spAutoFit/>
          </a:bodyPr>
          <a:lstStyle/>
          <a:p>
            <a:pPr eaLnBrk="1" hangingPunct="1"/>
            <a:r>
              <a:rPr lang="en-US" altLang="en-US"/>
              <a:t> </a:t>
            </a:r>
          </a:p>
        </p:txBody>
      </p:sp>
      <p:pic>
        <p:nvPicPr>
          <p:cNvPr id="6" name="Picture 5" descr="C:\Users\KTVu1\Desktop\JPEG\Ss15-82467 NECA NKX2.2+_78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71986" y="2097985"/>
            <a:ext cx="4508814" cy="3381611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0480675" y="5553198"/>
            <a:ext cx="1000125" cy="2911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/>
            <a:r>
              <a:rPr lang="en-US" altLang="en-US" dirty="0">
                <a:solidFill>
                  <a:srgbClr val="000000"/>
                </a:solidFill>
                <a:latin typeface="+mj-lt"/>
                <a:cs typeface="Arial" pitchFamily="34" charset="0"/>
              </a:rPr>
              <a:t>NKX2.2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2B5C10E-2EBD-4344-80AB-C90A4B988FA8}"/>
              </a:ext>
            </a:extLst>
          </p:cNvPr>
          <p:cNvCxnSpPr>
            <a:cxnSpLocks/>
          </p:cNvCxnSpPr>
          <p:nvPr/>
        </p:nvCxnSpPr>
        <p:spPr>
          <a:xfrm>
            <a:off x="704273" y="1265756"/>
            <a:ext cx="10972800" cy="0"/>
          </a:xfrm>
          <a:prstGeom prst="line">
            <a:avLst/>
          </a:prstGeom>
          <a:ln w="9525">
            <a:solidFill>
              <a:schemeClr val="bg2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860509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8" name="Rectangle 7"/>
          <p:cNvSpPr>
            <a:spLocks noGrp="1" noChangeArrowheads="1"/>
          </p:cNvSpPr>
          <p:nvPr>
            <p:ph type="title"/>
          </p:nvPr>
        </p:nvSpPr>
        <p:spPr>
          <a:xfrm>
            <a:off x="838200" y="1"/>
            <a:ext cx="10515600" cy="1690688"/>
          </a:xfrm>
        </p:spPr>
        <p:txBody>
          <a:bodyPr>
            <a:normAutofit/>
          </a:bodyPr>
          <a:lstStyle/>
          <a:p>
            <a:r>
              <a:rPr lang="en-US" altLang="en-US" dirty="0"/>
              <a:t> Ca </a:t>
            </a:r>
            <a:r>
              <a:rPr lang="en-US" altLang="en-US" dirty="0" err="1"/>
              <a:t>Neuroendocrino</a:t>
            </a:r>
            <a:r>
              <a:rPr lang="en-US" altLang="en-US" dirty="0"/>
              <a:t> de </a:t>
            </a:r>
            <a:r>
              <a:rPr lang="en-US" altLang="en-US" dirty="0" err="1"/>
              <a:t>Cuello</a:t>
            </a:r>
            <a:r>
              <a:rPr lang="en-US" altLang="en-US" dirty="0"/>
              <a:t>, IHQ</a:t>
            </a:r>
            <a:endParaRPr lang="en-US" altLang="en-US" dirty="0">
              <a:solidFill>
                <a:schemeClr val="tx1"/>
              </a:solidFill>
            </a:endParaRPr>
          </a:p>
        </p:txBody>
      </p:sp>
      <p:sp>
        <p:nvSpPr>
          <p:cNvPr id="55298" name="Rectangle 3"/>
          <p:cNvSpPr>
            <a:spLocks noGrp="1" noChangeArrowheads="1"/>
          </p:cNvSpPr>
          <p:nvPr>
            <p:ph idx="1"/>
          </p:nvPr>
        </p:nvSpPr>
        <p:spPr>
          <a:xfrm>
            <a:off x="1791182" y="1765300"/>
            <a:ext cx="8229600" cy="3327399"/>
          </a:xfrm>
        </p:spPr>
        <p:txBody>
          <a:bodyPr>
            <a:normAutofit/>
          </a:bodyPr>
          <a:lstStyle/>
          <a:p>
            <a:r>
              <a:rPr lang="en-US" altLang="en-US" sz="3200" dirty="0" err="1"/>
              <a:t>Marcadores</a:t>
            </a:r>
            <a:r>
              <a:rPr lang="en-US" altLang="en-US" sz="3200" dirty="0"/>
              <a:t>  de </a:t>
            </a:r>
            <a:r>
              <a:rPr lang="en-US" altLang="en-US" sz="3200" dirty="0" err="1"/>
              <a:t>diferenciación</a:t>
            </a:r>
            <a:r>
              <a:rPr lang="en-US" altLang="en-US" sz="3200" dirty="0"/>
              <a:t> </a:t>
            </a:r>
            <a:r>
              <a:rPr lang="en-US" altLang="en-US" sz="3200" dirty="0" err="1"/>
              <a:t>escamosa</a:t>
            </a:r>
            <a:r>
              <a:rPr lang="en-US" altLang="en-US" sz="3200" dirty="0"/>
              <a:t>:</a:t>
            </a:r>
          </a:p>
          <a:p>
            <a:pPr lvl="1">
              <a:spcBef>
                <a:spcPts val="1800"/>
              </a:spcBef>
            </a:pPr>
            <a:r>
              <a:rPr lang="en-US" altLang="en-US" sz="2800" dirty="0"/>
              <a:t>p63 </a:t>
            </a:r>
            <a:r>
              <a:rPr lang="en-US" altLang="en-US" sz="2800" dirty="0" err="1"/>
              <a:t>puede</a:t>
            </a:r>
            <a:r>
              <a:rPr lang="en-US" altLang="en-US" sz="2800" dirty="0"/>
              <a:t> ser + (43% de los </a:t>
            </a:r>
            <a:r>
              <a:rPr lang="en-US" altLang="en-US" sz="2800" dirty="0" err="1"/>
              <a:t>casos</a:t>
            </a:r>
            <a:r>
              <a:rPr lang="en-US" altLang="en-US" sz="2800" dirty="0"/>
              <a:t>)</a:t>
            </a:r>
          </a:p>
          <a:p>
            <a:pPr lvl="1">
              <a:spcBef>
                <a:spcPts val="1800"/>
              </a:spcBef>
            </a:pPr>
            <a:r>
              <a:rPr lang="en-US" altLang="en-US" sz="2800" dirty="0"/>
              <a:t>p40 </a:t>
            </a:r>
            <a:r>
              <a:rPr lang="en-US" altLang="en-US" sz="2800" dirty="0" err="1"/>
              <a:t>usualmente</a:t>
            </a:r>
            <a:r>
              <a:rPr lang="en-US" altLang="en-US" sz="2800" dirty="0"/>
              <a:t> </a:t>
            </a:r>
            <a:r>
              <a:rPr lang="en-US" altLang="en-US" sz="2800" dirty="0" err="1"/>
              <a:t>negativo</a:t>
            </a:r>
            <a:r>
              <a:rPr lang="en-US" altLang="en-US" sz="2800" dirty="0"/>
              <a:t> (</a:t>
            </a:r>
            <a:r>
              <a:rPr lang="en-US" altLang="en-US" sz="2800" dirty="0" err="1"/>
              <a:t>experiencia</a:t>
            </a:r>
            <a:r>
              <a:rPr lang="en-US" altLang="en-US" sz="2800" dirty="0"/>
              <a:t> </a:t>
            </a:r>
            <a:r>
              <a:rPr lang="en-US" altLang="en-US" sz="2800" dirty="0" err="1"/>
              <a:t>limitada</a:t>
            </a:r>
            <a:r>
              <a:rPr lang="en-US" altLang="en-US" sz="2800" dirty="0"/>
              <a:t> </a:t>
            </a:r>
            <a:r>
              <a:rPr lang="en-US" altLang="en-US" sz="2800" dirty="0" err="1"/>
              <a:t>en</a:t>
            </a:r>
            <a:r>
              <a:rPr lang="en-US" altLang="en-US" sz="2800" dirty="0"/>
              <a:t> </a:t>
            </a:r>
            <a:r>
              <a:rPr lang="en-US" altLang="en-US" sz="2800" dirty="0" err="1"/>
              <a:t>cuello</a:t>
            </a:r>
            <a:r>
              <a:rPr lang="en-US" altLang="en-US" sz="2800" dirty="0"/>
              <a:t>, </a:t>
            </a:r>
            <a:r>
              <a:rPr lang="en-US" altLang="en-US" sz="2800" dirty="0" err="1"/>
              <a:t>en</a:t>
            </a:r>
            <a:r>
              <a:rPr lang="en-US" altLang="en-US" sz="2800" dirty="0"/>
              <a:t> </a:t>
            </a:r>
            <a:r>
              <a:rPr lang="en-US" altLang="en-US" sz="2800" dirty="0" err="1"/>
              <a:t>pulmón</a:t>
            </a:r>
            <a:r>
              <a:rPr lang="en-US" altLang="en-US" sz="2800" dirty="0"/>
              <a:t> + &lt;5% </a:t>
            </a:r>
            <a:r>
              <a:rPr lang="en-US" altLang="en-US" sz="2800" dirty="0" err="1"/>
              <a:t>casos</a:t>
            </a:r>
            <a:r>
              <a:rPr lang="en-US" altLang="en-US" sz="2800" dirty="0"/>
              <a:t>) </a:t>
            </a:r>
          </a:p>
          <a:p>
            <a:pPr lvl="1">
              <a:spcBef>
                <a:spcPts val="1800"/>
              </a:spcBef>
            </a:pPr>
            <a:r>
              <a:rPr lang="en-US" altLang="en-US" sz="2800" dirty="0" err="1"/>
              <a:t>Queratina</a:t>
            </a:r>
            <a:r>
              <a:rPr lang="en-US" altLang="en-US" sz="2800" dirty="0"/>
              <a:t> 5/6, </a:t>
            </a:r>
            <a:r>
              <a:rPr lang="en-US" altLang="en-US" sz="2800" dirty="0" err="1"/>
              <a:t>usualmente</a:t>
            </a:r>
            <a:r>
              <a:rPr lang="en-US" altLang="en-US" sz="2800" dirty="0"/>
              <a:t> </a:t>
            </a:r>
            <a:r>
              <a:rPr lang="en-US" altLang="en-US" sz="2800" dirty="0" err="1"/>
              <a:t>negativa</a:t>
            </a:r>
            <a:r>
              <a:rPr lang="en-US" altLang="en-US" sz="2800" dirty="0"/>
              <a:t> (</a:t>
            </a:r>
            <a:r>
              <a:rPr lang="en-US" altLang="en-US" sz="2800" dirty="0" err="1"/>
              <a:t>experiencia</a:t>
            </a:r>
            <a:r>
              <a:rPr lang="en-US" altLang="en-US" sz="2800" dirty="0"/>
              <a:t> </a:t>
            </a:r>
            <a:r>
              <a:rPr lang="en-US" altLang="en-US" sz="2800" dirty="0" err="1"/>
              <a:t>limitada</a:t>
            </a:r>
            <a:r>
              <a:rPr lang="en-US" altLang="en-US" sz="2800" dirty="0"/>
              <a:t> </a:t>
            </a:r>
            <a:r>
              <a:rPr lang="en-US" altLang="en-US" sz="2800" dirty="0" err="1"/>
              <a:t>en</a:t>
            </a:r>
            <a:r>
              <a:rPr lang="en-US" altLang="en-US" sz="2800" dirty="0"/>
              <a:t> </a:t>
            </a:r>
            <a:r>
              <a:rPr lang="en-US" altLang="en-US" sz="2800" dirty="0" err="1"/>
              <a:t>cuello</a:t>
            </a:r>
            <a:r>
              <a:rPr lang="en-US" altLang="en-US" sz="2800" dirty="0"/>
              <a:t>, </a:t>
            </a:r>
            <a:r>
              <a:rPr lang="en-US" altLang="en-US" sz="2800" dirty="0" err="1"/>
              <a:t>en</a:t>
            </a:r>
            <a:r>
              <a:rPr lang="en-US" altLang="en-US" sz="2800" dirty="0"/>
              <a:t> </a:t>
            </a:r>
            <a:r>
              <a:rPr lang="en-US" altLang="en-US" sz="2800" dirty="0" err="1"/>
              <a:t>pulmón</a:t>
            </a:r>
            <a:r>
              <a:rPr lang="en-US" altLang="en-US" sz="2800" dirty="0"/>
              <a:t> + </a:t>
            </a:r>
            <a:r>
              <a:rPr lang="en-US" altLang="en-US" sz="2800" dirty="0" err="1"/>
              <a:t>en</a:t>
            </a:r>
            <a:r>
              <a:rPr lang="en-US" altLang="en-US" sz="2800" dirty="0"/>
              <a:t> </a:t>
            </a:r>
            <a:r>
              <a:rPr lang="en-US" altLang="en-US" sz="2800" dirty="0" err="1"/>
              <a:t>casos</a:t>
            </a:r>
            <a:r>
              <a:rPr lang="en-US" altLang="en-US" sz="2800" dirty="0"/>
              <a:t> </a:t>
            </a:r>
            <a:r>
              <a:rPr lang="en-US" altLang="en-US" sz="2800" dirty="0" err="1"/>
              <a:t>raros</a:t>
            </a:r>
            <a:r>
              <a:rPr lang="en-US" altLang="en-US" sz="2800" dirty="0"/>
              <a:t>)</a:t>
            </a:r>
          </a:p>
          <a:p>
            <a:pPr lvl="1"/>
            <a:endParaRPr lang="en-US" altLang="en-US" dirty="0"/>
          </a:p>
        </p:txBody>
      </p:sp>
      <p:sp>
        <p:nvSpPr>
          <p:cNvPr id="31747" name="Rectangle 1"/>
          <p:cNvSpPr>
            <a:spLocks noChangeArrowheads="1"/>
          </p:cNvSpPr>
          <p:nvPr/>
        </p:nvSpPr>
        <p:spPr bwMode="auto">
          <a:xfrm>
            <a:off x="5953126" y="3159125"/>
            <a:ext cx="237547" cy="369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5" rIns="91431" bIns="45715">
            <a:spAutoFit/>
          </a:bodyPr>
          <a:lstStyle/>
          <a:p>
            <a:pPr eaLnBrk="1" hangingPunct="1"/>
            <a:r>
              <a:rPr lang="en-US" altLang="en-US"/>
              <a:t> 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1AD16DA-1513-44DA-A2CB-EA5F475C34B0}"/>
              </a:ext>
            </a:extLst>
          </p:cNvPr>
          <p:cNvCxnSpPr>
            <a:cxnSpLocks/>
          </p:cNvCxnSpPr>
          <p:nvPr/>
        </p:nvCxnSpPr>
        <p:spPr>
          <a:xfrm>
            <a:off x="661686" y="1283118"/>
            <a:ext cx="10972800" cy="0"/>
          </a:xfrm>
          <a:prstGeom prst="line">
            <a:avLst/>
          </a:prstGeom>
          <a:ln w="9525">
            <a:solidFill>
              <a:schemeClr val="bg2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7330705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C:\Users\KTVu1\Desktop\JPEG\s14-89831 lungbx aftercx ca_128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7" r="6325"/>
          <a:stretch>
            <a:fillRect/>
          </a:stretch>
        </p:blipFill>
        <p:spPr bwMode="auto">
          <a:xfrm>
            <a:off x="1524000" y="0"/>
            <a:ext cx="4572000" cy="68580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091" name="Picture 3" descr="C:\Users\KTVu1\Desktop\JPEG\s14-89831 lungbx aftercx ca_128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9175" y="0"/>
            <a:ext cx="4572000" cy="34290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092" name="Picture 4" descr="C:\Users\KTVu1\Desktop\JPEG\s14-89831 lungbx aftercx ca_128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9175" y="3429000"/>
            <a:ext cx="4572000" cy="34290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012002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/>
          <p:cNvSpPr>
            <a:spLocks noGrp="1"/>
          </p:cNvSpPr>
          <p:nvPr>
            <p:ph type="title"/>
          </p:nvPr>
        </p:nvSpPr>
        <p:spPr>
          <a:xfrm>
            <a:off x="1536700" y="12697"/>
            <a:ext cx="9131300" cy="320857"/>
          </a:xfr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en-US" sz="1650" dirty="0">
                <a:solidFill>
                  <a:srgbClr val="000000"/>
                </a:solidFill>
              </a:rPr>
              <a:t>Carcinoma Mt </a:t>
            </a:r>
            <a:r>
              <a:rPr lang="en-US" altLang="en-US" sz="1650" dirty="0" err="1">
                <a:solidFill>
                  <a:srgbClr val="000000"/>
                </a:solidFill>
              </a:rPr>
              <a:t>en</a:t>
            </a:r>
            <a:r>
              <a:rPr lang="en-US" altLang="en-US" sz="1650" dirty="0">
                <a:solidFill>
                  <a:srgbClr val="000000"/>
                </a:solidFill>
              </a:rPr>
              <a:t> </a:t>
            </a:r>
            <a:r>
              <a:rPr lang="en-US" altLang="en-US" sz="1650" dirty="0" err="1">
                <a:solidFill>
                  <a:srgbClr val="000000"/>
                </a:solidFill>
              </a:rPr>
              <a:t>Pulmón</a:t>
            </a:r>
            <a:r>
              <a:rPr lang="en-US" altLang="en-US" sz="1650" dirty="0">
                <a:solidFill>
                  <a:srgbClr val="000000"/>
                </a:solidFill>
              </a:rPr>
              <a:t> </a:t>
            </a:r>
            <a:r>
              <a:rPr lang="en-US" altLang="en-US" sz="1650" dirty="0" err="1">
                <a:solidFill>
                  <a:srgbClr val="000000"/>
                </a:solidFill>
              </a:rPr>
              <a:t>Interpretado</a:t>
            </a:r>
            <a:r>
              <a:rPr lang="en-US" altLang="en-US" sz="1650" dirty="0">
                <a:solidFill>
                  <a:srgbClr val="000000"/>
                </a:solidFill>
              </a:rPr>
              <a:t> Como de Origen Colorectal </a:t>
            </a:r>
            <a:r>
              <a:rPr lang="en-US" altLang="en-US" sz="1650" dirty="0" err="1">
                <a:solidFill>
                  <a:srgbClr val="000000"/>
                </a:solidFill>
              </a:rPr>
              <a:t>Basado</a:t>
            </a:r>
            <a:r>
              <a:rPr lang="en-US" altLang="en-US" sz="1650" dirty="0">
                <a:solidFill>
                  <a:srgbClr val="000000"/>
                </a:solidFill>
              </a:rPr>
              <a:t> </a:t>
            </a:r>
            <a:r>
              <a:rPr lang="en-US" altLang="en-US" sz="1650" dirty="0" err="1">
                <a:solidFill>
                  <a:srgbClr val="000000"/>
                </a:solidFill>
              </a:rPr>
              <a:t>en</a:t>
            </a:r>
            <a:r>
              <a:rPr lang="en-US" altLang="en-US" sz="1650" dirty="0">
                <a:solidFill>
                  <a:srgbClr val="000000"/>
                </a:solidFill>
              </a:rPr>
              <a:t> la IHQ</a:t>
            </a:r>
          </a:p>
        </p:txBody>
      </p:sp>
      <p:pic>
        <p:nvPicPr>
          <p:cNvPr id="11" name="Picture 2" descr="C:\Users\KTVu1\Desktop\JPEG\s14-89831 lungbx aftercx ca TTF1_129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479744"/>
            <a:ext cx="4537228" cy="335285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532965" y="6463268"/>
            <a:ext cx="1134035" cy="3588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  <a:latin typeface="+mj-lt"/>
                <a:cs typeface="Arial" pitchFamily="34" charset="0"/>
              </a:rPr>
              <a:t>TTF-1 - </a:t>
            </a:r>
            <a:r>
              <a:rPr lang="en-US" dirty="0"/>
              <a:t>-</a:t>
            </a:r>
          </a:p>
        </p:txBody>
      </p:sp>
      <p:pic>
        <p:nvPicPr>
          <p:cNvPr id="6" name="Picture 2" descr="C:\Users\KTVu1\Desktop\JPEG\s14-89831 lungbx aftercx ca ke7_128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16163"/>
            <a:ext cx="4537228" cy="3163580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32966" y="3110411"/>
            <a:ext cx="140423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en-US" dirty="0" err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Queratina</a:t>
            </a:r>
            <a:r>
              <a:rPr lang="en-US" altLang="en-US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 7 -</a:t>
            </a:r>
            <a:endParaRPr lang="en-US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7" name="Picture 2" descr="C:\Users\KTVu1\Desktop\JPEG\s14-89831 lungbx aftercx ca ke7_128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1228" y="3441703"/>
            <a:ext cx="4585447" cy="3403600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082553" y="6463268"/>
            <a:ext cx="83991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en-US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PAX-8 -</a:t>
            </a:r>
            <a:endParaRPr lang="en-US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64517" name="Picture 6" descr="C:\Users\KTVu1\Desktop\JPEG\Picture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6793488" y="-394774"/>
            <a:ext cx="3163579" cy="4585446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082553" y="3110411"/>
            <a:ext cx="156613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en-US" dirty="0" err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Queratina</a:t>
            </a:r>
            <a:r>
              <a:rPr lang="en-US" altLang="en-US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 20 +</a:t>
            </a:r>
            <a:endParaRPr lang="en-US" dirty="0">
              <a:solidFill>
                <a:srgbClr val="0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9197326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:\Users\KTVu1\Desktop\JPEG\s14-89831 lungbx aftercx ca CD56_129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6" b="5556"/>
          <a:stretch/>
        </p:blipFill>
        <p:spPr bwMode="auto">
          <a:xfrm rot="5400000" flipV="1">
            <a:off x="388257" y="1143000"/>
            <a:ext cx="6858000" cy="4572000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31258" y="6457890"/>
            <a:ext cx="865943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+mj-lt"/>
                <a:cs typeface="Arial" panose="020B0604020202020204" pitchFamily="34" charset="0"/>
              </a:rPr>
              <a:t>CD56+</a:t>
            </a:r>
          </a:p>
        </p:txBody>
      </p:sp>
      <p:pic>
        <p:nvPicPr>
          <p:cNvPr id="3080" name="Picture 8" descr="C:\Users\KTVu1\Desktop\JPEG\s14-89831 lungbx aftercx ca syn_129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3257" y="3429000"/>
            <a:ext cx="4572000" cy="3429000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103258" y="6457890"/>
            <a:ext cx="1626792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 err="1">
                <a:latin typeface="+mj-lt"/>
                <a:cs typeface="Arial" panose="020B0604020202020204" pitchFamily="34" charset="0"/>
              </a:rPr>
              <a:t>Sinaptofisina</a:t>
            </a:r>
            <a:r>
              <a:rPr lang="en-US" sz="2000" dirty="0">
                <a:latin typeface="+mj-lt"/>
                <a:cs typeface="Arial" panose="020B0604020202020204" pitchFamily="34" charset="0"/>
              </a:rPr>
              <a:t>+</a:t>
            </a:r>
          </a:p>
        </p:txBody>
      </p:sp>
      <p:pic>
        <p:nvPicPr>
          <p:cNvPr id="3081" name="Picture 9" descr="C:\Users\KTVu1\Desktop\JPEG\s14-89831 lungbx aftercx ca chrom_129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3257" y="0"/>
            <a:ext cx="4572000" cy="3429000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531258" y="0"/>
            <a:ext cx="9136743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250" dirty="0">
                <a:latin typeface="+mj-lt"/>
              </a:rPr>
              <a:t>Dx: Ca </a:t>
            </a:r>
            <a:r>
              <a:rPr lang="en-US" sz="2250" dirty="0" err="1">
                <a:latin typeface="+mj-lt"/>
              </a:rPr>
              <a:t>Neuroendocrino</a:t>
            </a:r>
            <a:r>
              <a:rPr lang="en-US" sz="2250" dirty="0">
                <a:latin typeface="+mj-lt"/>
              </a:rPr>
              <a:t> de </a:t>
            </a:r>
            <a:r>
              <a:rPr lang="en-US" sz="2250" dirty="0" err="1">
                <a:latin typeface="+mj-lt"/>
              </a:rPr>
              <a:t>Cuello</a:t>
            </a:r>
            <a:r>
              <a:rPr lang="en-US" sz="2250" dirty="0">
                <a:latin typeface="+mj-lt"/>
              </a:rPr>
              <a:t> Mt al</a:t>
            </a:r>
            <a:r>
              <a:rPr lang="en-US" altLang="en-US" sz="2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+mj-lt"/>
              </a:rPr>
              <a:t>Pulmón</a:t>
            </a:r>
            <a:endParaRPr lang="en-US" sz="2250" dirty="0"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03258" y="3028890"/>
            <a:ext cx="1769652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 err="1">
                <a:latin typeface="+mj-lt"/>
                <a:cs typeface="Arial" panose="020B0604020202020204" pitchFamily="34" charset="0"/>
              </a:rPr>
              <a:t>Cromogranina</a:t>
            </a:r>
            <a:r>
              <a:rPr lang="en-US" sz="2000" dirty="0">
                <a:latin typeface="+mj-lt"/>
                <a:cs typeface="Arial" panose="020B0604020202020204" pitchFamily="34" charset="0"/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287233033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5257801" y="6477000"/>
            <a:ext cx="5572125" cy="381000"/>
          </a:xfrm>
          <a:prstGeom prst="rect">
            <a:avLst/>
          </a:prstGeom>
          <a:noFill/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31" tIns="45715" rIns="91431" bIns="45715" numCol="1" rtlCol="0" anchor="t" anchorCtr="0" compatLnSpc="1">
            <a:prstTxWarp prst="textNoShape">
              <a:avLst/>
            </a:prstTxWarp>
          </a:bodyPr>
          <a:lstStyle/>
          <a:p>
            <a:pPr defTabSz="914309"/>
            <a:endParaRPr lang="en-US" dirty="0">
              <a:solidFill>
                <a:srgbClr val="003399"/>
              </a:solidFill>
              <a:latin typeface="Arial" pitchFamily="-110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72664"/>
            <a:ext cx="8229600" cy="738368"/>
          </a:xfrm>
        </p:spPr>
        <p:txBody>
          <a:bodyPr>
            <a:normAutofit/>
          </a:bodyPr>
          <a:lstStyle/>
          <a:p>
            <a:r>
              <a:rPr lang="en-US" sz="3600" dirty="0" err="1"/>
              <a:t>Patrón</a:t>
            </a:r>
            <a:r>
              <a:rPr lang="en-US" sz="3600" dirty="0"/>
              <a:t> Silva 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5415" y="1155699"/>
            <a:ext cx="8870950" cy="5702301"/>
          </a:xfrm>
        </p:spPr>
        <p:txBody>
          <a:bodyPr>
            <a:noAutofit/>
          </a:bodyPr>
          <a:lstStyle/>
          <a:p>
            <a:pPr marL="344488" lvl="1" indent="-344488">
              <a:spcBef>
                <a:spcPts val="600"/>
              </a:spcBef>
              <a:buFont typeface="Wingdings" pitchFamily="2" charset="2"/>
              <a:buChar char="§"/>
            </a:pPr>
            <a:r>
              <a:rPr lang="en-US" dirty="0" err="1">
                <a:solidFill>
                  <a:prstClr val="black"/>
                </a:solidFill>
              </a:rPr>
              <a:t>Glándulas</a:t>
            </a:r>
            <a:r>
              <a:rPr lang="en-US" dirty="0">
                <a:solidFill>
                  <a:prstClr val="black"/>
                </a:solidFill>
              </a:rPr>
              <a:t> bien </a:t>
            </a:r>
            <a:r>
              <a:rPr lang="en-US" dirty="0" err="1">
                <a:solidFill>
                  <a:prstClr val="black"/>
                </a:solidFill>
              </a:rPr>
              <a:t>demarcadas</a:t>
            </a:r>
            <a:r>
              <a:rPr lang="en-US" dirty="0">
                <a:solidFill>
                  <a:prstClr val="black"/>
                </a:solidFill>
              </a:rPr>
              <a:t> con </a:t>
            </a:r>
            <a:r>
              <a:rPr lang="en-US" dirty="0" err="1">
                <a:solidFill>
                  <a:prstClr val="black"/>
                </a:solidFill>
              </a:rPr>
              <a:t>contornos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redondeados</a:t>
            </a:r>
            <a:r>
              <a:rPr lang="en-US" dirty="0">
                <a:solidFill>
                  <a:prstClr val="black"/>
                </a:solidFill>
              </a:rPr>
              <a:t>, </a:t>
            </a:r>
            <a:r>
              <a:rPr lang="en-US" dirty="0" err="1">
                <a:solidFill>
                  <a:prstClr val="black"/>
                </a:solidFill>
              </a:rPr>
              <a:t>frecuentemente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en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grupos</a:t>
            </a:r>
            <a:r>
              <a:rPr lang="en-US" dirty="0">
                <a:solidFill>
                  <a:prstClr val="black"/>
                </a:solidFill>
              </a:rPr>
              <a:t> </a:t>
            </a:r>
          </a:p>
          <a:p>
            <a:pPr marL="344488" lvl="1" indent="-344488">
              <a:spcBef>
                <a:spcPts val="600"/>
              </a:spcBef>
              <a:buFont typeface="Wingdings" pitchFamily="2" charset="2"/>
              <a:buChar char="§"/>
            </a:pPr>
            <a:r>
              <a:rPr lang="en-US" dirty="0">
                <a:solidFill>
                  <a:prstClr val="black"/>
                </a:solidFill>
              </a:rPr>
              <a:t>No </a:t>
            </a:r>
            <a:r>
              <a:rPr lang="en-US" dirty="0" err="1">
                <a:solidFill>
                  <a:prstClr val="black"/>
                </a:solidFill>
              </a:rPr>
              <a:t>tiene</a:t>
            </a:r>
            <a:r>
              <a:rPr lang="en-US" dirty="0">
                <a:solidFill>
                  <a:prstClr val="black"/>
                </a:solidFill>
              </a:rPr>
              <a:t>:</a:t>
            </a:r>
          </a:p>
          <a:p>
            <a:pPr marL="801688" lvl="2" indent="-344488">
              <a:spcBef>
                <a:spcPts val="600"/>
              </a:spcBef>
              <a:buFont typeface="Wingdings" pitchFamily="2" charset="2"/>
              <a:buChar char="§"/>
            </a:pPr>
            <a:r>
              <a:rPr lang="en-US" dirty="0" err="1">
                <a:solidFill>
                  <a:prstClr val="black"/>
                </a:solidFill>
              </a:rPr>
              <a:t>invasión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destructiva</a:t>
            </a:r>
            <a:r>
              <a:rPr lang="en-US" dirty="0">
                <a:solidFill>
                  <a:prstClr val="black"/>
                </a:solidFill>
              </a:rPr>
              <a:t> del </a:t>
            </a:r>
            <a:r>
              <a:rPr lang="en-US" dirty="0" err="1">
                <a:solidFill>
                  <a:prstClr val="black"/>
                </a:solidFill>
              </a:rPr>
              <a:t>estroma</a:t>
            </a:r>
            <a:r>
              <a:rPr lang="en-US" dirty="0">
                <a:solidFill>
                  <a:prstClr val="black"/>
                </a:solidFill>
              </a:rPr>
              <a:t> </a:t>
            </a:r>
          </a:p>
          <a:p>
            <a:pPr marL="801688" lvl="2" indent="-344488">
              <a:spcBef>
                <a:spcPts val="600"/>
              </a:spcBef>
              <a:buFont typeface="Wingdings" pitchFamily="2" charset="2"/>
              <a:buChar char="§"/>
            </a:pPr>
            <a:r>
              <a:rPr lang="en-US" dirty="0" err="1">
                <a:solidFill>
                  <a:prstClr val="black"/>
                </a:solidFill>
              </a:rPr>
              <a:t>células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aisladas</a:t>
            </a:r>
            <a:r>
              <a:rPr lang="en-US" dirty="0">
                <a:solidFill>
                  <a:prstClr val="black"/>
                </a:solidFill>
              </a:rPr>
              <a:t> o </a:t>
            </a:r>
            <a:r>
              <a:rPr lang="en-US" dirty="0" err="1">
                <a:solidFill>
                  <a:prstClr val="black"/>
                </a:solidFill>
              </a:rPr>
              <a:t>sueltas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en</a:t>
            </a:r>
            <a:r>
              <a:rPr lang="en-US" dirty="0">
                <a:solidFill>
                  <a:prstClr val="black"/>
                </a:solidFill>
              </a:rPr>
              <a:t> el </a:t>
            </a:r>
            <a:r>
              <a:rPr lang="en-US" dirty="0" err="1">
                <a:solidFill>
                  <a:prstClr val="black"/>
                </a:solidFill>
              </a:rPr>
              <a:t>estroma</a:t>
            </a:r>
            <a:endParaRPr lang="en-US" dirty="0">
              <a:solidFill>
                <a:prstClr val="black"/>
              </a:solidFill>
            </a:endParaRPr>
          </a:p>
          <a:p>
            <a:pPr marL="801688" lvl="2" indent="-344488">
              <a:spcBef>
                <a:spcPts val="600"/>
              </a:spcBef>
              <a:buFont typeface="Wingdings" pitchFamily="2" charset="2"/>
              <a:buChar char="§"/>
            </a:pPr>
            <a:r>
              <a:rPr lang="en-US" dirty="0" err="1">
                <a:solidFill>
                  <a:prstClr val="black"/>
                </a:solidFill>
              </a:rPr>
              <a:t>invasión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linfovascular</a:t>
            </a:r>
            <a:endParaRPr lang="en-US" dirty="0">
              <a:solidFill>
                <a:prstClr val="black"/>
              </a:solidFill>
            </a:endParaRPr>
          </a:p>
          <a:p>
            <a:pPr marL="801688" lvl="2" indent="-344488">
              <a:spcBef>
                <a:spcPts val="600"/>
              </a:spcBef>
              <a:buFont typeface="Wingdings" pitchFamily="2" charset="2"/>
              <a:buChar char="§"/>
            </a:pPr>
            <a:r>
              <a:rPr lang="en-US" dirty="0" err="1">
                <a:solidFill>
                  <a:prstClr val="black"/>
                </a:solidFill>
              </a:rPr>
              <a:t>crecimiento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sólido</a:t>
            </a:r>
            <a:endParaRPr lang="en-US" dirty="0">
              <a:solidFill>
                <a:prstClr val="black"/>
              </a:solidFill>
            </a:endParaRPr>
          </a:p>
          <a:p>
            <a:pPr marL="801688" lvl="2" indent="-344488">
              <a:spcBef>
                <a:spcPts val="600"/>
              </a:spcBef>
              <a:buFont typeface="Wingdings" pitchFamily="2" charset="2"/>
              <a:buChar char="§"/>
            </a:pPr>
            <a:r>
              <a:rPr lang="en-US" dirty="0" err="1">
                <a:solidFill>
                  <a:prstClr val="black"/>
                </a:solidFill>
              </a:rPr>
              <a:t>citología</a:t>
            </a:r>
            <a:r>
              <a:rPr lang="en-US" dirty="0">
                <a:solidFill>
                  <a:prstClr val="black"/>
                </a:solidFill>
              </a:rPr>
              <a:t> de alto </a:t>
            </a:r>
            <a:r>
              <a:rPr lang="en-US" dirty="0" err="1">
                <a:solidFill>
                  <a:prstClr val="black"/>
                </a:solidFill>
              </a:rPr>
              <a:t>grado</a:t>
            </a:r>
            <a:r>
              <a:rPr lang="en-US" dirty="0">
                <a:solidFill>
                  <a:prstClr val="black"/>
                </a:solidFill>
              </a:rPr>
              <a:t> </a:t>
            </a:r>
          </a:p>
          <a:p>
            <a:pPr marL="344488" lvl="1" indent="-344488">
              <a:spcBef>
                <a:spcPts val="600"/>
              </a:spcBef>
              <a:buFont typeface="Wingdings" pitchFamily="2" charset="2"/>
              <a:buChar char="§"/>
            </a:pPr>
            <a:r>
              <a:rPr lang="en-US" dirty="0">
                <a:solidFill>
                  <a:prstClr val="black"/>
                </a:solidFill>
              </a:rPr>
              <a:t>Se </a:t>
            </a:r>
            <a:r>
              <a:rPr lang="en-US" dirty="0" err="1">
                <a:solidFill>
                  <a:prstClr val="black"/>
                </a:solidFill>
              </a:rPr>
              <a:t>permite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crecimiento</a:t>
            </a:r>
            <a:r>
              <a:rPr lang="en-US" dirty="0">
                <a:solidFill>
                  <a:prstClr val="black"/>
                </a:solidFill>
              </a:rPr>
              <a:t> intraglandular </a:t>
            </a:r>
            <a:r>
              <a:rPr lang="en-US" dirty="0" err="1">
                <a:solidFill>
                  <a:prstClr val="black"/>
                </a:solidFill>
              </a:rPr>
              <a:t>complejo</a:t>
            </a:r>
            <a:r>
              <a:rPr lang="en-US" dirty="0">
                <a:solidFill>
                  <a:prstClr val="black"/>
                </a:solidFill>
              </a:rPr>
              <a:t>  (</a:t>
            </a:r>
            <a:r>
              <a:rPr lang="en-US" dirty="0" err="1">
                <a:solidFill>
                  <a:prstClr val="black"/>
                </a:solidFill>
              </a:rPr>
              <a:t>cribriforme</a:t>
            </a:r>
            <a:r>
              <a:rPr lang="en-US" dirty="0">
                <a:solidFill>
                  <a:prstClr val="black"/>
                </a:solidFill>
              </a:rPr>
              <a:t>, </a:t>
            </a:r>
            <a:r>
              <a:rPr lang="en-US" dirty="0" err="1">
                <a:solidFill>
                  <a:prstClr val="black"/>
                </a:solidFill>
              </a:rPr>
              <a:t>papilas</a:t>
            </a:r>
            <a:r>
              <a:rPr lang="en-US" dirty="0">
                <a:solidFill>
                  <a:prstClr val="black"/>
                </a:solidFill>
              </a:rPr>
              <a:t>) &lt; campo 4x (5 mm </a:t>
            </a:r>
            <a:r>
              <a:rPr lang="en-US" dirty="0" err="1">
                <a:solidFill>
                  <a:prstClr val="black"/>
                </a:solidFill>
              </a:rPr>
              <a:t>en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diametro</a:t>
            </a:r>
            <a:r>
              <a:rPr lang="en-US" dirty="0">
                <a:solidFill>
                  <a:prstClr val="black"/>
                </a:solidFill>
              </a:rPr>
              <a:t>)</a:t>
            </a:r>
          </a:p>
          <a:p>
            <a:pPr marL="344488" lvl="1" indent="-344488">
              <a:spcBef>
                <a:spcPts val="600"/>
              </a:spcBef>
              <a:buFont typeface="Wingdings" pitchFamily="2" charset="2"/>
              <a:buChar char="§"/>
            </a:pPr>
            <a:r>
              <a:rPr lang="en-US" dirty="0" err="1">
                <a:solidFill>
                  <a:prstClr val="black"/>
                </a:solidFill>
              </a:rPr>
              <a:t>Irrelevantes</a:t>
            </a:r>
            <a:r>
              <a:rPr lang="en-US" dirty="0">
                <a:solidFill>
                  <a:prstClr val="black"/>
                </a:solidFill>
              </a:rPr>
              <a:t>:</a:t>
            </a:r>
          </a:p>
          <a:p>
            <a:pPr marL="801688" lvl="2" indent="-344488">
              <a:spcBef>
                <a:spcPts val="600"/>
              </a:spcBef>
              <a:buFont typeface="Wingdings" pitchFamily="2" charset="2"/>
              <a:buChar char="§"/>
            </a:pPr>
            <a:r>
              <a:rPr lang="en-US" dirty="0">
                <a:solidFill>
                  <a:prstClr val="black"/>
                </a:solidFill>
              </a:rPr>
              <a:t>la </a:t>
            </a:r>
            <a:r>
              <a:rPr lang="en-US" dirty="0" err="1">
                <a:solidFill>
                  <a:prstClr val="black"/>
                </a:solidFill>
              </a:rPr>
              <a:t>relación</a:t>
            </a:r>
            <a:r>
              <a:rPr lang="en-US" dirty="0">
                <a:solidFill>
                  <a:prstClr val="black"/>
                </a:solidFill>
              </a:rPr>
              <a:t> con </a:t>
            </a:r>
            <a:r>
              <a:rPr lang="en-US" dirty="0" err="1">
                <a:solidFill>
                  <a:prstClr val="black"/>
                </a:solidFill>
              </a:rPr>
              <a:t>vasos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grandes</a:t>
            </a:r>
            <a:r>
              <a:rPr lang="en-US" dirty="0">
                <a:solidFill>
                  <a:prstClr val="black"/>
                </a:solidFill>
              </a:rPr>
              <a:t> </a:t>
            </a:r>
          </a:p>
          <a:p>
            <a:pPr marL="801688" lvl="2" indent="-344488">
              <a:spcBef>
                <a:spcPts val="600"/>
              </a:spcBef>
              <a:buFont typeface="Wingdings" pitchFamily="2" charset="2"/>
              <a:buChar char="§"/>
            </a:pPr>
            <a:r>
              <a:rPr lang="en-US" dirty="0" err="1">
                <a:solidFill>
                  <a:prstClr val="black"/>
                </a:solidFill>
              </a:rPr>
              <a:t>profundidad</a:t>
            </a:r>
            <a:r>
              <a:rPr lang="en-US" dirty="0">
                <a:solidFill>
                  <a:prstClr val="black"/>
                </a:solidFill>
              </a:rPr>
              <a:t> de la </a:t>
            </a:r>
            <a:r>
              <a:rPr lang="en-US" dirty="0" err="1">
                <a:solidFill>
                  <a:prstClr val="black"/>
                </a:solidFill>
              </a:rPr>
              <a:t>invasión</a:t>
            </a:r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904E6D6-8160-48B3-A8BC-E7AE50BBB13A}"/>
              </a:ext>
            </a:extLst>
          </p:cNvPr>
          <p:cNvCxnSpPr>
            <a:cxnSpLocks/>
          </p:cNvCxnSpPr>
          <p:nvPr/>
        </p:nvCxnSpPr>
        <p:spPr>
          <a:xfrm>
            <a:off x="609600" y="768366"/>
            <a:ext cx="10972800" cy="0"/>
          </a:xfrm>
          <a:prstGeom prst="line">
            <a:avLst/>
          </a:prstGeom>
          <a:ln w="9525">
            <a:solidFill>
              <a:schemeClr val="bg2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265785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yiv1255888026Picture 1" descr="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1" y="0"/>
            <a:ext cx="9144000" cy="68580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sp>
        <p:nvSpPr>
          <p:cNvPr id="69634" name="TextBox 2"/>
          <p:cNvSpPr txBox="1">
            <a:spLocks noChangeArrowheads="1"/>
          </p:cNvSpPr>
          <p:nvPr/>
        </p:nvSpPr>
        <p:spPr bwMode="auto">
          <a:xfrm>
            <a:off x="4881563" y="152401"/>
            <a:ext cx="242887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1" tIns="45715" rIns="91431" bIns="45715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Patrón</a:t>
            </a:r>
            <a:r>
              <a:rPr lang="en-US" sz="3200" dirty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 A</a:t>
            </a:r>
          </a:p>
        </p:txBody>
      </p:sp>
    </p:spTree>
    <p:extLst>
      <p:ext uri="{BB962C8B-B14F-4D97-AF65-F5344CB8AC3E}">
        <p14:creationId xmlns:p14="http://schemas.microsoft.com/office/powerpoint/2010/main" val="353447590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1D95AB-08FF-480C-BC68-59E91A2B8A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ln w="19050">
            <a:noFill/>
          </a:ln>
        </p:spPr>
      </p:pic>
    </p:spTree>
    <p:extLst>
      <p:ext uri="{BB962C8B-B14F-4D97-AF65-F5344CB8AC3E}">
        <p14:creationId xmlns:p14="http://schemas.microsoft.com/office/powerpoint/2010/main" val="274487725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466" name="Picture 2" descr="C:\Users\ktvu1\Desktop\Malpica - Pathology of the Lower Female Genital Tract - Sri Lanka 2016\Slide53.JPG"/>
          <p:cNvPicPr>
            <a:picLocks noChangeAspect="1" noChangeArrowheads="1"/>
          </p:cNvPicPr>
          <p:nvPr/>
        </p:nvPicPr>
        <p:blipFill rotWithShape="1">
          <a:blip r:embed="rId3" cstate="print">
            <a:lum bright="-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39" b="-139"/>
          <a:stretch/>
        </p:blipFill>
        <p:spPr bwMode="auto">
          <a:xfrm rot="5400000">
            <a:off x="-15420" y="857250"/>
            <a:ext cx="6858000" cy="5143500"/>
          </a:xfrm>
          <a:prstGeom prst="rect">
            <a:avLst/>
          </a:prstGeom>
          <a:noFill/>
          <a:ln w="285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ktvu1\Desktop\Malpica - Pathology of the Lower Female Genital Tract - Sri Lanka 2016\Slide54.JPG"/>
          <p:cNvPicPr>
            <a:picLocks noChangeAspect="1" noChangeArrowheads="1"/>
          </p:cNvPicPr>
          <p:nvPr/>
        </p:nvPicPr>
        <p:blipFill rotWithShape="1">
          <a:blip r:embed="rId4" cstate="print">
            <a:lum bright="-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5349422" y="857250"/>
            <a:ext cx="6858000" cy="5143500"/>
          </a:xfrm>
          <a:prstGeom prst="rect">
            <a:avLst/>
          </a:prstGeom>
          <a:noFill/>
          <a:ln w="285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568570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2816FE-7D40-446A-AAB3-378B1D17A9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9050" y="857250"/>
            <a:ext cx="6858000" cy="5143500"/>
          </a:xfrm>
          <a:prstGeom prst="rect">
            <a:avLst/>
          </a:prstGeom>
          <a:ln w="28575"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06136EF-C461-4335-9106-C11235FCF0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67566" y="857250"/>
            <a:ext cx="6858000" cy="5143500"/>
          </a:xfrm>
          <a:prstGeom prst="rect">
            <a:avLst/>
          </a:prstGeom>
          <a:ln w="28575">
            <a:noFill/>
          </a:ln>
        </p:spPr>
      </p:pic>
    </p:spTree>
    <p:extLst>
      <p:ext uri="{BB962C8B-B14F-4D97-AF65-F5344CB8AC3E}">
        <p14:creationId xmlns:p14="http://schemas.microsoft.com/office/powerpoint/2010/main" val="326619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8132002" y="262523"/>
            <a:ext cx="3657600" cy="4330698"/>
          </a:xfrm>
        </p:spPr>
        <p:txBody>
          <a:bodyPr>
            <a:noAutofit/>
          </a:bodyPr>
          <a:lstStyle/>
          <a:p>
            <a:pPr marL="0" indent="0">
              <a:spcBef>
                <a:spcPts val="100"/>
              </a:spcBef>
              <a:buNone/>
            </a:pPr>
            <a:endParaRPr lang="en-US" dirty="0"/>
          </a:p>
          <a:p>
            <a:pPr marL="0" indent="0">
              <a:spcBef>
                <a:spcPts val="100"/>
              </a:spcBef>
              <a:buNone/>
            </a:pP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097350" y="5294906"/>
            <a:ext cx="51602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+mj-lt"/>
                <a:cs typeface="Arial" panose="020B0604020202020204" pitchFamily="34" charset="0"/>
              </a:rPr>
              <a:t>Hiperplasia</a:t>
            </a:r>
            <a:r>
              <a:rPr lang="en-US" sz="2000" dirty="0">
                <a:latin typeface="+mj-lt"/>
                <a:cs typeface="Arial" panose="020B0604020202020204" pitchFamily="34" charset="0"/>
              </a:rPr>
              <a:t> glandular endocervical lobular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981200" y="-31083"/>
            <a:ext cx="8229600" cy="1097280"/>
          </a:xfrm>
        </p:spPr>
        <p:txBody>
          <a:bodyPr>
            <a:normAutofit/>
          </a:bodyPr>
          <a:lstStyle/>
          <a:p>
            <a:pPr algn="ctr"/>
            <a:r>
              <a:rPr lang="en-US" dirty="0" err="1"/>
              <a:t>AdenoCa</a:t>
            </a:r>
            <a:r>
              <a:rPr lang="en-US" dirty="0"/>
              <a:t> Tipo </a:t>
            </a:r>
            <a:r>
              <a:rPr lang="en-US" dirty="0" err="1"/>
              <a:t>Gástrico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428444" y="4859670"/>
            <a:ext cx="395703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00"/>
              </a:spcBef>
            </a:pPr>
            <a:r>
              <a:rPr lang="en-US" sz="2000" dirty="0">
                <a:latin typeface="+mj-lt"/>
                <a:cs typeface="Arial" panose="020B0604020202020204" pitchFamily="34" charset="0"/>
              </a:rPr>
              <a:t>	</a:t>
            </a:r>
            <a:r>
              <a:rPr lang="en-US" sz="2000" dirty="0" err="1">
                <a:latin typeface="+mj-lt"/>
                <a:cs typeface="Arial" panose="020B0604020202020204" pitchFamily="34" charset="0"/>
              </a:rPr>
              <a:t>Lesión</a:t>
            </a:r>
            <a:r>
              <a:rPr lang="en-US" sz="20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+mj-lt"/>
                <a:cs typeface="Arial" panose="020B0604020202020204" pitchFamily="34" charset="0"/>
              </a:rPr>
              <a:t>precursora</a:t>
            </a:r>
            <a:r>
              <a:rPr lang="en-US" sz="2000" dirty="0">
                <a:latin typeface="+mj-lt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1" name="Picture 2" descr="Gastric-type endocervical adenocarcinoma: Review of clinicopathologic  characteristics and recent advances">
            <a:extLst>
              <a:ext uri="{FF2B5EF4-FFF2-40B4-BE49-F238E27FC236}">
                <a16:creationId xmlns:a16="http://schemas.microsoft.com/office/drawing/2014/main" id="{9883E781-FB48-4D4F-928F-F029F7EDB6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98" r="16008" b="2703"/>
          <a:stretch/>
        </p:blipFill>
        <p:spPr bwMode="auto">
          <a:xfrm>
            <a:off x="777726" y="1443583"/>
            <a:ext cx="2345402" cy="2723693"/>
          </a:xfrm>
          <a:prstGeom prst="rect">
            <a:avLst/>
          </a:prstGeom>
          <a:noFill/>
          <a:ln w="285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6B7BB08-681D-4C44-A573-26CED57CC641}"/>
              </a:ext>
            </a:extLst>
          </p:cNvPr>
          <p:cNvSpPr/>
          <p:nvPr/>
        </p:nvSpPr>
        <p:spPr>
          <a:xfrm>
            <a:off x="1201059" y="4162920"/>
            <a:ext cx="2143125" cy="3714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Lin M, et al. 2020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F0A5D1A-4666-444D-B9F8-C3D881D21B2B}"/>
              </a:ext>
            </a:extLst>
          </p:cNvPr>
          <p:cNvSpPr/>
          <p:nvPr/>
        </p:nvSpPr>
        <p:spPr>
          <a:xfrm>
            <a:off x="371479" y="4469249"/>
            <a:ext cx="3802284" cy="12738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 err="1">
                <a:solidFill>
                  <a:schemeClr val="tx1"/>
                </a:solidFill>
                <a:latin typeface="+mj-lt"/>
              </a:rPr>
              <a:t>Parte</a:t>
            </a:r>
            <a:r>
              <a:rPr lang="en-US" sz="1400" dirty="0">
                <a:solidFill>
                  <a:schemeClr val="tx1"/>
                </a:solidFill>
                <a:latin typeface="+mj-lt"/>
              </a:rPr>
              <a:t> superior del </a:t>
            </a:r>
            <a:r>
              <a:rPr lang="en-US" sz="1400" dirty="0" err="1">
                <a:solidFill>
                  <a:schemeClr val="tx1"/>
                </a:solidFill>
                <a:latin typeface="+mj-lt"/>
              </a:rPr>
              <a:t>endocx</a:t>
            </a:r>
            <a:endParaRPr lang="en-US" sz="1400" dirty="0">
              <a:solidFill>
                <a:schemeClr val="tx1"/>
              </a:solidFill>
              <a:latin typeface="+mj-lt"/>
            </a:endParaRPr>
          </a:p>
          <a:p>
            <a:r>
              <a:rPr lang="en-US" sz="1400" dirty="0">
                <a:solidFill>
                  <a:schemeClr val="tx1"/>
                </a:solidFill>
                <a:latin typeface="+mj-lt"/>
              </a:rPr>
              <a:t>Tumor </a:t>
            </a:r>
            <a:r>
              <a:rPr lang="en-US" sz="1400" dirty="0" err="1">
                <a:solidFill>
                  <a:schemeClr val="tx1"/>
                </a:solidFill>
                <a:latin typeface="+mj-lt"/>
              </a:rPr>
              <a:t>generalmente</a:t>
            </a:r>
            <a:r>
              <a:rPr lang="en-US" sz="14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+mj-lt"/>
              </a:rPr>
              <a:t>grande</a:t>
            </a:r>
            <a:endParaRPr lang="en-US" sz="1400" dirty="0">
              <a:solidFill>
                <a:schemeClr val="tx1"/>
              </a:solidFill>
              <a:latin typeface="+mj-lt"/>
            </a:endParaRPr>
          </a:p>
          <a:p>
            <a:pPr lvl="1"/>
            <a:r>
              <a:rPr lang="en-US" sz="1400" dirty="0" err="1">
                <a:solidFill>
                  <a:schemeClr val="tx1"/>
                </a:solidFill>
                <a:latin typeface="+mj-lt"/>
              </a:rPr>
              <a:t>Tamaño</a:t>
            </a:r>
            <a:r>
              <a:rPr lang="en-US" sz="14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+mj-lt"/>
              </a:rPr>
              <a:t>promedio</a:t>
            </a:r>
            <a:r>
              <a:rPr lang="en-US" sz="1400" dirty="0">
                <a:solidFill>
                  <a:schemeClr val="tx1"/>
                </a:solidFill>
                <a:latin typeface="+mj-lt"/>
              </a:rPr>
              <a:t>, 3.8 cm (2.1 cm- 5.5 cm)</a:t>
            </a:r>
          </a:p>
          <a:p>
            <a:pPr lvl="1"/>
            <a:r>
              <a:rPr lang="en-US" sz="1400" dirty="0" err="1">
                <a:solidFill>
                  <a:schemeClr val="tx1"/>
                </a:solidFill>
                <a:latin typeface="+mj-lt"/>
              </a:rPr>
              <a:t>Polipoideo</a:t>
            </a:r>
            <a:r>
              <a:rPr lang="en-US" sz="1400" dirty="0">
                <a:solidFill>
                  <a:schemeClr val="tx1"/>
                </a:solidFill>
                <a:latin typeface="+mj-lt"/>
              </a:rPr>
              <a:t>, </a:t>
            </a:r>
            <a:r>
              <a:rPr lang="en-US" sz="1400" dirty="0" err="1">
                <a:solidFill>
                  <a:schemeClr val="tx1"/>
                </a:solidFill>
                <a:latin typeface="+mj-lt"/>
              </a:rPr>
              <a:t>ulcerado</a:t>
            </a:r>
            <a:r>
              <a:rPr lang="en-US" sz="1400" dirty="0">
                <a:solidFill>
                  <a:schemeClr val="tx1"/>
                </a:solidFill>
                <a:latin typeface="+mj-lt"/>
              </a:rPr>
              <a:t>, </a:t>
            </a:r>
            <a:r>
              <a:rPr lang="en-US" sz="1400" dirty="0" err="1">
                <a:solidFill>
                  <a:schemeClr val="tx1"/>
                </a:solidFill>
                <a:latin typeface="+mj-lt"/>
              </a:rPr>
              <a:t>poco</a:t>
            </a:r>
            <a:r>
              <a:rPr lang="en-US" sz="14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+mj-lt"/>
              </a:rPr>
              <a:t>definido</a:t>
            </a:r>
            <a:endParaRPr lang="en-US" sz="14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AE783D7-5D39-4F19-B32C-EC0C2977B8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878" y="1465266"/>
            <a:ext cx="3749040" cy="3199854"/>
          </a:xfrm>
          <a:prstGeom prst="rect">
            <a:avLst/>
          </a:prstGeom>
          <a:ln w="19050">
            <a:noFill/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3B49355-BB5E-4AFF-8F38-3263EEA2CEC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4" r="19162"/>
          <a:stretch/>
        </p:blipFill>
        <p:spPr>
          <a:xfrm rot="5400000">
            <a:off x="8133687" y="1543477"/>
            <a:ext cx="3200400" cy="3043433"/>
          </a:xfrm>
          <a:prstGeom prst="rect">
            <a:avLst/>
          </a:prstGeom>
          <a:ln w="19050">
            <a:noFill/>
          </a:ln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A34C53E-D3F2-4EC4-910E-C87100B9F679}"/>
              </a:ext>
            </a:extLst>
          </p:cNvPr>
          <p:cNvCxnSpPr>
            <a:cxnSpLocks/>
          </p:cNvCxnSpPr>
          <p:nvPr/>
        </p:nvCxnSpPr>
        <p:spPr>
          <a:xfrm>
            <a:off x="609600" y="933787"/>
            <a:ext cx="10972800" cy="0"/>
          </a:xfrm>
          <a:prstGeom prst="line">
            <a:avLst/>
          </a:prstGeom>
          <a:ln w="9525">
            <a:solidFill>
              <a:schemeClr val="bg2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811143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B96BFF-8239-48E0-8BE8-521BF82CE5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857250" y="857250"/>
            <a:ext cx="6858000" cy="5143500"/>
          </a:xfrm>
          <a:prstGeom prst="rect">
            <a:avLst/>
          </a:prstGeom>
          <a:ln w="28575"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DA0785D-512A-4784-9773-075AE0F693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080"/>
          <a:stretch/>
        </p:blipFill>
        <p:spPr>
          <a:xfrm>
            <a:off x="5143500" y="-3"/>
            <a:ext cx="7089012" cy="6858003"/>
          </a:xfrm>
          <a:prstGeom prst="rect">
            <a:avLst/>
          </a:prstGeom>
          <a:ln w="28575"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62677B2-CD9B-418C-B999-C066B3C9F61C}"/>
              </a:ext>
            </a:extLst>
          </p:cNvPr>
          <p:cNvSpPr/>
          <p:nvPr/>
        </p:nvSpPr>
        <p:spPr>
          <a:xfrm>
            <a:off x="2862943" y="0"/>
            <a:ext cx="6466115" cy="4001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20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Crecimiento</a:t>
            </a:r>
            <a:r>
              <a:rPr lang="en-US" sz="20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intraglandular </a:t>
            </a:r>
            <a:r>
              <a:rPr lang="en-US" sz="20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papilar</a:t>
            </a:r>
            <a:r>
              <a:rPr lang="en-US" sz="20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e </a:t>
            </a:r>
            <a:r>
              <a:rPr lang="en-US" sz="20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inflamación</a:t>
            </a:r>
            <a:r>
              <a:rPr lang="en-US" sz="20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focal  </a:t>
            </a:r>
          </a:p>
        </p:txBody>
      </p:sp>
    </p:spTree>
    <p:extLst>
      <p:ext uri="{BB962C8B-B14F-4D97-AF65-F5344CB8AC3E}">
        <p14:creationId xmlns:p14="http://schemas.microsoft.com/office/powerpoint/2010/main" val="21775079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C56F60-193E-4FDC-A5D3-2CAB32FF99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ln w="19050">
            <a:noFill/>
          </a:ln>
        </p:spPr>
      </p:pic>
      <p:sp>
        <p:nvSpPr>
          <p:cNvPr id="2" name="Rectangle 1"/>
          <p:cNvSpPr/>
          <p:nvPr/>
        </p:nvSpPr>
        <p:spPr>
          <a:xfrm>
            <a:off x="1524000" y="0"/>
            <a:ext cx="7315200" cy="4001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20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Ruptura</a:t>
            </a:r>
            <a:r>
              <a:rPr lang="en-US" sz="20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focal de una </a:t>
            </a:r>
            <a:r>
              <a:rPr lang="en-US" sz="20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glándula</a:t>
            </a:r>
            <a:r>
              <a:rPr lang="en-US" sz="20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, no </a:t>
            </a:r>
            <a:r>
              <a:rPr lang="en-US" sz="20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interpretar</a:t>
            </a:r>
            <a:r>
              <a:rPr lang="en-US" sz="20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como</a:t>
            </a:r>
            <a:r>
              <a:rPr lang="en-US" sz="20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patrón</a:t>
            </a:r>
            <a:r>
              <a:rPr lang="en-US" sz="20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B</a:t>
            </a:r>
          </a:p>
        </p:txBody>
      </p:sp>
    </p:spTree>
    <p:extLst>
      <p:ext uri="{BB962C8B-B14F-4D97-AF65-F5344CB8AC3E}">
        <p14:creationId xmlns:p14="http://schemas.microsoft.com/office/powerpoint/2010/main" val="404191204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5257801" y="6477000"/>
            <a:ext cx="5572125" cy="381000"/>
          </a:xfrm>
          <a:prstGeom prst="rect">
            <a:avLst/>
          </a:prstGeom>
          <a:noFill/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31" tIns="45715" rIns="91431" bIns="45715" numCol="1" rtlCol="0" anchor="t" anchorCtr="0" compatLnSpc="1">
            <a:prstTxWarp prst="textNoShape">
              <a:avLst/>
            </a:prstTxWarp>
          </a:bodyPr>
          <a:lstStyle/>
          <a:p>
            <a:pPr defTabSz="914309"/>
            <a:endParaRPr lang="en-US" dirty="0">
              <a:solidFill>
                <a:srgbClr val="003399"/>
              </a:solidFill>
              <a:latin typeface="Arial" pitchFamily="-110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98387"/>
            <a:ext cx="8229600" cy="1501813"/>
          </a:xfrm>
        </p:spPr>
        <p:txBody>
          <a:bodyPr>
            <a:normAutofit/>
          </a:bodyPr>
          <a:lstStyle/>
          <a:p>
            <a:r>
              <a:rPr lang="en-US" sz="3600" dirty="0" err="1"/>
              <a:t>Patrón</a:t>
            </a:r>
            <a:r>
              <a:rPr lang="en-US" sz="3600" dirty="0"/>
              <a:t> Silva B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11752" y="1600200"/>
            <a:ext cx="8229600" cy="4838699"/>
          </a:xfrm>
        </p:spPr>
        <p:txBody>
          <a:bodyPr>
            <a:normAutofit/>
          </a:bodyPr>
          <a:lstStyle/>
          <a:p>
            <a:pPr marL="344488" lvl="1" indent="-344488">
              <a:spcBef>
                <a:spcPts val="1200"/>
              </a:spcBef>
              <a:buFont typeface="Wingdings" pitchFamily="2" charset="2"/>
              <a:buChar char="§"/>
            </a:pPr>
            <a:r>
              <a:rPr lang="en-US" sz="2600" dirty="0" err="1">
                <a:solidFill>
                  <a:prstClr val="black"/>
                </a:solidFill>
              </a:rPr>
              <a:t>Invasión</a:t>
            </a:r>
            <a:r>
              <a:rPr lang="en-US" sz="2600" dirty="0">
                <a:solidFill>
                  <a:prstClr val="black"/>
                </a:solidFill>
              </a:rPr>
              <a:t> </a:t>
            </a:r>
            <a:r>
              <a:rPr lang="en-US" sz="2600" dirty="0" err="1">
                <a:solidFill>
                  <a:prstClr val="black"/>
                </a:solidFill>
              </a:rPr>
              <a:t>destructiva</a:t>
            </a:r>
            <a:r>
              <a:rPr lang="en-US" sz="2600" dirty="0">
                <a:solidFill>
                  <a:prstClr val="black"/>
                </a:solidFill>
              </a:rPr>
              <a:t> </a:t>
            </a:r>
            <a:r>
              <a:rPr lang="en-US" sz="2600" dirty="0" err="1">
                <a:solidFill>
                  <a:prstClr val="black"/>
                </a:solidFill>
              </a:rPr>
              <a:t>localizada</a:t>
            </a:r>
            <a:r>
              <a:rPr lang="en-US" sz="2600" dirty="0">
                <a:solidFill>
                  <a:prstClr val="black"/>
                </a:solidFill>
              </a:rPr>
              <a:t>/</a:t>
            </a:r>
            <a:r>
              <a:rPr lang="en-US" sz="2600" dirty="0" err="1">
                <a:solidFill>
                  <a:prstClr val="black"/>
                </a:solidFill>
              </a:rPr>
              <a:t>limitada</a:t>
            </a:r>
            <a:r>
              <a:rPr lang="en-US" sz="2600" dirty="0">
                <a:solidFill>
                  <a:prstClr val="black"/>
                </a:solidFill>
              </a:rPr>
              <a:t>/</a:t>
            </a:r>
            <a:r>
              <a:rPr lang="en-US" sz="2600" dirty="0" err="1">
                <a:solidFill>
                  <a:prstClr val="black"/>
                </a:solidFill>
              </a:rPr>
              <a:t>temprana</a:t>
            </a:r>
            <a:r>
              <a:rPr lang="en-US" sz="2600" dirty="0">
                <a:solidFill>
                  <a:prstClr val="black"/>
                </a:solidFill>
              </a:rPr>
              <a:t> a </a:t>
            </a:r>
            <a:r>
              <a:rPr lang="en-US" sz="2600" dirty="0" err="1">
                <a:solidFill>
                  <a:prstClr val="black"/>
                </a:solidFill>
              </a:rPr>
              <a:t>partir</a:t>
            </a:r>
            <a:r>
              <a:rPr lang="en-US" sz="2600" dirty="0">
                <a:solidFill>
                  <a:prstClr val="black"/>
                </a:solidFill>
              </a:rPr>
              <a:t> de </a:t>
            </a:r>
            <a:r>
              <a:rPr lang="en-US" sz="2600" dirty="0" err="1">
                <a:solidFill>
                  <a:prstClr val="black"/>
                </a:solidFill>
              </a:rPr>
              <a:t>glándulas</a:t>
            </a:r>
            <a:r>
              <a:rPr lang="en-US" sz="2600" dirty="0">
                <a:solidFill>
                  <a:prstClr val="black"/>
                </a:solidFill>
              </a:rPr>
              <a:t> bien </a:t>
            </a:r>
            <a:r>
              <a:rPr lang="en-US" sz="2600" dirty="0" err="1">
                <a:solidFill>
                  <a:prstClr val="black"/>
                </a:solidFill>
              </a:rPr>
              <a:t>demarcadas</a:t>
            </a:r>
            <a:r>
              <a:rPr lang="en-US" sz="2600" dirty="0">
                <a:solidFill>
                  <a:prstClr val="black"/>
                </a:solidFill>
              </a:rPr>
              <a:t> (</a:t>
            </a:r>
            <a:r>
              <a:rPr lang="en-US" sz="2600" dirty="0" err="1">
                <a:solidFill>
                  <a:prstClr val="black"/>
                </a:solidFill>
              </a:rPr>
              <a:t>patrón</a:t>
            </a:r>
            <a:r>
              <a:rPr lang="en-US" sz="2600" dirty="0">
                <a:solidFill>
                  <a:prstClr val="black"/>
                </a:solidFill>
              </a:rPr>
              <a:t> A)</a:t>
            </a:r>
          </a:p>
          <a:p>
            <a:pPr marL="344488" lvl="1" indent="-344488">
              <a:spcBef>
                <a:spcPts val="1200"/>
              </a:spcBef>
              <a:buFont typeface="Wingdings" pitchFamily="2" charset="2"/>
              <a:buChar char="§"/>
            </a:pPr>
            <a:r>
              <a:rPr lang="en-US" sz="2600" dirty="0" err="1">
                <a:solidFill>
                  <a:prstClr val="black"/>
                </a:solidFill>
              </a:rPr>
              <a:t>Glándulas</a:t>
            </a:r>
            <a:r>
              <a:rPr lang="en-US" sz="2600" dirty="0">
                <a:solidFill>
                  <a:prstClr val="black"/>
                </a:solidFill>
              </a:rPr>
              <a:t> </a:t>
            </a:r>
            <a:r>
              <a:rPr lang="en-US" sz="2600" dirty="0" err="1">
                <a:solidFill>
                  <a:prstClr val="black"/>
                </a:solidFill>
              </a:rPr>
              <a:t>individuales</a:t>
            </a:r>
            <a:r>
              <a:rPr lang="en-US" sz="2600" dirty="0">
                <a:solidFill>
                  <a:prstClr val="black"/>
                </a:solidFill>
              </a:rPr>
              <a:t>, </a:t>
            </a:r>
            <a:r>
              <a:rPr lang="en-US" sz="2600" dirty="0" err="1">
                <a:solidFill>
                  <a:prstClr val="black"/>
                </a:solidFill>
              </a:rPr>
              <a:t>irregulares</a:t>
            </a:r>
            <a:r>
              <a:rPr lang="en-US" sz="2600" dirty="0">
                <a:solidFill>
                  <a:prstClr val="black"/>
                </a:solidFill>
              </a:rPr>
              <a:t> o </a:t>
            </a:r>
            <a:r>
              <a:rPr lang="en-US" sz="2600" dirty="0" err="1">
                <a:solidFill>
                  <a:prstClr val="black"/>
                </a:solidFill>
              </a:rPr>
              <a:t>pequeños</a:t>
            </a:r>
            <a:r>
              <a:rPr lang="en-US" sz="2600" dirty="0">
                <a:solidFill>
                  <a:prstClr val="black"/>
                </a:solidFill>
              </a:rPr>
              <a:t> </a:t>
            </a:r>
            <a:r>
              <a:rPr lang="en-US" sz="2600" dirty="0" err="1">
                <a:solidFill>
                  <a:prstClr val="black"/>
                </a:solidFill>
              </a:rPr>
              <a:t>grupos</a:t>
            </a:r>
            <a:r>
              <a:rPr lang="en-US" sz="2600" dirty="0">
                <a:solidFill>
                  <a:prstClr val="black"/>
                </a:solidFill>
              </a:rPr>
              <a:t> de </a:t>
            </a:r>
            <a:r>
              <a:rPr lang="en-US" sz="2600" dirty="0" err="1">
                <a:solidFill>
                  <a:prstClr val="black"/>
                </a:solidFill>
              </a:rPr>
              <a:t>células</a:t>
            </a:r>
            <a:r>
              <a:rPr lang="en-US" sz="2600" dirty="0">
                <a:solidFill>
                  <a:prstClr val="black"/>
                </a:solidFill>
              </a:rPr>
              <a:t>, </a:t>
            </a:r>
            <a:r>
              <a:rPr lang="en-US" sz="2600" dirty="0" err="1">
                <a:solidFill>
                  <a:prstClr val="black"/>
                </a:solidFill>
              </a:rPr>
              <a:t>separados</a:t>
            </a:r>
            <a:r>
              <a:rPr lang="en-US" sz="2600" dirty="0">
                <a:solidFill>
                  <a:prstClr val="black"/>
                </a:solidFill>
              </a:rPr>
              <a:t> de las </a:t>
            </a:r>
            <a:r>
              <a:rPr lang="en-US" sz="2600" dirty="0" err="1">
                <a:solidFill>
                  <a:prstClr val="black"/>
                </a:solidFill>
              </a:rPr>
              <a:t>glándulas</a:t>
            </a:r>
            <a:r>
              <a:rPr lang="en-US" sz="2600" dirty="0">
                <a:solidFill>
                  <a:prstClr val="black"/>
                </a:solidFill>
              </a:rPr>
              <a:t> </a:t>
            </a:r>
            <a:r>
              <a:rPr lang="en-US" sz="2600" dirty="0" err="1">
                <a:solidFill>
                  <a:prstClr val="black"/>
                </a:solidFill>
              </a:rPr>
              <a:t>redondeadas</a:t>
            </a:r>
            <a:r>
              <a:rPr lang="en-US" sz="2600" dirty="0">
                <a:solidFill>
                  <a:prstClr val="black"/>
                </a:solidFill>
              </a:rPr>
              <a:t>, </a:t>
            </a:r>
            <a:r>
              <a:rPr lang="en-US" sz="2600" dirty="0" err="1">
                <a:solidFill>
                  <a:prstClr val="black"/>
                </a:solidFill>
              </a:rPr>
              <a:t>usualmente</a:t>
            </a:r>
            <a:r>
              <a:rPr lang="en-US" sz="2600" dirty="0">
                <a:solidFill>
                  <a:prstClr val="black"/>
                </a:solidFill>
              </a:rPr>
              <a:t> </a:t>
            </a:r>
            <a:r>
              <a:rPr lang="en-US" sz="2600" dirty="0" err="1">
                <a:solidFill>
                  <a:prstClr val="black"/>
                </a:solidFill>
              </a:rPr>
              <a:t>en</a:t>
            </a:r>
            <a:r>
              <a:rPr lang="en-US" sz="2600" dirty="0">
                <a:solidFill>
                  <a:prstClr val="black"/>
                </a:solidFill>
              </a:rPr>
              <a:t> un </a:t>
            </a:r>
            <a:r>
              <a:rPr lang="en-US" sz="2600" dirty="0" err="1">
                <a:solidFill>
                  <a:prstClr val="black"/>
                </a:solidFill>
              </a:rPr>
              <a:t>estroma</a:t>
            </a:r>
            <a:r>
              <a:rPr lang="en-US" sz="2600" dirty="0">
                <a:solidFill>
                  <a:prstClr val="black"/>
                </a:solidFill>
              </a:rPr>
              <a:t> </a:t>
            </a:r>
            <a:r>
              <a:rPr lang="en-US" sz="2600" dirty="0" err="1">
                <a:solidFill>
                  <a:prstClr val="black"/>
                </a:solidFill>
              </a:rPr>
              <a:t>desmoplástico</a:t>
            </a:r>
            <a:r>
              <a:rPr lang="en-US" sz="2600" dirty="0">
                <a:solidFill>
                  <a:prstClr val="black"/>
                </a:solidFill>
              </a:rPr>
              <a:t> o </a:t>
            </a:r>
            <a:r>
              <a:rPr lang="en-US" sz="2600" dirty="0" err="1">
                <a:solidFill>
                  <a:prstClr val="black"/>
                </a:solidFill>
              </a:rPr>
              <a:t>inflamado</a:t>
            </a:r>
            <a:r>
              <a:rPr lang="en-US" sz="2600" dirty="0">
                <a:solidFill>
                  <a:prstClr val="black"/>
                </a:solidFill>
              </a:rPr>
              <a:t> </a:t>
            </a:r>
          </a:p>
          <a:p>
            <a:pPr marL="344488" lvl="1" indent="-344488">
              <a:spcBef>
                <a:spcPts val="1200"/>
              </a:spcBef>
              <a:buFont typeface="Wingdings" pitchFamily="2" charset="2"/>
              <a:buChar char="§"/>
            </a:pPr>
            <a:r>
              <a:rPr lang="en-US" sz="2600" dirty="0" err="1">
                <a:solidFill>
                  <a:prstClr val="black"/>
                </a:solidFill>
              </a:rPr>
              <a:t>Focos</a:t>
            </a:r>
            <a:r>
              <a:rPr lang="en-US" sz="2600" dirty="0">
                <a:solidFill>
                  <a:prstClr val="black"/>
                </a:solidFill>
              </a:rPr>
              <a:t> </a:t>
            </a:r>
            <a:r>
              <a:rPr lang="en-US" sz="2600" dirty="0" err="1">
                <a:solidFill>
                  <a:prstClr val="black"/>
                </a:solidFill>
              </a:rPr>
              <a:t>pueden</a:t>
            </a:r>
            <a:r>
              <a:rPr lang="en-US" sz="2600" dirty="0">
                <a:solidFill>
                  <a:prstClr val="black"/>
                </a:solidFill>
              </a:rPr>
              <a:t> ser </a:t>
            </a:r>
            <a:r>
              <a:rPr lang="en-US" sz="2600" dirty="0" err="1">
                <a:solidFill>
                  <a:prstClr val="black"/>
                </a:solidFill>
              </a:rPr>
              <a:t>únicos</a:t>
            </a:r>
            <a:r>
              <a:rPr lang="en-US" sz="2600" dirty="0">
                <a:solidFill>
                  <a:prstClr val="black"/>
                </a:solidFill>
              </a:rPr>
              <a:t>, </a:t>
            </a:r>
            <a:r>
              <a:rPr lang="en-US" sz="2600" dirty="0" err="1">
                <a:solidFill>
                  <a:prstClr val="black"/>
                </a:solidFill>
              </a:rPr>
              <a:t>múltiples</a:t>
            </a:r>
            <a:r>
              <a:rPr lang="en-US" sz="2600" dirty="0">
                <a:solidFill>
                  <a:prstClr val="black"/>
                </a:solidFill>
              </a:rPr>
              <a:t>, o </a:t>
            </a:r>
            <a:r>
              <a:rPr lang="en-US" sz="2600" dirty="0" err="1">
                <a:solidFill>
                  <a:prstClr val="black"/>
                </a:solidFill>
              </a:rPr>
              <a:t>lineales</a:t>
            </a:r>
            <a:r>
              <a:rPr lang="en-US" sz="2600" dirty="0">
                <a:solidFill>
                  <a:prstClr val="black"/>
                </a:solidFill>
              </a:rPr>
              <a:t> </a:t>
            </a:r>
            <a:r>
              <a:rPr lang="en-US" sz="2600" dirty="0" err="1">
                <a:solidFill>
                  <a:prstClr val="black"/>
                </a:solidFill>
              </a:rPr>
              <a:t>en</a:t>
            </a:r>
            <a:r>
              <a:rPr lang="en-US" sz="2600" dirty="0">
                <a:solidFill>
                  <a:prstClr val="black"/>
                </a:solidFill>
              </a:rPr>
              <a:t> la base del tumor &lt; campo 4x (&lt;5 mm </a:t>
            </a:r>
            <a:r>
              <a:rPr lang="en-US" sz="2600" dirty="0" err="1">
                <a:solidFill>
                  <a:prstClr val="black"/>
                </a:solidFill>
              </a:rPr>
              <a:t>en</a:t>
            </a:r>
            <a:r>
              <a:rPr lang="en-US" sz="2600" dirty="0">
                <a:solidFill>
                  <a:prstClr val="black"/>
                </a:solidFill>
              </a:rPr>
              <a:t> </a:t>
            </a:r>
            <a:r>
              <a:rPr lang="en-US" sz="2600" dirty="0" err="1">
                <a:solidFill>
                  <a:prstClr val="black"/>
                </a:solidFill>
              </a:rPr>
              <a:t>diametro</a:t>
            </a:r>
            <a:r>
              <a:rPr lang="en-US" sz="2600" dirty="0">
                <a:solidFill>
                  <a:prstClr val="black"/>
                </a:solidFill>
              </a:rPr>
              <a:t>)</a:t>
            </a:r>
          </a:p>
          <a:p>
            <a:pPr marL="344488" lvl="1" indent="-344488">
              <a:spcBef>
                <a:spcPts val="1200"/>
              </a:spcBef>
              <a:buFont typeface="Wingdings" pitchFamily="2" charset="2"/>
              <a:buChar char="§"/>
            </a:pPr>
            <a:r>
              <a:rPr lang="en-US" sz="2600" dirty="0" err="1">
                <a:solidFill>
                  <a:prstClr val="black"/>
                </a:solidFill>
              </a:rPr>
              <a:t>Invasión</a:t>
            </a:r>
            <a:r>
              <a:rPr lang="en-US" sz="2600" dirty="0">
                <a:solidFill>
                  <a:prstClr val="black"/>
                </a:solidFill>
              </a:rPr>
              <a:t> </a:t>
            </a:r>
            <a:r>
              <a:rPr lang="en-US" sz="2600" dirty="0" err="1">
                <a:solidFill>
                  <a:prstClr val="black"/>
                </a:solidFill>
              </a:rPr>
              <a:t>linfovascular</a:t>
            </a:r>
            <a:r>
              <a:rPr lang="en-US" sz="2600" dirty="0">
                <a:solidFill>
                  <a:prstClr val="black"/>
                </a:solidFill>
              </a:rPr>
              <a:t> +/-</a:t>
            </a:r>
          </a:p>
          <a:p>
            <a:pPr marL="344488" lvl="1" indent="-344488">
              <a:spcBef>
                <a:spcPts val="1200"/>
              </a:spcBef>
              <a:buFont typeface="Wingdings" pitchFamily="2" charset="2"/>
              <a:buChar char="§"/>
            </a:pPr>
            <a:r>
              <a:rPr lang="en-US" sz="2600" dirty="0">
                <a:solidFill>
                  <a:prstClr val="black"/>
                </a:solidFill>
              </a:rPr>
              <a:t>No </a:t>
            </a:r>
            <a:r>
              <a:rPr lang="en-US" sz="2600" dirty="0" err="1">
                <a:solidFill>
                  <a:prstClr val="black"/>
                </a:solidFill>
              </a:rPr>
              <a:t>tiene</a:t>
            </a:r>
            <a:r>
              <a:rPr lang="en-US" sz="2600" dirty="0">
                <a:solidFill>
                  <a:prstClr val="black"/>
                </a:solidFill>
              </a:rPr>
              <a:t> </a:t>
            </a:r>
            <a:r>
              <a:rPr lang="en-US" sz="2600" dirty="0" err="1">
                <a:solidFill>
                  <a:prstClr val="black"/>
                </a:solidFill>
              </a:rPr>
              <a:t>crecimiento</a:t>
            </a:r>
            <a:r>
              <a:rPr lang="en-US" sz="2600" dirty="0">
                <a:solidFill>
                  <a:prstClr val="black"/>
                </a:solidFill>
              </a:rPr>
              <a:t> </a:t>
            </a:r>
            <a:r>
              <a:rPr lang="en-US" sz="2600" dirty="0" err="1">
                <a:solidFill>
                  <a:prstClr val="black"/>
                </a:solidFill>
              </a:rPr>
              <a:t>sólido</a:t>
            </a:r>
            <a:endParaRPr lang="en-US" sz="2600" dirty="0">
              <a:solidFill>
                <a:prstClr val="black"/>
              </a:solidFill>
            </a:endParaRPr>
          </a:p>
          <a:p>
            <a:pPr marL="344488" lvl="1" indent="-344488">
              <a:spcBef>
                <a:spcPts val="1200"/>
              </a:spcBef>
              <a:buFont typeface="Wingdings" pitchFamily="2" charset="2"/>
              <a:buChar char="§"/>
            </a:pPr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B656523-B5C4-4AED-B970-681ACB8B8EC6}"/>
              </a:ext>
            </a:extLst>
          </p:cNvPr>
          <p:cNvCxnSpPr>
            <a:cxnSpLocks/>
          </p:cNvCxnSpPr>
          <p:nvPr/>
        </p:nvCxnSpPr>
        <p:spPr>
          <a:xfrm>
            <a:off x="609600" y="1142072"/>
            <a:ext cx="10972800" cy="0"/>
          </a:xfrm>
          <a:prstGeom prst="line">
            <a:avLst/>
          </a:prstGeom>
          <a:ln w="9525">
            <a:solidFill>
              <a:schemeClr val="bg2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34576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1" name="yiv521248399Picture 1" descr="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802332"/>
            <a:ext cx="9144000" cy="605566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 bwMode="auto">
          <a:xfrm>
            <a:off x="4002087" y="114300"/>
            <a:ext cx="4187825" cy="573732"/>
          </a:xfrm>
          <a:prstGeom prst="rect">
            <a:avLst/>
          </a:prstGeom>
          <a:noFill/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31" tIns="45715" rIns="91431" bIns="45715" numCol="1" rtlCol="0" anchor="t" anchorCtr="0" compatLnSpc="1">
            <a:prstTxWarp prst="textNoShape">
              <a:avLst/>
            </a:prstTxWarp>
          </a:bodyPr>
          <a:lstStyle/>
          <a:p>
            <a:pPr algn="ctr" defTabSz="914309"/>
            <a:r>
              <a:rPr lang="en-US" sz="4000" dirty="0" err="1">
                <a:latin typeface="+mj-lt"/>
              </a:rPr>
              <a:t>Patrón</a:t>
            </a:r>
            <a:r>
              <a:rPr lang="en-US" sz="4000" dirty="0">
                <a:latin typeface="+mj-lt"/>
              </a:rPr>
              <a:t> Silva B</a:t>
            </a:r>
            <a:endParaRPr lang="en-US" sz="4000" dirty="0">
              <a:solidFill>
                <a:srgbClr val="003399"/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486658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E98548-6D96-4A67-8755-2A6C099965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5515337" cy="5143501"/>
          </a:xfrm>
          <a:prstGeom prst="rect">
            <a:avLst/>
          </a:prstGeom>
          <a:ln w="19050"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B2BCD91-B1CA-4DE3-A6AD-385127403B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332" y="1714500"/>
            <a:ext cx="6948668" cy="5143500"/>
          </a:xfrm>
          <a:prstGeom prst="rect">
            <a:avLst/>
          </a:prstGeom>
          <a:ln w="19050">
            <a:noFill/>
          </a:ln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8F3F33F0-660F-49C0-8F87-5B8A426E008C}"/>
              </a:ext>
            </a:extLst>
          </p:cNvPr>
          <p:cNvCxnSpPr>
            <a:cxnSpLocks/>
          </p:cNvCxnSpPr>
          <p:nvPr/>
        </p:nvCxnSpPr>
        <p:spPr>
          <a:xfrm>
            <a:off x="1307939" y="3750198"/>
            <a:ext cx="3559216" cy="115747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032632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735306-DCCB-4ED7-9849-9C8C0C052F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10" y="290090"/>
            <a:ext cx="6858000" cy="5143500"/>
          </a:xfrm>
          <a:prstGeom prst="rect">
            <a:avLst/>
          </a:prstGeom>
          <a:ln w="28575"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28C0F83-5E88-43F1-A478-29AFA2000C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983" y="1954229"/>
            <a:ext cx="4944284" cy="4789922"/>
          </a:xfrm>
          <a:prstGeom prst="rect">
            <a:avLst/>
          </a:prstGeom>
          <a:ln w="28575">
            <a:noFill/>
          </a:ln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4C9CA816-2371-4535-A2FC-2500B63EE6CA}"/>
              </a:ext>
            </a:extLst>
          </p:cNvPr>
          <p:cNvCxnSpPr>
            <a:cxnSpLocks/>
          </p:cNvCxnSpPr>
          <p:nvPr/>
        </p:nvCxnSpPr>
        <p:spPr>
          <a:xfrm>
            <a:off x="5943600" y="3906456"/>
            <a:ext cx="2309149" cy="78707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627725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385A9F0-790F-4C2C-8526-6F701EEE02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3" y="1306286"/>
            <a:ext cx="6894285" cy="5170714"/>
          </a:xfrm>
          <a:prstGeom prst="rect">
            <a:avLst/>
          </a:prstGeom>
          <a:ln w="28575"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8756A59-B240-4505-ACC2-3AF3D286C3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8486" y="1306286"/>
            <a:ext cx="5223514" cy="5170714"/>
          </a:xfrm>
          <a:prstGeom prst="rect">
            <a:avLst/>
          </a:prstGeom>
          <a:ln w="28575"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9A59B2E-B050-48E4-98B4-E5963A1793F6}"/>
              </a:ext>
            </a:extLst>
          </p:cNvPr>
          <p:cNvSpPr/>
          <p:nvPr/>
        </p:nvSpPr>
        <p:spPr>
          <a:xfrm>
            <a:off x="7691399" y="5197032"/>
            <a:ext cx="1371600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invasión</a:t>
            </a:r>
            <a:r>
              <a:rPr lang="en-US" sz="16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L/V</a:t>
            </a:r>
          </a:p>
        </p:txBody>
      </p:sp>
    </p:spTree>
    <p:extLst>
      <p:ext uri="{BB962C8B-B14F-4D97-AF65-F5344CB8AC3E}">
        <p14:creationId xmlns:p14="http://schemas.microsoft.com/office/powerpoint/2010/main" val="301245453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5257801" y="6477000"/>
            <a:ext cx="5572125" cy="381000"/>
          </a:xfrm>
          <a:prstGeom prst="rect">
            <a:avLst/>
          </a:prstGeom>
          <a:noFill/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31" tIns="45715" rIns="91431" bIns="45715" numCol="1" rtlCol="0" anchor="t" anchorCtr="0" compatLnSpc="1">
            <a:prstTxWarp prst="textNoShape">
              <a:avLst/>
            </a:prstTxWarp>
          </a:bodyPr>
          <a:lstStyle/>
          <a:p>
            <a:pPr defTabSz="914309"/>
            <a:endParaRPr lang="en-US" dirty="0">
              <a:solidFill>
                <a:srgbClr val="003399"/>
              </a:solidFill>
              <a:latin typeface="Arial" pitchFamily="-110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79829"/>
            <a:ext cx="8229600" cy="762000"/>
          </a:xfrm>
        </p:spPr>
        <p:txBody>
          <a:bodyPr>
            <a:normAutofit/>
          </a:bodyPr>
          <a:lstStyle/>
          <a:p>
            <a:r>
              <a:rPr lang="en-US" sz="3600" dirty="0" err="1"/>
              <a:t>Patrón</a:t>
            </a:r>
            <a:r>
              <a:rPr lang="en-US" sz="3600" dirty="0"/>
              <a:t> Silva 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0097" y="988590"/>
            <a:ext cx="9764486" cy="4839257"/>
          </a:xfrm>
        </p:spPr>
        <p:txBody>
          <a:bodyPr>
            <a:noAutofit/>
          </a:bodyPr>
          <a:lstStyle/>
          <a:p>
            <a:pPr marL="344488" lvl="1" indent="-344488">
              <a:spcBef>
                <a:spcPts val="1200"/>
              </a:spcBef>
              <a:buFont typeface="Wingdings" pitchFamily="2" charset="2"/>
              <a:buChar char="§"/>
            </a:pPr>
            <a:r>
              <a:rPr lang="en-US" sz="2000" dirty="0" err="1">
                <a:solidFill>
                  <a:prstClr val="black"/>
                </a:solidFill>
              </a:rPr>
              <a:t>Invasión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destructiva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difusa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</a:p>
          <a:p>
            <a:pPr marL="801688" lvl="2" indent="-344488">
              <a:spcBef>
                <a:spcPts val="1200"/>
              </a:spcBef>
              <a:buFont typeface="Wingdings" pitchFamily="2" charset="2"/>
              <a:buChar char="§"/>
            </a:pPr>
            <a:r>
              <a:rPr lang="en-US" dirty="0" err="1">
                <a:solidFill>
                  <a:prstClr val="black"/>
                </a:solidFill>
              </a:rPr>
              <a:t>Glándulas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infiltrantes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tienen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formas</a:t>
            </a:r>
            <a:r>
              <a:rPr lang="en-US" dirty="0">
                <a:solidFill>
                  <a:prstClr val="black"/>
                </a:solidFill>
              </a:rPr>
              <a:t> y </a:t>
            </a:r>
            <a:r>
              <a:rPr lang="en-US" dirty="0" err="1">
                <a:solidFill>
                  <a:prstClr val="black"/>
                </a:solidFill>
              </a:rPr>
              <a:t>tamaños</a:t>
            </a:r>
            <a:r>
              <a:rPr lang="en-US" dirty="0">
                <a:solidFill>
                  <a:prstClr val="black"/>
                </a:solidFill>
              </a:rPr>
              <a:t> variables, </a:t>
            </a:r>
            <a:r>
              <a:rPr lang="en-US" dirty="0" err="1">
                <a:solidFill>
                  <a:prstClr val="black"/>
                </a:solidFill>
              </a:rPr>
              <a:t>usualmente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anguladas</a:t>
            </a:r>
            <a:r>
              <a:rPr lang="en-US" dirty="0">
                <a:solidFill>
                  <a:prstClr val="black"/>
                </a:solidFill>
              </a:rPr>
              <a:t> o </a:t>
            </a:r>
            <a:r>
              <a:rPr lang="en-US" dirty="0" err="1">
                <a:solidFill>
                  <a:prstClr val="black"/>
                </a:solidFill>
              </a:rPr>
              <a:t>interconectadas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asociadas</a:t>
            </a:r>
            <a:r>
              <a:rPr lang="en-US" dirty="0">
                <a:solidFill>
                  <a:prstClr val="black"/>
                </a:solidFill>
              </a:rPr>
              <a:t> con desmoplasia</a:t>
            </a:r>
          </a:p>
          <a:p>
            <a:pPr marL="344488" lvl="1" indent="-344488">
              <a:spcBef>
                <a:spcPts val="1200"/>
              </a:spcBef>
              <a:buFont typeface="Wingdings" pitchFamily="2" charset="2"/>
              <a:buChar char="§"/>
            </a:pPr>
            <a:r>
              <a:rPr lang="en-US" sz="2000" dirty="0" err="1">
                <a:solidFill>
                  <a:prstClr val="black"/>
                </a:solidFill>
              </a:rPr>
              <a:t>Crecimiento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confluente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</a:p>
          <a:p>
            <a:pPr marL="744538" lvl="2" indent="-344488">
              <a:spcBef>
                <a:spcPts val="600"/>
              </a:spcBef>
              <a:buFont typeface="Wingdings" pitchFamily="2" charset="2"/>
              <a:buChar char="§"/>
            </a:pPr>
            <a:r>
              <a:rPr lang="en-US" dirty="0" err="1">
                <a:solidFill>
                  <a:prstClr val="black"/>
                </a:solidFill>
              </a:rPr>
              <a:t>Glándulas</a:t>
            </a:r>
            <a:r>
              <a:rPr lang="en-US" dirty="0">
                <a:solidFill>
                  <a:prstClr val="black"/>
                </a:solidFill>
              </a:rPr>
              <a:t> o </a:t>
            </a:r>
            <a:r>
              <a:rPr lang="en-US" dirty="0" err="1">
                <a:solidFill>
                  <a:prstClr val="black"/>
                </a:solidFill>
              </a:rPr>
              <a:t>papilas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separadas</a:t>
            </a:r>
            <a:r>
              <a:rPr lang="en-US" dirty="0">
                <a:solidFill>
                  <a:prstClr val="black"/>
                </a:solidFill>
              </a:rPr>
              <a:t> por poco </a:t>
            </a:r>
            <a:r>
              <a:rPr lang="en-US" dirty="0" err="1">
                <a:solidFill>
                  <a:prstClr val="black"/>
                </a:solidFill>
              </a:rPr>
              <a:t>estroma</a:t>
            </a:r>
            <a:r>
              <a:rPr lang="en-US" dirty="0">
                <a:solidFill>
                  <a:prstClr val="black"/>
                </a:solidFill>
              </a:rPr>
              <a:t> o </a:t>
            </a:r>
            <a:r>
              <a:rPr lang="en-US" dirty="0" err="1">
                <a:solidFill>
                  <a:prstClr val="black"/>
                </a:solidFill>
              </a:rPr>
              <a:t>lagos</a:t>
            </a:r>
            <a:r>
              <a:rPr lang="en-US" dirty="0">
                <a:solidFill>
                  <a:prstClr val="black"/>
                </a:solidFill>
              </a:rPr>
              <a:t> de </a:t>
            </a:r>
            <a:r>
              <a:rPr lang="en-US" dirty="0" err="1">
                <a:solidFill>
                  <a:prstClr val="black"/>
                </a:solidFill>
              </a:rPr>
              <a:t>mucina</a:t>
            </a:r>
            <a:r>
              <a:rPr lang="en-US" dirty="0">
                <a:solidFill>
                  <a:prstClr val="black"/>
                </a:solidFill>
              </a:rPr>
              <a:t> con </a:t>
            </a:r>
            <a:r>
              <a:rPr lang="en-US" dirty="0" err="1">
                <a:solidFill>
                  <a:prstClr val="black"/>
                </a:solidFill>
              </a:rPr>
              <a:t>células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tumorales</a:t>
            </a:r>
            <a:r>
              <a:rPr lang="en-US" dirty="0">
                <a:solidFill>
                  <a:prstClr val="black"/>
                </a:solidFill>
              </a:rPr>
              <a:t> que </a:t>
            </a:r>
            <a:r>
              <a:rPr lang="en-US" dirty="0" err="1">
                <a:solidFill>
                  <a:prstClr val="black"/>
                </a:solidFill>
              </a:rPr>
              <a:t>ocupan</a:t>
            </a:r>
            <a:r>
              <a:rPr lang="en-US" dirty="0">
                <a:solidFill>
                  <a:prstClr val="black"/>
                </a:solidFill>
              </a:rPr>
              <a:t> un campo 4x  (5 mm </a:t>
            </a:r>
            <a:r>
              <a:rPr lang="en-US" dirty="0" err="1">
                <a:solidFill>
                  <a:prstClr val="black"/>
                </a:solidFill>
              </a:rPr>
              <a:t>en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diametro</a:t>
            </a:r>
            <a:r>
              <a:rPr lang="en-US" dirty="0">
                <a:solidFill>
                  <a:prstClr val="black"/>
                </a:solidFill>
              </a:rPr>
              <a:t>)</a:t>
            </a:r>
          </a:p>
          <a:p>
            <a:pPr marL="344488" lvl="1" indent="-344488">
              <a:spcBef>
                <a:spcPts val="1200"/>
              </a:spcBef>
              <a:buFont typeface="Wingdings" pitchFamily="2" charset="2"/>
              <a:buChar char="§"/>
            </a:pPr>
            <a:r>
              <a:rPr lang="en-US" sz="2000" dirty="0" err="1">
                <a:solidFill>
                  <a:prstClr val="black"/>
                </a:solidFill>
              </a:rPr>
              <a:t>Patrón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sólido</a:t>
            </a:r>
            <a:r>
              <a:rPr lang="en-US" sz="2000" dirty="0">
                <a:solidFill>
                  <a:prstClr val="black"/>
                </a:solidFill>
              </a:rPr>
              <a:t>, </a:t>
            </a:r>
            <a:r>
              <a:rPr lang="en-US" sz="2000" dirty="0" err="1">
                <a:solidFill>
                  <a:prstClr val="black"/>
                </a:solidFill>
              </a:rPr>
              <a:t>sabanas</a:t>
            </a:r>
            <a:r>
              <a:rPr lang="en-US" sz="2000" dirty="0">
                <a:solidFill>
                  <a:prstClr val="black"/>
                </a:solidFill>
              </a:rPr>
              <a:t> de </a:t>
            </a:r>
            <a:r>
              <a:rPr lang="en-US" sz="2000" dirty="0" err="1">
                <a:solidFill>
                  <a:prstClr val="black"/>
                </a:solidFill>
              </a:rPr>
              <a:t>células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muy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atipicas</a:t>
            </a:r>
            <a:endParaRPr lang="en-US" sz="2000" dirty="0">
              <a:solidFill>
                <a:prstClr val="black"/>
              </a:solidFill>
            </a:endParaRPr>
          </a:p>
          <a:p>
            <a:pPr marL="344488" lvl="1" indent="-344488">
              <a:spcBef>
                <a:spcPts val="1200"/>
              </a:spcBef>
              <a:buFont typeface="Wingdings" pitchFamily="2" charset="2"/>
              <a:buChar char="§"/>
            </a:pPr>
            <a:r>
              <a:rPr lang="en-US" sz="2000" dirty="0" err="1">
                <a:solidFill>
                  <a:prstClr val="black"/>
                </a:solidFill>
              </a:rPr>
              <a:t>Micropapilas</a:t>
            </a:r>
            <a:endParaRPr lang="en-US" sz="2000" dirty="0">
              <a:solidFill>
                <a:prstClr val="black"/>
              </a:solidFill>
            </a:endParaRPr>
          </a:p>
          <a:p>
            <a:pPr marL="344488" lvl="1" indent="-344488">
              <a:spcBef>
                <a:spcPts val="1200"/>
              </a:spcBef>
              <a:buFont typeface="Wingdings" pitchFamily="2" charset="2"/>
              <a:buChar char="§"/>
            </a:pPr>
            <a:r>
              <a:rPr lang="en-US" sz="2000" dirty="0" err="1">
                <a:solidFill>
                  <a:prstClr val="black"/>
                </a:solidFill>
              </a:rPr>
              <a:t>Destrucción</a:t>
            </a:r>
            <a:r>
              <a:rPr lang="en-US" sz="2000" dirty="0">
                <a:solidFill>
                  <a:prstClr val="black"/>
                </a:solidFill>
              </a:rPr>
              <a:t> lineal </a:t>
            </a:r>
            <a:r>
              <a:rPr lang="en-US" sz="2000" dirty="0" err="1">
                <a:solidFill>
                  <a:prstClr val="black"/>
                </a:solidFill>
              </a:rPr>
              <a:t>extensiva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</a:p>
          <a:p>
            <a:pPr marL="744538" lvl="2" indent="-344488">
              <a:spcBef>
                <a:spcPts val="600"/>
              </a:spcBef>
              <a:buFont typeface="Wingdings" pitchFamily="2" charset="2"/>
              <a:buChar char="§"/>
            </a:pPr>
            <a:r>
              <a:rPr lang="en-US" dirty="0" err="1">
                <a:solidFill>
                  <a:prstClr val="black"/>
                </a:solidFill>
              </a:rPr>
              <a:t>Células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tumorales</a:t>
            </a:r>
            <a:r>
              <a:rPr lang="en-US" dirty="0">
                <a:solidFill>
                  <a:prstClr val="black"/>
                </a:solidFill>
              </a:rPr>
              <a:t> o </a:t>
            </a:r>
            <a:r>
              <a:rPr lang="en-US" dirty="0" err="1">
                <a:solidFill>
                  <a:prstClr val="black"/>
                </a:solidFill>
              </a:rPr>
              <a:t>glándulas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individuales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en</a:t>
            </a:r>
            <a:r>
              <a:rPr lang="en-US" dirty="0">
                <a:solidFill>
                  <a:prstClr val="black"/>
                </a:solidFill>
              </a:rPr>
              <a:t> un </a:t>
            </a:r>
            <a:r>
              <a:rPr lang="en-US" dirty="0" err="1">
                <a:solidFill>
                  <a:prstClr val="black"/>
                </a:solidFill>
              </a:rPr>
              <a:t>entorno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desmoplásico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en</a:t>
            </a:r>
            <a:r>
              <a:rPr lang="en-US" dirty="0">
                <a:solidFill>
                  <a:prstClr val="black"/>
                </a:solidFill>
              </a:rPr>
              <a:t> la base del tumor (≥ 5 mm)</a:t>
            </a:r>
          </a:p>
          <a:p>
            <a:pPr marL="344488" lvl="1" indent="-344488">
              <a:spcBef>
                <a:spcPts val="1200"/>
              </a:spcBef>
              <a:buFont typeface="Wingdings" pitchFamily="2" charset="2"/>
              <a:buChar char="§"/>
            </a:pPr>
            <a:r>
              <a:rPr lang="en-US" sz="2000" dirty="0" err="1">
                <a:solidFill>
                  <a:prstClr val="black"/>
                </a:solidFill>
              </a:rPr>
              <a:t>Infiltrado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linfocítico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en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banda</a:t>
            </a:r>
            <a:r>
              <a:rPr lang="en-US" sz="2000" dirty="0">
                <a:solidFill>
                  <a:prstClr val="black"/>
                </a:solidFill>
              </a:rPr>
              <a:t> que </a:t>
            </a:r>
            <a:r>
              <a:rPr lang="en-US" sz="2000" dirty="0" err="1">
                <a:solidFill>
                  <a:prstClr val="black"/>
                </a:solidFill>
              </a:rPr>
              <a:t>oscurece</a:t>
            </a:r>
            <a:r>
              <a:rPr lang="en-US" sz="2000" dirty="0">
                <a:solidFill>
                  <a:prstClr val="black"/>
                </a:solidFill>
              </a:rPr>
              <a:t> a las </a:t>
            </a:r>
            <a:r>
              <a:rPr lang="en-US" sz="2000" dirty="0" err="1">
                <a:solidFill>
                  <a:prstClr val="black"/>
                </a:solidFill>
              </a:rPr>
              <a:t>células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neoplásicas</a:t>
            </a:r>
            <a:endParaRPr lang="en-US" sz="2000" dirty="0">
              <a:solidFill>
                <a:prstClr val="black"/>
              </a:solidFill>
            </a:endParaRPr>
          </a:p>
          <a:p>
            <a:pPr marL="344488" lvl="1" indent="-344488">
              <a:spcBef>
                <a:spcPts val="1200"/>
              </a:spcBef>
              <a:buFont typeface="Wingdings" pitchFamily="2" charset="2"/>
              <a:buChar char="§"/>
            </a:pPr>
            <a:r>
              <a:rPr lang="en-US" sz="2000" dirty="0" err="1">
                <a:solidFill>
                  <a:prstClr val="black"/>
                </a:solidFill>
              </a:rPr>
              <a:t>Invasión</a:t>
            </a:r>
            <a:r>
              <a:rPr lang="en-US" sz="2000" dirty="0">
                <a:solidFill>
                  <a:prstClr val="black"/>
                </a:solidFill>
              </a:rPr>
              <a:t> vascular/</a:t>
            </a:r>
            <a:r>
              <a:rPr lang="en-US" sz="2000" dirty="0" err="1">
                <a:solidFill>
                  <a:prstClr val="black"/>
                </a:solidFill>
              </a:rPr>
              <a:t>linfática</a:t>
            </a:r>
            <a:r>
              <a:rPr lang="en-US" sz="2000" dirty="0">
                <a:solidFill>
                  <a:prstClr val="black"/>
                </a:solidFill>
              </a:rPr>
              <a:t> +/-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7310307-F7CE-4DD5-856F-63006AD8ED86}"/>
              </a:ext>
            </a:extLst>
          </p:cNvPr>
          <p:cNvCxnSpPr>
            <a:cxnSpLocks/>
          </p:cNvCxnSpPr>
          <p:nvPr/>
        </p:nvCxnSpPr>
        <p:spPr>
          <a:xfrm>
            <a:off x="609600" y="753990"/>
            <a:ext cx="10972800" cy="0"/>
          </a:xfrm>
          <a:prstGeom prst="line">
            <a:avLst/>
          </a:prstGeom>
          <a:ln w="9525">
            <a:solidFill>
              <a:schemeClr val="bg2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798027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5" name="yiv1693178728Picture 1" descr="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863600"/>
            <a:ext cx="9144000" cy="59944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 bwMode="auto">
          <a:xfrm>
            <a:off x="4772025" y="177236"/>
            <a:ext cx="2647950" cy="584765"/>
          </a:xfrm>
          <a:prstGeom prst="rect">
            <a:avLst/>
          </a:prstGeom>
          <a:noFill/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31" tIns="45715" rIns="91431" bIns="45715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dirty="0" err="1">
                <a:latin typeface="+mj-lt"/>
              </a:rPr>
              <a:t>Patrón</a:t>
            </a:r>
            <a:r>
              <a:rPr lang="en-US" sz="3200" dirty="0">
                <a:latin typeface="+mj-lt"/>
              </a:rPr>
              <a:t> Silva C</a:t>
            </a:r>
            <a:endParaRPr lang="en-US" sz="3200" dirty="0">
              <a:solidFill>
                <a:prstClr val="black"/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644331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1D65C3-7C72-4E49-AB8B-6C901AA5D7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36" y="932486"/>
            <a:ext cx="5515340" cy="5143501"/>
          </a:xfrm>
          <a:prstGeom prst="rect">
            <a:avLst/>
          </a:prstGeom>
          <a:ln w="19050"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5437D35-AF05-4E16-B00D-11F6796EFE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12835" y="767013"/>
            <a:ext cx="5092140" cy="5525811"/>
          </a:xfrm>
          <a:prstGeom prst="rect">
            <a:avLst/>
          </a:prstGeom>
          <a:ln w="19050">
            <a:noFill/>
          </a:ln>
        </p:spPr>
      </p:pic>
    </p:spTree>
    <p:extLst>
      <p:ext uri="{BB962C8B-B14F-4D97-AF65-F5344CB8AC3E}">
        <p14:creationId xmlns:p14="http://schemas.microsoft.com/office/powerpoint/2010/main" val="1755994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C:\Users\KTVu1\Desktop\JPEG\S15-23651 gastric type adenoca cervix_86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5556" b="5556"/>
          <a:stretch/>
        </p:blipFill>
        <p:spPr bwMode="auto">
          <a:xfrm rot="5400000">
            <a:off x="977899" y="1841500"/>
            <a:ext cx="6019800" cy="40132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KTVu1\Desktop\JPEG\S15-23651 gastric type adenoca cervix_868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5556" b="5556"/>
          <a:stretch/>
        </p:blipFill>
        <p:spPr bwMode="auto">
          <a:xfrm rot="5400000">
            <a:off x="5194300" y="1841498"/>
            <a:ext cx="6019801" cy="4013201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-153887"/>
            <a:ext cx="12192000" cy="9541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Células</a:t>
            </a:r>
            <a:r>
              <a:rPr lang="en-US" sz="2800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 con </a:t>
            </a:r>
            <a:r>
              <a:rPr lang="en-US" sz="2800" dirty="0" err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citoplasma</a:t>
            </a:r>
            <a:r>
              <a:rPr lang="en-US" sz="2800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voluminoso</a:t>
            </a:r>
            <a:r>
              <a:rPr lang="en-US" sz="2800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, claro o </a:t>
            </a:r>
            <a:r>
              <a:rPr lang="en-US" sz="2800" dirty="0" err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eosinofilíco</a:t>
            </a:r>
            <a:r>
              <a:rPr lang="en-US" sz="2800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800" dirty="0" err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Bordes</a:t>
            </a:r>
            <a:r>
              <a:rPr lang="en-US" sz="2800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celulares</a:t>
            </a:r>
            <a:r>
              <a:rPr lang="en-US" sz="2800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 bien </a:t>
            </a:r>
            <a:r>
              <a:rPr lang="en-US" sz="2800" dirty="0" err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definidos</a:t>
            </a:r>
            <a:endParaRPr lang="en-US" sz="2800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32197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F7B9026-36AD-42E4-B172-8D68F3A33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C:\Users\ktvu1\Desktop\Malpica - Pathology of the Lower Female Genital Tract - Sri Lanka 2016\Slide72.JPG">
            <a:extLst>
              <a:ext uri="{FF2B5EF4-FFF2-40B4-BE49-F238E27FC236}">
                <a16:creationId xmlns:a16="http://schemas.microsoft.com/office/drawing/2014/main" id="{0038F74A-8DAE-4010-9128-4BB1E4B402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442" r="-3" b="6919"/>
          <a:stretch/>
        </p:blipFill>
        <p:spPr bwMode="auto">
          <a:xfrm rot="5400000">
            <a:off x="-1168120" y="1532364"/>
            <a:ext cx="6514565" cy="3793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ktvu1\Desktop\Malpica - Pathology of the Lower Female Genital Tract - Sri Lanka 2016\Slide70.JPG">
            <a:extLst>
              <a:ext uri="{FF2B5EF4-FFF2-40B4-BE49-F238E27FC236}">
                <a16:creationId xmlns:a16="http://schemas.microsoft.com/office/drawing/2014/main" id="{306BD637-F137-4906-A435-566D5D6A55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734" r="37253" b="-1"/>
          <a:stretch/>
        </p:blipFill>
        <p:spPr bwMode="auto">
          <a:xfrm>
            <a:off x="4184538" y="171716"/>
            <a:ext cx="3822924" cy="6514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D20F522-DCA8-459B-922B-EA52D9A3F53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25" r="-3" b="7119"/>
          <a:stretch/>
        </p:blipFill>
        <p:spPr>
          <a:xfrm rot="5400000">
            <a:off x="6830253" y="1529495"/>
            <a:ext cx="6514565" cy="3799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49775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1BE3FA7-0D70-4431-814F-D8C40576E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58A0EF-A146-4C08-8C47-AC2393AFA4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8" r="18929" b="-2"/>
          <a:stretch/>
        </p:blipFill>
        <p:spPr>
          <a:xfrm>
            <a:off x="321731" y="557189"/>
            <a:ext cx="5668684" cy="57436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CC38DAE-147B-40AD-8223-3247D2E092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40" r="7156" b="-2"/>
          <a:stretch/>
        </p:blipFill>
        <p:spPr>
          <a:xfrm>
            <a:off x="6195375" y="557189"/>
            <a:ext cx="5674893" cy="5743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55122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6855" name="Rectangle 206854">
            <a:extLst>
              <a:ext uri="{FF2B5EF4-FFF2-40B4-BE49-F238E27FC236}">
                <a16:creationId xmlns:a16="http://schemas.microsoft.com/office/drawing/2014/main" id="{11BE3FA7-0D70-4431-814F-D8C40576E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06850" name="Picture 2" descr="C:\Users\ktvu1\Desktop\Malpica - Pathology of the Lower Female Genital Tract - Sri Lanka 2016\Slide7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709" r="8268" b="-2"/>
          <a:stretch/>
        </p:blipFill>
        <p:spPr bwMode="auto">
          <a:xfrm>
            <a:off x="321731" y="557189"/>
            <a:ext cx="5668684" cy="5743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48613C9-9DD2-45FD-880F-D756687D0D0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54" r="5342" b="-2"/>
          <a:stretch/>
        </p:blipFill>
        <p:spPr>
          <a:xfrm>
            <a:off x="6195375" y="557189"/>
            <a:ext cx="5674893" cy="5743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26482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1BE3FA7-0D70-4431-814F-D8C40576E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B40CFC-AF8B-4530-A2BF-1B7363C833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08" r="2" b="2"/>
          <a:stretch/>
        </p:blipFill>
        <p:spPr>
          <a:xfrm rot="16200000">
            <a:off x="284264" y="594656"/>
            <a:ext cx="5743618" cy="56686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FE42730-4FB0-4200-89ED-AF2A71AA2C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33" r="7663" b="-2"/>
          <a:stretch/>
        </p:blipFill>
        <p:spPr>
          <a:xfrm>
            <a:off x="6195375" y="557189"/>
            <a:ext cx="5674893" cy="5743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38650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62965" y="803894"/>
            <a:ext cx="1051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+mj-lt"/>
                <a:cs typeface="Arial" panose="020B0604020202020204" pitchFamily="34" charset="0"/>
              </a:rPr>
              <a:t>Gánglios</a:t>
            </a:r>
            <a:r>
              <a:rPr lang="en-US" sz="4000" dirty="0">
                <a:latin typeface="+mj-lt"/>
                <a:cs typeface="Arial" panose="020B0604020202020204" pitchFamily="34" charset="0"/>
              </a:rPr>
              <a:t> with </a:t>
            </a:r>
            <a:r>
              <a:rPr lang="en-US" sz="4000" dirty="0" err="1">
                <a:latin typeface="+mj-lt"/>
                <a:cs typeface="Arial" panose="020B0604020202020204" pitchFamily="34" charset="0"/>
              </a:rPr>
              <a:t>Metástasis</a:t>
            </a:r>
            <a:r>
              <a:rPr lang="en-US" sz="4000" dirty="0">
                <a:latin typeface="+mj-lt"/>
                <a:cs typeface="Arial" panose="020B0604020202020204" pitchFamily="34" charset="0"/>
              </a:rPr>
              <a:t> y el </a:t>
            </a:r>
            <a:r>
              <a:rPr lang="en-US" sz="4000" dirty="0" err="1">
                <a:latin typeface="+mj-lt"/>
                <a:cs typeface="Arial" panose="020B0604020202020204" pitchFamily="34" charset="0"/>
              </a:rPr>
              <a:t>Patrón</a:t>
            </a:r>
            <a:r>
              <a:rPr lang="en-US" sz="4000" dirty="0">
                <a:latin typeface="+mj-lt"/>
                <a:cs typeface="Arial" panose="020B0604020202020204" pitchFamily="34" charset="0"/>
              </a:rPr>
              <a:t> Silva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3804926"/>
              </p:ext>
            </p:extLst>
          </p:nvPr>
        </p:nvGraphicFramePr>
        <p:xfrm>
          <a:off x="566034" y="2146779"/>
          <a:ext cx="11059933" cy="3199441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4016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161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6420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05840">
                <a:tc>
                  <a:txBody>
                    <a:bodyPr/>
                    <a:lstStyle/>
                    <a:p>
                      <a:pPr algn="ctr"/>
                      <a:endParaRPr lang="en-US" sz="3200" b="1" dirty="0"/>
                    </a:p>
                  </a:txBody>
                  <a:tcPr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+mj-lt"/>
                        </a:rPr>
                        <a:t># </a:t>
                      </a:r>
                      <a:r>
                        <a:rPr lang="en-US" sz="2800" dirty="0" err="1">
                          <a:latin typeface="+mj-lt"/>
                        </a:rPr>
                        <a:t>Pacientes</a:t>
                      </a:r>
                      <a:endParaRPr lang="en-US" sz="2800" b="1" dirty="0">
                        <a:latin typeface="+mj-lt"/>
                      </a:endParaRPr>
                    </a:p>
                  </a:txBody>
                  <a:tcPr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+mj-lt"/>
                        </a:rPr>
                        <a:t>Pacientes</a:t>
                      </a:r>
                      <a:r>
                        <a:rPr lang="en-US" sz="2800" dirty="0">
                          <a:latin typeface="+mj-lt"/>
                        </a:rPr>
                        <a:t> with Mt a </a:t>
                      </a:r>
                      <a:r>
                        <a:rPr lang="en-US" sz="2800" dirty="0" err="1">
                          <a:latin typeface="+mj-lt"/>
                        </a:rPr>
                        <a:t>g</a:t>
                      </a:r>
                      <a:r>
                        <a:rPr lang="en-US" sz="2800" dirty="0" err="1">
                          <a:latin typeface="+mj-lt"/>
                          <a:cs typeface="Arial" panose="020B0604020202020204" pitchFamily="34" charset="0"/>
                        </a:rPr>
                        <a:t>ánglio</a:t>
                      </a:r>
                      <a:endParaRPr lang="en-US" sz="2800" b="1" dirty="0">
                        <a:latin typeface="+mj-lt"/>
                      </a:endParaRPr>
                    </a:p>
                  </a:txBody>
                  <a:tcPr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+mj-lt"/>
                        </a:rPr>
                        <a:t>Patr</a:t>
                      </a:r>
                      <a:r>
                        <a:rPr lang="en-US" sz="2400" dirty="0" err="1">
                          <a:latin typeface="+mj-lt"/>
                          <a:cs typeface="Arial" panose="020B0604020202020204" pitchFamily="34" charset="0"/>
                        </a:rPr>
                        <a:t>ón</a:t>
                      </a:r>
                      <a:r>
                        <a:rPr lang="en-US" sz="2400" dirty="0">
                          <a:latin typeface="+mj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it-IT" sz="2400" dirty="0">
                          <a:latin typeface="+mj-lt"/>
                        </a:rPr>
                        <a:t>A </a:t>
                      </a:r>
                      <a:endParaRPr lang="en-US" sz="2400" b="1" dirty="0">
                        <a:latin typeface="+mj-lt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dirty="0">
                          <a:latin typeface="+mj-lt"/>
                        </a:rPr>
                        <a:t>253 </a:t>
                      </a:r>
                      <a:endParaRPr lang="en-US" sz="2400" b="1" dirty="0">
                        <a:latin typeface="+mj-lt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dirty="0">
                          <a:latin typeface="+mj-lt"/>
                        </a:rPr>
                        <a:t>0</a:t>
                      </a:r>
                      <a:endParaRPr lang="en-US" sz="2400" b="1" dirty="0">
                        <a:latin typeface="+mj-lt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+mj-lt"/>
                        </a:rPr>
                        <a:t>Patr</a:t>
                      </a:r>
                      <a:r>
                        <a:rPr lang="en-US" sz="2400" dirty="0" err="1">
                          <a:latin typeface="+mj-lt"/>
                          <a:cs typeface="Arial" panose="020B0604020202020204" pitchFamily="34" charset="0"/>
                        </a:rPr>
                        <a:t>ón</a:t>
                      </a:r>
                      <a:r>
                        <a:rPr lang="en-US" sz="2400" dirty="0">
                          <a:latin typeface="+mj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>
                          <a:latin typeface="+mj-lt"/>
                        </a:rPr>
                        <a:t>B </a:t>
                      </a:r>
                      <a:endParaRPr lang="en-US" sz="2400" b="1" dirty="0">
                        <a:latin typeface="+mj-lt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latin typeface="+mj-lt"/>
                        </a:rPr>
                        <a:t>262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+mj-lt"/>
                        </a:rPr>
                        <a:t> 14 (5%)</a:t>
                      </a:r>
                      <a:endParaRPr lang="en-US" sz="2400" b="1" dirty="0">
                        <a:latin typeface="+mj-lt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056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+mj-lt"/>
                        </a:rPr>
                        <a:t>Patr</a:t>
                      </a:r>
                      <a:r>
                        <a:rPr lang="en-US" sz="2400" dirty="0" err="1">
                          <a:latin typeface="+mj-lt"/>
                          <a:cs typeface="Arial" panose="020B0604020202020204" pitchFamily="34" charset="0"/>
                        </a:rPr>
                        <a:t>ón</a:t>
                      </a:r>
                      <a:r>
                        <a:rPr lang="en-US" sz="2400" dirty="0">
                          <a:latin typeface="+mj-lt"/>
                        </a:rPr>
                        <a:t> C </a:t>
                      </a:r>
                      <a:endParaRPr lang="en-US" sz="2400" b="1" dirty="0">
                        <a:latin typeface="+mj-lt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+mj-lt"/>
                        </a:rPr>
                        <a:t>804 </a:t>
                      </a:r>
                      <a:endParaRPr lang="en-US" sz="2400" b="1" dirty="0">
                        <a:latin typeface="+mj-lt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latin typeface="+mj-lt"/>
                        </a:rPr>
                        <a:t>177</a:t>
                      </a:r>
                      <a:r>
                        <a:rPr lang="en-US" sz="2400" b="0" baseline="0" dirty="0">
                          <a:latin typeface="+mj-lt"/>
                        </a:rPr>
                        <a:t> (22%)</a:t>
                      </a:r>
                      <a:endParaRPr lang="en-US" sz="2400" b="0" dirty="0">
                        <a:latin typeface="+mj-lt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7663565" y="5500472"/>
            <a:ext cx="3962402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>
                <a:solidFill>
                  <a:schemeClr val="tx1"/>
                </a:solidFill>
                <a:latin typeface="+mj-lt"/>
              </a:rPr>
              <a:t>Alvarado-</a:t>
            </a:r>
            <a:r>
              <a:rPr lang="en-US" dirty="0" err="1">
                <a:solidFill>
                  <a:schemeClr val="tx1"/>
                </a:solidFill>
                <a:latin typeface="+mj-lt"/>
              </a:rPr>
              <a:t>Cabrero</a:t>
            </a:r>
            <a:r>
              <a:rPr lang="en-US" dirty="0">
                <a:solidFill>
                  <a:schemeClr val="tx1"/>
                </a:solidFill>
                <a:latin typeface="+mj-lt"/>
              </a:rPr>
              <a:t> I, et al. </a:t>
            </a:r>
            <a:r>
              <a:rPr lang="en-US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2021</a:t>
            </a:r>
          </a:p>
        </p:txBody>
      </p:sp>
    </p:spTree>
    <p:extLst>
      <p:ext uri="{BB962C8B-B14F-4D97-AF65-F5344CB8AC3E}">
        <p14:creationId xmlns:p14="http://schemas.microsoft.com/office/powerpoint/2010/main" val="409437290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1981200" y="304802"/>
            <a:ext cx="8229600" cy="39833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2400" y="4419600"/>
            <a:ext cx="6423638" cy="423228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2" name="Rectangle 1"/>
          <p:cNvSpPr/>
          <p:nvPr/>
        </p:nvSpPr>
        <p:spPr bwMode="auto">
          <a:xfrm>
            <a:off x="1714258" y="4784954"/>
            <a:ext cx="8496541" cy="1951512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+mj-lt"/>
              </a:rPr>
              <a:t>Concordancia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 general 74%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Kappa general: 0.488 (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+mj-lt"/>
              </a:rPr>
              <a:t>concordancia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+mj-lt"/>
              </a:rPr>
              <a:t>moderada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+mj-lt"/>
              </a:rPr>
              <a:t>Reproducibilidad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+mj-lt"/>
              </a:rPr>
              <a:t>m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á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+mj-lt"/>
              </a:rPr>
              <a:t>s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+mj-lt"/>
              </a:rPr>
              <a:t>alta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, 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+mj-lt"/>
              </a:rPr>
              <a:t>patr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ón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 C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Para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+mj-lt"/>
              </a:rPr>
              <a:t>asignar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 el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+mj-lt"/>
              </a:rPr>
              <a:t>patr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ón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correctamente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: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	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p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+mj-lt"/>
              </a:rPr>
              <a:t>restar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+mj-lt"/>
              </a:rPr>
              <a:t>atenci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ón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 a la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presencia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 de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invasión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linfovascular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	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examinar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todo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 el tumor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cuando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 las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secciones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iniciales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muestran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patrón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 A o B</a:t>
            </a:r>
            <a:endParaRPr lang="en-US" dirty="0">
              <a:solidFill>
                <a:schemeClr val="bg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9514530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77A0115A-ECBB-42E9-89C9-4DAEBD79F340" descr="IMG_6846.jpg">
            <a:extLst>
              <a:ext uri="{FF2B5EF4-FFF2-40B4-BE49-F238E27FC236}">
                <a16:creationId xmlns:a16="http://schemas.microsoft.com/office/drawing/2014/main" id="{828BF3EA-F1D7-42C8-91C6-1A820B0DF2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14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16523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11BE3FA7-0D70-4431-814F-D8C40576E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2" descr="C:\Users\KTVu1\Desktop\JPEG\S15-23651 gastric type adenoca cervix_869.jpg">
            <a:extLst>
              <a:ext uri="{FF2B5EF4-FFF2-40B4-BE49-F238E27FC236}">
                <a16:creationId xmlns:a16="http://schemas.microsoft.com/office/drawing/2014/main" id="{31552020-557F-46CE-AFB6-FF595C2641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004" r="2" b="12006"/>
          <a:stretch/>
        </p:blipFill>
        <p:spPr bwMode="auto">
          <a:xfrm>
            <a:off x="321731" y="773089"/>
            <a:ext cx="5668684" cy="5743618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KTVu1\Desktop\JPEG\S15-23651 gastric type adenoca cervix_870.jpg">
            <a:extLst>
              <a:ext uri="{FF2B5EF4-FFF2-40B4-BE49-F238E27FC236}">
                <a16:creationId xmlns:a16="http://schemas.microsoft.com/office/drawing/2014/main" id="{F779591C-25E6-4D3D-82AA-6E7801D051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109" r="-2" b="12982"/>
          <a:stretch/>
        </p:blipFill>
        <p:spPr bwMode="auto">
          <a:xfrm>
            <a:off x="6191728" y="773089"/>
            <a:ext cx="5674893" cy="5743618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BE3129E-88DE-4A3E-B943-46DC0D8D852B}"/>
              </a:ext>
            </a:extLst>
          </p:cNvPr>
          <p:cNvSpPr/>
          <p:nvPr/>
        </p:nvSpPr>
        <p:spPr>
          <a:xfrm>
            <a:off x="1009383" y="87293"/>
            <a:ext cx="101732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>
                <a:latin typeface="+mj-lt"/>
                <a:cs typeface="Arial" panose="020B0604020202020204" pitchFamily="34" charset="0"/>
              </a:rPr>
              <a:t>El tumor se </a:t>
            </a:r>
            <a:r>
              <a:rPr lang="en-US" sz="3200" dirty="0" err="1">
                <a:latin typeface="+mj-lt"/>
                <a:cs typeface="Arial" panose="020B0604020202020204" pitchFamily="34" charset="0"/>
              </a:rPr>
              <a:t>parece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a un adenocarcinoma </a:t>
            </a:r>
            <a:r>
              <a:rPr lang="en-US" sz="3200" dirty="0" err="1">
                <a:latin typeface="+mj-lt"/>
                <a:cs typeface="Arial" panose="020B0604020202020204" pitchFamily="34" charset="0"/>
              </a:rPr>
              <a:t>pancreático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o </a:t>
            </a:r>
            <a:r>
              <a:rPr lang="en-US" sz="3200" dirty="0" err="1">
                <a:latin typeface="+mj-lt"/>
                <a:cs typeface="Arial" panose="020B0604020202020204" pitchFamily="34" charset="0"/>
              </a:rPr>
              <a:t>biliar</a:t>
            </a:r>
            <a:endParaRPr lang="en-US" sz="3200" dirty="0"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52867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8CE49EB-6CAF-4479-B93F-85773D92A3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Content Placeholder 3">
            <a:extLst>
              <a:ext uri="{FF2B5EF4-FFF2-40B4-BE49-F238E27FC236}">
                <a16:creationId xmlns:a16="http://schemas.microsoft.com/office/drawing/2014/main" id="{B790497D-052D-4654-BF34-17E301E3968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211" r="17930" b="3"/>
          <a:stretch/>
        </p:blipFill>
        <p:spPr>
          <a:xfrm>
            <a:off x="2567183" y="321733"/>
            <a:ext cx="2161630" cy="2464210"/>
          </a:xfrm>
          <a:prstGeom prst="rect">
            <a:avLst/>
          </a:prstGeom>
          <a:ln w="19050">
            <a:noFill/>
          </a:ln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33E556B-B068-430D-8BB2-6004EFAE3C9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774"/>
          <a:stretch/>
        </p:blipFill>
        <p:spPr>
          <a:xfrm rot="16200000">
            <a:off x="116091" y="527376"/>
            <a:ext cx="2464210" cy="2052924"/>
          </a:xfrm>
          <a:prstGeom prst="rect">
            <a:avLst/>
          </a:prstGeom>
          <a:noFill/>
          <a:ln w="19050">
            <a:noFill/>
          </a:ln>
        </p:spPr>
      </p:pic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81AAA6B9-348C-4FD1-9FEF-555E25A9112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3" r="3" b="1685"/>
          <a:stretch/>
        </p:blipFill>
        <p:spPr>
          <a:xfrm>
            <a:off x="321733" y="2957666"/>
            <a:ext cx="4407080" cy="3343134"/>
          </a:xfrm>
          <a:prstGeom prst="rect">
            <a:avLst/>
          </a:prstGeom>
          <a:ln w="19050">
            <a:noFill/>
          </a:ln>
        </p:spPr>
      </p:pic>
      <p:pic>
        <p:nvPicPr>
          <p:cNvPr id="3" name="Content Placeholder 7">
            <a:extLst>
              <a:ext uri="{FF2B5EF4-FFF2-40B4-BE49-F238E27FC236}">
                <a16:creationId xmlns:a16="http://schemas.microsoft.com/office/drawing/2014/main" id="{56A50395-1169-467B-B9DA-98F7F97A606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768" b="2"/>
          <a:stretch/>
        </p:blipFill>
        <p:spPr>
          <a:xfrm>
            <a:off x="4921339" y="321733"/>
            <a:ext cx="6948927" cy="5979070"/>
          </a:xfrm>
          <a:prstGeom prst="rect">
            <a:avLst/>
          </a:prstGeom>
          <a:ln w="19050"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E97BE40-6A15-409A-BE23-8D4C3A5D348C}"/>
              </a:ext>
            </a:extLst>
          </p:cNvPr>
          <p:cNvSpPr/>
          <p:nvPr/>
        </p:nvSpPr>
        <p:spPr>
          <a:xfrm>
            <a:off x="641350" y="6394063"/>
            <a:ext cx="10909300" cy="3606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+mj-lt"/>
              </a:rPr>
              <a:t>C</a:t>
            </a:r>
            <a:r>
              <a:rPr lang="en-US" sz="28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élulas</a:t>
            </a:r>
            <a:r>
              <a:rPr lang="en-US" sz="28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eosinofílicas</a:t>
            </a:r>
            <a:r>
              <a:rPr lang="en-US" sz="28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bordes</a:t>
            </a:r>
            <a:r>
              <a:rPr lang="en-US" sz="28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no bien </a:t>
            </a:r>
            <a:r>
              <a:rPr lang="en-US" sz="28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definidos</a:t>
            </a:r>
            <a:r>
              <a:rPr lang="en-US" sz="28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papilas</a:t>
            </a:r>
            <a:r>
              <a:rPr lang="en-US" sz="28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patrón</a:t>
            </a:r>
            <a:r>
              <a:rPr lang="en-US" sz="28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MELF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654426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9">
            <a:extLst>
              <a:ext uri="{FF2B5EF4-FFF2-40B4-BE49-F238E27FC236}">
                <a16:creationId xmlns:a16="http://schemas.microsoft.com/office/drawing/2014/main" id="{B96FC576-AE30-4C09-A12C-0582F2A6A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2" descr="C:\Users\KTVu1\Desktop\JPEG\S15-23651 gastric type adenoca cervix p16 neg_882.jpg">
            <a:extLst>
              <a:ext uri="{FF2B5EF4-FFF2-40B4-BE49-F238E27FC236}">
                <a16:creationId xmlns:a16="http://schemas.microsoft.com/office/drawing/2014/main" id="{B4AE1218-F73C-48EF-A74B-F30D3C6D5A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472" b="12472"/>
          <a:stretch/>
        </p:blipFill>
        <p:spPr bwMode="auto">
          <a:xfrm>
            <a:off x="0" y="3429001"/>
            <a:ext cx="6091428" cy="3429000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0DB776-B888-417B-ADEC-C79DBC0D30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48" r="28948"/>
          <a:stretch/>
        </p:blipFill>
        <p:spPr bwMode="auto">
          <a:xfrm rot="16200000">
            <a:off x="7427976" y="2106845"/>
            <a:ext cx="3429000" cy="6099048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FF6D087-C913-4FA3-A7D0-F566DE216921}"/>
              </a:ext>
            </a:extLst>
          </p:cNvPr>
          <p:cNvSpPr/>
          <p:nvPr/>
        </p:nvSpPr>
        <p:spPr>
          <a:xfrm>
            <a:off x="-1524" y="6488656"/>
            <a:ext cx="85786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  <a:latin typeface="+mj-lt"/>
              </a:rPr>
              <a:t> p16 -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C39CEB7-FB11-4159-8BF6-AE740B4A4C34}"/>
              </a:ext>
            </a:extLst>
          </p:cNvPr>
          <p:cNvSpPr/>
          <p:nvPr/>
        </p:nvSpPr>
        <p:spPr>
          <a:xfrm>
            <a:off x="6092952" y="6488656"/>
            <a:ext cx="307644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MUC6 + McCluggage WG. 2016</a:t>
            </a:r>
          </a:p>
        </p:txBody>
      </p:sp>
      <p:pic>
        <p:nvPicPr>
          <p:cNvPr id="3" name="Picture 4" descr="C:\Users\KTVu1\Desktop\JPEG\S15-23651 gastric type adenoca cervix DPc4 neg_884.jpg">
            <a:extLst>
              <a:ext uri="{FF2B5EF4-FFF2-40B4-BE49-F238E27FC236}">
                <a16:creationId xmlns:a16="http://schemas.microsoft.com/office/drawing/2014/main" id="{8C31C0D4-C96D-4FDC-9560-CE3E4C8171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519" b="12519"/>
          <a:stretch/>
        </p:blipFill>
        <p:spPr bwMode="auto">
          <a:xfrm>
            <a:off x="-1524" y="10"/>
            <a:ext cx="6099048" cy="3428990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D47DC619-3BBD-47B8-AF2F-8E581E779C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28" r="26828"/>
          <a:stretch/>
        </p:blipFill>
        <p:spPr bwMode="auto">
          <a:xfrm rot="5400000">
            <a:off x="7427976" y="-1335024"/>
            <a:ext cx="3429000" cy="6099048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01B10C0-D85D-42CF-B6F2-D496A5BB51B2}"/>
              </a:ext>
            </a:extLst>
          </p:cNvPr>
          <p:cNvSpPr/>
          <p:nvPr/>
        </p:nvSpPr>
        <p:spPr>
          <a:xfrm>
            <a:off x="-1524" y="3059667"/>
            <a:ext cx="85786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  <a:latin typeface="+mj-lt"/>
              </a:rPr>
              <a:t> DPC4 -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4E9BC64-E5E6-46CB-8AD8-D9EA237F504D}"/>
              </a:ext>
            </a:extLst>
          </p:cNvPr>
          <p:cNvSpPr/>
          <p:nvPr/>
        </p:nvSpPr>
        <p:spPr>
          <a:xfrm>
            <a:off x="6092952" y="3059667"/>
            <a:ext cx="307644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HK1083 + Kojima A, et al. 2007</a:t>
            </a:r>
          </a:p>
        </p:txBody>
      </p:sp>
    </p:spTree>
    <p:extLst>
      <p:ext uri="{BB962C8B-B14F-4D97-AF65-F5344CB8AC3E}">
        <p14:creationId xmlns:p14="http://schemas.microsoft.com/office/powerpoint/2010/main" val="15413216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1435</Words>
  <Application>Microsoft Office PowerPoint</Application>
  <PresentationFormat>Widescreen</PresentationFormat>
  <Paragraphs>289</Paragraphs>
  <Slides>66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71" baseType="lpstr">
      <vt:lpstr>Arial</vt:lpstr>
      <vt:lpstr>Calibri</vt:lpstr>
      <vt:lpstr>Calibri Light</vt:lpstr>
      <vt:lpstr>Wingdings</vt:lpstr>
      <vt:lpstr>Office Theme</vt:lpstr>
      <vt:lpstr>PowerPoint Presentation</vt:lpstr>
      <vt:lpstr>Adenocarcinoma de Cuello Uterino, Una Actualización</vt:lpstr>
      <vt:lpstr>PowerPoint Presentation</vt:lpstr>
      <vt:lpstr> AdenoCa Tipo Gástrico </vt:lpstr>
      <vt:lpstr>AdenoCa Tipo Gástrico</vt:lpstr>
      <vt:lpstr>PowerPoint Presentation</vt:lpstr>
      <vt:lpstr>PowerPoint Presentation</vt:lpstr>
      <vt:lpstr>PowerPoint Presentation</vt:lpstr>
      <vt:lpstr>PowerPoint Presentation</vt:lpstr>
      <vt:lpstr>AdenoCa Tipo Gástrico, IHQ</vt:lpstr>
      <vt:lpstr>AdenoCa Tipo Gástrico, Heterogeneidad Molecular </vt:lpstr>
      <vt:lpstr>AdenoCa Tipo Gástrico, Asociaciones y Comportamiento</vt:lpstr>
      <vt:lpstr>AdenoCa Mesonéfrico de Cuello Uterino</vt:lpstr>
      <vt:lpstr>PowerPoint Presentation</vt:lpstr>
      <vt:lpstr>AdenoCa Mesonéfrico de Cuello Uterino</vt:lpstr>
      <vt:lpstr>PowerPoint Presentation</vt:lpstr>
      <vt:lpstr>PowerPoint Presentation</vt:lpstr>
      <vt:lpstr>PowerPoint Presentation</vt:lpstr>
      <vt:lpstr>AdenoCa Mesonéfrico de Cuello Uterino, IHQ</vt:lpstr>
      <vt:lpstr>AdenoCa Mesonéfrico de Cuello Uterino, Hallazgos Moleculares</vt:lpstr>
      <vt:lpstr>AdenoCa Mesonéfrico de Cuello Uterino, Comportamiento</vt:lpstr>
      <vt:lpstr>Carcinoma de Células Claras</vt:lpstr>
      <vt:lpstr>PowerPoint Presentation</vt:lpstr>
      <vt:lpstr>PowerPoint Presentation</vt:lpstr>
      <vt:lpstr>Carcinoma de Células Claras</vt:lpstr>
      <vt:lpstr>SMILE (Stratified Mucin Producing Intraepithelial Lesion) </vt:lpstr>
      <vt:lpstr> Carcinoma Invasivo Estratificado Productor de Mucina</vt:lpstr>
      <vt:lpstr> Carcinoma Invasivo Estratificado Productor de Mucina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AdenoCa y/o Ca Neuroendocrino - Problemas</vt:lpstr>
      <vt:lpstr>PowerPoint Presentation</vt:lpstr>
      <vt:lpstr>PowerPoint Presentation</vt:lpstr>
      <vt:lpstr>PowerPoint Presentation</vt:lpstr>
      <vt:lpstr> Ca Neuroendocrino de Cuello, IHQ </vt:lpstr>
      <vt:lpstr> Ca Neuroendocrino de Cuello, IHQ</vt:lpstr>
      <vt:lpstr> Ca Neuroendocrino de Cuello, IHQ</vt:lpstr>
      <vt:lpstr> Ca Neuroendocrino de Cuello, IHQ</vt:lpstr>
      <vt:lpstr>PowerPoint Presentation</vt:lpstr>
      <vt:lpstr>Carcinoma Mt en Pulmón Interpretado Como de Origen Colorectal Basado en la IHQ</vt:lpstr>
      <vt:lpstr>PowerPoint Presentation</vt:lpstr>
      <vt:lpstr>Patrón Silva 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Patrón Silva B</vt:lpstr>
      <vt:lpstr>PowerPoint Presentation</vt:lpstr>
      <vt:lpstr>PowerPoint Presentation</vt:lpstr>
      <vt:lpstr>PowerPoint Presentation</vt:lpstr>
      <vt:lpstr>PowerPoint Presentation</vt:lpstr>
      <vt:lpstr>Patrón Silva 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Malpica,Anais</dc:creator>
  <cp:lastModifiedBy>Malpica,Anais</cp:lastModifiedBy>
  <cp:revision>1</cp:revision>
  <dcterms:created xsi:type="dcterms:W3CDTF">2022-10-12T02:52:43Z</dcterms:created>
  <dcterms:modified xsi:type="dcterms:W3CDTF">2022-10-12T02:53:17Z</dcterms:modified>
</cp:coreProperties>
</file>