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1472" r:id="rId2"/>
    <p:sldId id="1490" r:id="rId3"/>
    <p:sldId id="1486" r:id="rId4"/>
    <p:sldId id="1487" r:id="rId5"/>
    <p:sldId id="256" r:id="rId6"/>
    <p:sldId id="257" r:id="rId7"/>
    <p:sldId id="258" r:id="rId8"/>
    <p:sldId id="259" r:id="rId9"/>
    <p:sldId id="260" r:id="rId10"/>
    <p:sldId id="1489" r:id="rId11"/>
    <p:sldId id="1494" r:id="rId12"/>
    <p:sldId id="1506" r:id="rId13"/>
    <p:sldId id="1496" r:id="rId14"/>
    <p:sldId id="1498" r:id="rId15"/>
    <p:sldId id="1503" r:id="rId16"/>
    <p:sldId id="1476" r:id="rId17"/>
    <p:sldId id="261" r:id="rId18"/>
    <p:sldId id="262" r:id="rId19"/>
    <p:sldId id="265" r:id="rId20"/>
    <p:sldId id="1507" r:id="rId21"/>
    <p:sldId id="1478" r:id="rId22"/>
    <p:sldId id="1484" r:id="rId23"/>
    <p:sldId id="1480" r:id="rId24"/>
    <p:sldId id="1485" r:id="rId25"/>
    <p:sldId id="1482" r:id="rId26"/>
    <p:sldId id="1475" r:id="rId27"/>
    <p:sldId id="1474" r:id="rId28"/>
    <p:sldId id="1508" r:id="rId29"/>
    <p:sldId id="266" r:id="rId30"/>
    <p:sldId id="267" r:id="rId31"/>
    <p:sldId id="268" r:id="rId32"/>
    <p:sldId id="275" r:id="rId33"/>
    <p:sldId id="270" r:id="rId34"/>
    <p:sldId id="271" r:id="rId35"/>
    <p:sldId id="272" r:id="rId36"/>
    <p:sldId id="1509" r:id="rId37"/>
    <p:sldId id="869" r:id="rId38"/>
    <p:sldId id="868" r:id="rId39"/>
    <p:sldId id="870" r:id="rId40"/>
    <p:sldId id="1390" r:id="rId41"/>
    <p:sldId id="1479" r:id="rId42"/>
    <p:sldId id="273" r:id="rId43"/>
    <p:sldId id="281" r:id="rId44"/>
    <p:sldId id="1510" r:id="rId45"/>
    <p:sldId id="925" r:id="rId46"/>
    <p:sldId id="1310" r:id="rId47"/>
    <p:sldId id="1314" r:id="rId48"/>
    <p:sldId id="1473" r:id="rId49"/>
    <p:sldId id="277" r:id="rId50"/>
    <p:sldId id="278" r:id="rId51"/>
    <p:sldId id="279" r:id="rId52"/>
    <p:sldId id="280" r:id="rId53"/>
    <p:sldId id="1491" r:id="rId54"/>
    <p:sldId id="136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7675" autoAdjust="0"/>
    <p:restoredTop sz="94660"/>
  </p:normalViewPr>
  <p:slideViewPr>
    <p:cSldViewPr snapToGrid="0" showGuides="1">
      <p:cViewPr>
        <p:scale>
          <a:sx n="75" d="100"/>
          <a:sy n="75" d="100"/>
        </p:scale>
        <p:origin x="2292" y="7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64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846628-5F2D-46D4-B2D3-DADB26660E2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0C7E4-9764-4D43-BDC2-D47BF9CB51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029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08BAC4-824F-48EC-AB59-8CCEC7EC7D38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75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7FDAA-1FB8-4F6D-9472-BC771A5EB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08C34-4CB4-478B-8937-1C659839C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3896F-D057-492B-9334-B5DADE98D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D8429-9E33-4DED-9305-8F6F8271B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5C3B-A85A-4068-BB30-98B66976D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50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DA00-F1FA-4D27-A25B-1AF949CC6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D533-0A97-4E29-995D-A8C0326AE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4CF58-0ED3-4270-B378-937F6913B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EB3C5-75B7-4825-8151-A06457286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55A62-8793-448F-B047-A030D4454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6139090"/>
            <a:ext cx="12192000" cy="718910"/>
          </a:xfrm>
          <a:prstGeom prst="rect">
            <a:avLst/>
          </a:prstGeom>
          <a:solidFill>
            <a:srgbClr val="E6E7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52" b="18565"/>
          <a:stretch/>
        </p:blipFill>
        <p:spPr>
          <a:xfrm>
            <a:off x="106218" y="6026376"/>
            <a:ext cx="1700963" cy="7266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2455" y="6238739"/>
            <a:ext cx="2819400" cy="50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17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5C39C-5219-496A-9444-DE889EE3B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300E1-1BF7-4074-846F-784E97225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84E9F-859C-4A25-814E-433C6C44B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3DA3A-6BAE-4984-B040-B02623AB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F4730-8FF5-4438-AA80-23220558B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84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F3CA3-FE75-4FF9-947F-B9DE0EB9C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08557-B8CA-4442-B693-E97250EBD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499E8-484C-4127-8BFD-15CF6D0423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EFC01-7A81-4AA1-9E20-B4128FC9A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D30A7-6174-4229-BD53-576509FF2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3A1C6-E68E-411F-AECA-8834F5FD3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840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2E417-CE1A-4F20-BAF2-447FA9235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6E6332-CD07-47A2-928E-FC1414A8A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71576-5DF4-441B-9AF0-1846EC269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700AC5-9206-4EAE-882E-D759C3A6C4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79B789-6BF0-4F90-B21B-D7C291BB3F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BDA2C2-83D2-4409-8039-F9E9709F9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113609-6BC2-4A95-9C81-C6C11AA55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28B30B-58AB-4550-851E-7985F6046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3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9DB0E-D72A-4066-914D-0DD16EE54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710A53-C4E6-487E-932E-DB2E299EC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9E59F-E06E-4EFC-84DB-E96E28A48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A702C-747A-432B-ADA8-1BE6D4649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8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4E15B-3FC9-4763-A987-C0F2E8B50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501C3D-A11F-4A62-8A1C-79F001A66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DCF7D-8AE7-4007-A8E4-04819176F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36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32A8-6276-45AE-A6F0-04B30ED4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DC200-DA36-413F-80BC-2E300471F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8F5AD-81ED-47E3-8E45-58FD48FF4B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3953C-15CC-43D6-A7F6-F5ADE2F9E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18938A-5000-42E0-AE8F-D48E156B7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CD01D-806F-4844-93D5-EA3234F49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897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96AD1-D066-4619-8ED8-C0810612C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45308-92EC-4FD6-BA0F-B9D0156005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E7-572A-483F-A13C-EACA1514D5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6F55C0-99BA-41E5-B978-4B36B1EA2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F1236-5C1E-4109-8509-28630AE5D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3E6EF-CB8D-4BAE-AFC5-B22262AC7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97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96ED0-BA3A-47CE-98F7-2391E9F59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2EDE3C-10C5-413F-919E-51F05623D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B6F19-EFD6-4F62-8587-54323CD89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5873F7-A29B-4496-8C01-365BD9DA2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903C2-13EA-415E-BB84-2177DAF1F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68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FC4299-A566-4EF7-A921-5FE6CD8E74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BB4241-461D-4C1C-8C7E-2476A1B61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5FA8A-22B0-41B6-89FD-5197C1C88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E20CC-5268-4474-ABC0-0977B39EE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389EF-1736-43DB-B0F9-730B12477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296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A72444-E0B8-4862-A4C5-498A851AB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7DBCD-7D09-41A2-BC01-2BD91E741D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F2FEE-C3E1-48B7-84EF-E32DDD7721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E6E97EE-8EA6-4202-8AC5-E56C58BB1F2E}" type="datetimeFigureOut">
              <a:rPr lang="en-US" smtClean="0"/>
              <a:pPr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45FF4-304C-4B35-9DEE-832785D891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1FA2D-4947-4AC7-B043-DF8DF013D5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E6E9817B-D4AC-4603-878D-261B2A10B0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96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4.wdp"/><Relationship Id="rId7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microsoft.com/office/2007/relationships/hdphoto" Target="../media/hdphoto8.wdp"/><Relationship Id="rId4" Type="http://schemas.openxmlformats.org/officeDocument/2006/relationships/image" Target="../media/image4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7" Type="http://schemas.openxmlformats.org/officeDocument/2006/relationships/image" Target="../media/image71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3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4" Type="http://schemas.openxmlformats.org/officeDocument/2006/relationships/image" Target="../media/image9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1.wdp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5.tif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g"/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2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6.jpeg"/><Relationship Id="rId4" Type="http://schemas.openxmlformats.org/officeDocument/2006/relationships/image" Target="../media/image115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g"/><Relationship Id="rId2" Type="http://schemas.openxmlformats.org/officeDocument/2006/relationships/image" Target="../media/image117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 Box 8"/>
          <p:cNvSpPr txBox="1">
            <a:spLocks noChangeArrowheads="1"/>
          </p:cNvSpPr>
          <p:nvPr/>
        </p:nvSpPr>
        <p:spPr bwMode="auto">
          <a:xfrm>
            <a:off x="6144754" y="5628702"/>
            <a:ext cx="3349830" cy="1231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lIns="91404" tIns="45702" rIns="91404" bIns="45702">
            <a:spAutoFit/>
          </a:bodyPr>
          <a:lstStyle>
            <a:lvl1pPr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/>
            <a:r>
              <a:rPr lang="en-US" altLang="en-US" sz="20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Anaís</a:t>
            </a:r>
            <a:r>
              <a:rPr lang="en-US" altLang="en-US" sz="20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Malpica, M.D.</a:t>
            </a:r>
          </a:p>
          <a:p>
            <a:pPr algn="ctr"/>
            <a:r>
              <a:rPr lang="en-US" altLang="en-US" sz="18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Profesora</a:t>
            </a:r>
            <a:r>
              <a:rPr lang="en-US" altLang="en-US" sz="18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altLang="en-US" sz="18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Departmento</a:t>
            </a:r>
            <a:r>
              <a:rPr lang="en-US" altLang="en-US" sz="18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de Patología</a:t>
            </a:r>
          </a:p>
          <a:p>
            <a:pPr algn="ctr"/>
            <a:endParaRPr lang="en-US" altLang="en-US" sz="1800" dirty="0">
              <a:solidFill>
                <a:srgbClr val="000926"/>
              </a:solidFill>
              <a:latin typeface="+mn-lt"/>
              <a:cs typeface="Arial" panose="020B0604020202020204" pitchFamily="34" charset="0"/>
            </a:endParaRPr>
          </a:p>
        </p:txBody>
      </p:sp>
      <p:pic>
        <p:nvPicPr>
          <p:cNvPr id="19460" name="Picture 15" descr="MDACC_2C_RGB_TC_tag_V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29825" y="5779138"/>
            <a:ext cx="1885348" cy="918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805182" y="3111254"/>
            <a:ext cx="6023295" cy="1800475"/>
          </a:xfrm>
          <a:prstGeom prst="rect">
            <a:avLst/>
          </a:prstGeom>
          <a:noFill/>
        </p:spPr>
        <p:txBody>
          <a:bodyPr wrap="square" lIns="91422" tIns="45711" rIns="91422" bIns="45711">
            <a:spAutoFit/>
          </a:bodyPr>
          <a:lstStyle/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Seminario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de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Casos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, Patología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Ginecológica</a:t>
            </a:r>
            <a:endParaRPr lang="en-US" sz="2000" dirty="0">
              <a:latin typeface="+mj-lt"/>
              <a:cs typeface="Arial" panose="020B0604020202020204" pitchFamily="34" charset="0"/>
            </a:endParaRP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000" dirty="0">
                <a:latin typeface="+mj-lt"/>
                <a:cs typeface="Arial" panose="020B0604020202020204" pitchFamily="34" charset="0"/>
              </a:rPr>
              <a:t>XXV CONGRESO CHILENO</a:t>
            </a: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000" dirty="0">
                <a:latin typeface="+mj-lt"/>
                <a:cs typeface="Arial" panose="020B0604020202020204" pitchFamily="34" charset="0"/>
              </a:rPr>
              <a:t>DE ANATOMÍA PATOLÓGICA</a:t>
            </a: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endParaRPr lang="en-US" sz="1100" dirty="0">
              <a:latin typeface="+mj-lt"/>
              <a:cs typeface="Arial" panose="020B0604020202020204" pitchFamily="34" charset="0"/>
            </a:endParaRP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000" dirty="0">
                <a:latin typeface="+mj-lt"/>
                <a:cs typeface="Arial" panose="020B0604020202020204" pitchFamily="34" charset="0"/>
              </a:rPr>
              <a:t>15 de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Octubre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, 2022</a:t>
            </a:r>
            <a:endParaRPr lang="en-US" dirty="0">
              <a:latin typeface="+mj-lt"/>
              <a:cs typeface="Arial" panose="020B0604020202020204" pitchFamily="34" charset="0"/>
            </a:endParaRP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endParaRPr lang="en-US" sz="2000" dirty="0"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52" b="18565"/>
          <a:stretch/>
        </p:blipFill>
        <p:spPr>
          <a:xfrm>
            <a:off x="6144754" y="187834"/>
            <a:ext cx="5856746" cy="25019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CBED18-D5FA-4ACB-BC85-10A467832B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834" r="26827"/>
          <a:stretch/>
        </p:blipFill>
        <p:spPr>
          <a:xfrm>
            <a:off x="276827" y="201747"/>
            <a:ext cx="5404578" cy="649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48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49"/>
            <a:ext cx="10515600" cy="4994114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en-US" dirty="0" err="1">
                <a:latin typeface="+mj-lt"/>
              </a:rPr>
              <a:t>Paciente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femenina</a:t>
            </a:r>
            <a:r>
              <a:rPr lang="en-US" dirty="0">
                <a:latin typeface="+mj-lt"/>
              </a:rPr>
              <a:t>, 59 </a:t>
            </a:r>
            <a:r>
              <a:rPr lang="en-US" dirty="0" err="1">
                <a:latin typeface="+mj-lt"/>
              </a:rPr>
              <a:t>años</a:t>
            </a:r>
            <a:endParaRPr lang="en-US" dirty="0">
              <a:latin typeface="+mj-lt"/>
            </a:endParaRPr>
          </a:p>
          <a:p>
            <a:pPr>
              <a:spcBef>
                <a:spcPts val="1200"/>
              </a:spcBef>
            </a:pPr>
            <a:r>
              <a:rPr lang="en-US" dirty="0" err="1">
                <a:latin typeface="+mj-lt"/>
              </a:rPr>
              <a:t>Presentación</a:t>
            </a:r>
            <a:r>
              <a:rPr lang="en-US" dirty="0">
                <a:latin typeface="+mj-lt"/>
              </a:rPr>
              <a:t>: dolor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púbis</a:t>
            </a:r>
            <a:endParaRPr lang="en-US" dirty="0">
              <a:latin typeface="+mj-lt"/>
            </a:endParaRPr>
          </a:p>
          <a:p>
            <a:pPr>
              <a:spcBef>
                <a:spcPts val="1200"/>
              </a:spcBef>
            </a:pPr>
            <a:r>
              <a:rPr lang="en-US" dirty="0" err="1">
                <a:latin typeface="+mj-lt"/>
              </a:rPr>
              <a:t>Estudios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radiológicos</a:t>
            </a:r>
            <a:r>
              <a:rPr lang="en-US" dirty="0">
                <a:latin typeface="+mj-lt"/>
              </a:rPr>
              <a:t>: lesion </a:t>
            </a:r>
            <a:r>
              <a:rPr lang="en-US" dirty="0" err="1">
                <a:latin typeface="+mj-lt"/>
              </a:rPr>
              <a:t>lítica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hueso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púbico</a:t>
            </a:r>
            <a:endParaRPr lang="en-US" dirty="0">
              <a:latin typeface="+mj-lt"/>
            </a:endParaRPr>
          </a:p>
          <a:p>
            <a:pPr>
              <a:spcBef>
                <a:spcPts val="1200"/>
              </a:spcBef>
            </a:pPr>
            <a:r>
              <a:rPr lang="en-US" dirty="0">
                <a:latin typeface="+mj-lt"/>
              </a:rPr>
              <a:t>Bx: tumor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laminilla</a:t>
            </a:r>
            <a:r>
              <a:rPr lang="en-US" dirty="0">
                <a:latin typeface="+mj-lt"/>
              </a:rPr>
              <a:t> 1A</a:t>
            </a:r>
          </a:p>
          <a:p>
            <a:pPr>
              <a:spcBef>
                <a:spcPts val="1200"/>
              </a:spcBef>
            </a:pPr>
            <a:r>
              <a:rPr lang="en-US" dirty="0" err="1">
                <a:latin typeface="+mj-lt"/>
              </a:rPr>
              <a:t>Histerectomía</a:t>
            </a:r>
            <a:r>
              <a:rPr lang="en-US" dirty="0">
                <a:latin typeface="+mj-lt"/>
              </a:rPr>
              <a:t> total con </a:t>
            </a:r>
            <a:r>
              <a:rPr lang="en-US" dirty="0" err="1">
                <a:latin typeface="+mj-lt"/>
              </a:rPr>
              <a:t>salpingectomía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ooforectomía</a:t>
            </a:r>
            <a:r>
              <a:rPr lang="en-US" dirty="0">
                <a:latin typeface="+mj-lt"/>
              </a:rPr>
              <a:t> bilateral</a:t>
            </a:r>
          </a:p>
          <a:p>
            <a:pPr lvl="1"/>
            <a:r>
              <a:rPr lang="en-US" dirty="0">
                <a:latin typeface="+mj-lt"/>
              </a:rPr>
              <a:t>Tumor de 4.2 cm que </a:t>
            </a:r>
            <a:r>
              <a:rPr lang="en-US" dirty="0" err="1">
                <a:latin typeface="+mj-lt"/>
              </a:rPr>
              <a:t>penetraba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toda</a:t>
            </a:r>
            <a:r>
              <a:rPr lang="en-US" dirty="0">
                <a:latin typeface="+mj-lt"/>
              </a:rPr>
              <a:t> la pared </a:t>
            </a:r>
            <a:r>
              <a:rPr lang="en-US" dirty="0" err="1">
                <a:latin typeface="+mj-lt"/>
              </a:rPr>
              <a:t>miometrial</a:t>
            </a:r>
            <a:r>
              <a:rPr lang="en-US" dirty="0">
                <a:latin typeface="+mj-lt"/>
              </a:rPr>
              <a:t> hasta la serosa con </a:t>
            </a:r>
            <a:r>
              <a:rPr lang="en-US" dirty="0" err="1">
                <a:latin typeface="+mj-lt"/>
              </a:rPr>
              <a:t>invasión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linfovascular</a:t>
            </a:r>
            <a:r>
              <a:rPr lang="en-US" dirty="0">
                <a:latin typeface="+mj-lt"/>
              </a:rPr>
              <a:t> focal</a:t>
            </a:r>
          </a:p>
          <a:p>
            <a:pPr lvl="1"/>
            <a:r>
              <a:rPr lang="en-US" sz="2000" dirty="0">
                <a:latin typeface="+mj-lt"/>
              </a:rPr>
              <a:t>Dx </a:t>
            </a:r>
            <a:r>
              <a:rPr lang="en-US" sz="2000" dirty="0" err="1">
                <a:latin typeface="+mj-lt"/>
              </a:rPr>
              <a:t>inicial</a:t>
            </a:r>
            <a:r>
              <a:rPr lang="en-US" sz="2000" dirty="0">
                <a:latin typeface="+mj-lt"/>
              </a:rPr>
              <a:t>, Carcinoma </a:t>
            </a:r>
            <a:r>
              <a:rPr lang="en-US" sz="2000" dirty="0" err="1">
                <a:latin typeface="+mj-lt"/>
              </a:rPr>
              <a:t>Endometrioide</a:t>
            </a:r>
            <a:r>
              <a:rPr lang="en-US" sz="2000" dirty="0">
                <a:latin typeface="+mj-lt"/>
              </a:rPr>
              <a:t>, FIGO 2 </a:t>
            </a:r>
          </a:p>
        </p:txBody>
      </p:sp>
    </p:spTree>
    <p:extLst>
      <p:ext uri="{BB962C8B-B14F-4D97-AF65-F5344CB8AC3E}">
        <p14:creationId xmlns:p14="http://schemas.microsoft.com/office/powerpoint/2010/main" val="1796395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DC6FCD-811B-436E-9FEE-FC957486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71560A-56A1-4308-BCFA-FEE4AF4765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210" b="15210"/>
          <a:stretch/>
        </p:blipFill>
        <p:spPr>
          <a:xfrm>
            <a:off x="198739" y="171717"/>
            <a:ext cx="5804105" cy="31674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FE74190-7D1E-46A2-A392-4951FC7CB3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3" b="15173"/>
          <a:stretch/>
        </p:blipFill>
        <p:spPr>
          <a:xfrm>
            <a:off x="6195373" y="171717"/>
            <a:ext cx="5797883" cy="31674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820D77-35E5-4AFB-B285-39851597C8B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22" b="15122"/>
          <a:stretch/>
        </p:blipFill>
        <p:spPr>
          <a:xfrm>
            <a:off x="198739" y="3510857"/>
            <a:ext cx="5804105" cy="31754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16BBBD-5D29-49E5-85E5-5668BCADDE1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085" b="15085"/>
          <a:stretch/>
        </p:blipFill>
        <p:spPr>
          <a:xfrm>
            <a:off x="6195372" y="3510857"/>
            <a:ext cx="5797883" cy="317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066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B886D3-758E-4A49-9C85-07237B2155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94" t="17836" r="20731"/>
          <a:stretch/>
        </p:blipFill>
        <p:spPr>
          <a:xfrm>
            <a:off x="183924" y="94428"/>
            <a:ext cx="3883328" cy="3276558"/>
          </a:xfrm>
          <a:prstGeom prst="rect">
            <a:avLst/>
          </a:prstGeom>
          <a:ln w="19050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669603-3357-4C22-BFA8-114EE9049A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75" t="24051" r="26726"/>
          <a:stretch/>
        </p:blipFill>
        <p:spPr>
          <a:xfrm>
            <a:off x="183924" y="3472500"/>
            <a:ext cx="3883328" cy="3276558"/>
          </a:xfrm>
          <a:prstGeom prst="rect">
            <a:avLst/>
          </a:prstGeom>
          <a:ln w="19050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AE5F99-92D3-4017-856C-2D6A4DD4ED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91" t="15093" r="18083"/>
          <a:stretch/>
        </p:blipFill>
        <p:spPr>
          <a:xfrm>
            <a:off x="4154335" y="94344"/>
            <a:ext cx="3883327" cy="3276558"/>
          </a:xfrm>
          <a:prstGeom prst="rect">
            <a:avLst/>
          </a:prstGeom>
          <a:ln w="19050"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69109F-AF10-4CBC-914C-B95E3A7EA9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26" t="19776" r="22601"/>
          <a:stretch/>
        </p:blipFill>
        <p:spPr>
          <a:xfrm>
            <a:off x="4154336" y="3472416"/>
            <a:ext cx="3883328" cy="3276558"/>
          </a:xfrm>
          <a:prstGeom prst="rect">
            <a:avLst/>
          </a:prstGeom>
          <a:ln w="19050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F91C3E-BDA9-4DBA-B89D-911B421F26F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22" r="3522"/>
          <a:stretch/>
        </p:blipFill>
        <p:spPr>
          <a:xfrm>
            <a:off x="8124749" y="94428"/>
            <a:ext cx="3883326" cy="3276558"/>
          </a:xfrm>
          <a:prstGeom prst="rect">
            <a:avLst/>
          </a:prstGeom>
          <a:ln w="19050"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EAE01B-4973-4E4D-9AF3-3E47E783EBB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143" t="8238" r="8211" b="8231"/>
          <a:stretch/>
        </p:blipFill>
        <p:spPr>
          <a:xfrm>
            <a:off x="8124749" y="3472584"/>
            <a:ext cx="3883327" cy="3276558"/>
          </a:xfrm>
          <a:prstGeom prst="rect">
            <a:avLst/>
          </a:prstGeom>
          <a:ln w="19050"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FA75593-AA23-48D1-B321-53732B42AD62}"/>
              </a:ext>
            </a:extLst>
          </p:cNvPr>
          <p:cNvSpPr txBox="1"/>
          <p:nvPr/>
        </p:nvSpPr>
        <p:spPr>
          <a:xfrm>
            <a:off x="183923" y="94428"/>
            <a:ext cx="1175518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 err="1"/>
              <a:t>Queratina</a:t>
            </a:r>
            <a:endParaRPr 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5B4DCB-4459-4E9D-8840-CA27C351CCD6}"/>
              </a:ext>
            </a:extLst>
          </p:cNvPr>
          <p:cNvSpPr txBox="1"/>
          <p:nvPr/>
        </p:nvSpPr>
        <p:spPr>
          <a:xfrm>
            <a:off x="4154332" y="94428"/>
            <a:ext cx="679173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/>
              <a:t>PAX8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7AC352-64B2-42B9-95CC-CF2D71009796}"/>
              </a:ext>
            </a:extLst>
          </p:cNvPr>
          <p:cNvSpPr txBox="1"/>
          <p:nvPr/>
        </p:nvSpPr>
        <p:spPr>
          <a:xfrm>
            <a:off x="8124741" y="94428"/>
            <a:ext cx="553264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/>
              <a:t>p53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77F16B-5469-49BA-B6EB-7F14562D1550}"/>
              </a:ext>
            </a:extLst>
          </p:cNvPr>
          <p:cNvSpPr txBox="1"/>
          <p:nvPr/>
        </p:nvSpPr>
        <p:spPr>
          <a:xfrm>
            <a:off x="183923" y="3472584"/>
            <a:ext cx="429194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/>
              <a:t>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49FAD0-4AE1-48F9-98B5-F0B76DDE07D1}"/>
              </a:ext>
            </a:extLst>
          </p:cNvPr>
          <p:cNvSpPr txBox="1"/>
          <p:nvPr/>
        </p:nvSpPr>
        <p:spPr>
          <a:xfrm>
            <a:off x="4154332" y="3472584"/>
            <a:ext cx="436851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/>
              <a:t>RP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CEB862-49D9-4409-80E7-76C4955DDB4C}"/>
              </a:ext>
            </a:extLst>
          </p:cNvPr>
          <p:cNvSpPr txBox="1"/>
          <p:nvPr/>
        </p:nvSpPr>
        <p:spPr>
          <a:xfrm>
            <a:off x="8124741" y="3472584"/>
            <a:ext cx="886570" cy="3823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000" dirty="0"/>
              <a:t>CG/SIN</a:t>
            </a:r>
          </a:p>
        </p:txBody>
      </p:sp>
    </p:spTree>
    <p:extLst>
      <p:ext uri="{BB962C8B-B14F-4D97-AF65-F5344CB8AC3E}">
        <p14:creationId xmlns:p14="http://schemas.microsoft.com/office/powerpoint/2010/main" val="2118783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urple, vegetable&#10;&#10;Description automatically generated">
            <a:extLst>
              <a:ext uri="{FF2B5EF4-FFF2-40B4-BE49-F238E27FC236}">
                <a16:creationId xmlns:a16="http://schemas.microsoft.com/office/drawing/2014/main" id="{0325BA95-1BBA-4F75-AFEA-3D6872B7E3E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231" r="-2" b="19249"/>
          <a:stretch/>
        </p:blipFill>
        <p:spPr>
          <a:xfrm>
            <a:off x="6141533" y="163714"/>
            <a:ext cx="5804105" cy="3167426"/>
          </a:xfrm>
          <a:prstGeom prst="rect">
            <a:avLst/>
          </a:prstGeom>
        </p:spPr>
      </p:pic>
      <p:pic>
        <p:nvPicPr>
          <p:cNvPr id="11" name="Picture 10" descr="A picture containing fabric&#10;&#10;Description automatically generated">
            <a:extLst>
              <a:ext uri="{FF2B5EF4-FFF2-40B4-BE49-F238E27FC236}">
                <a16:creationId xmlns:a16="http://schemas.microsoft.com/office/drawing/2014/main" id="{08F9FFDF-EA59-4572-B65D-D7347AD0AA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606" r="2" b="20803"/>
          <a:stretch/>
        </p:blipFill>
        <p:spPr>
          <a:xfrm>
            <a:off x="6141533" y="3518856"/>
            <a:ext cx="5797883" cy="3167426"/>
          </a:xfrm>
          <a:prstGeom prst="rect">
            <a:avLst/>
          </a:prstGeom>
        </p:spPr>
      </p:pic>
      <p:pic>
        <p:nvPicPr>
          <p:cNvPr id="9" name="Picture 8" descr="A picture containing purple, fabric&#10;&#10;Description automatically generated">
            <a:extLst>
              <a:ext uri="{FF2B5EF4-FFF2-40B4-BE49-F238E27FC236}">
                <a16:creationId xmlns:a16="http://schemas.microsoft.com/office/drawing/2014/main" id="{B7C15C5D-C92A-486A-932F-4D9B141B3AA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22" b="15122"/>
          <a:stretch/>
        </p:blipFill>
        <p:spPr>
          <a:xfrm>
            <a:off x="189214" y="3510857"/>
            <a:ext cx="5804105" cy="3175425"/>
          </a:xfrm>
          <a:prstGeom prst="rect">
            <a:avLst/>
          </a:prstGeom>
        </p:spPr>
      </p:pic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F0ED7890-226B-4095-987E-E0C51988354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085" b="15085"/>
          <a:stretch/>
        </p:blipFill>
        <p:spPr>
          <a:xfrm>
            <a:off x="195436" y="163714"/>
            <a:ext cx="5797883" cy="317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392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urple, close, fabric&#10;&#10;Description automatically generated">
            <a:extLst>
              <a:ext uri="{FF2B5EF4-FFF2-40B4-BE49-F238E27FC236}">
                <a16:creationId xmlns:a16="http://schemas.microsoft.com/office/drawing/2014/main" id="{26A8ACCF-DA14-40D9-9578-3C8F1CE8C60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050" r="10475" b="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5" name="Picture 4" descr="A picture containing purple, plant, fabric, vegetable&#10;&#10;Description automatically generated">
            <a:extLst>
              <a:ext uri="{FF2B5EF4-FFF2-40B4-BE49-F238E27FC236}">
                <a16:creationId xmlns:a16="http://schemas.microsoft.com/office/drawing/2014/main" id="{8B82A1FE-28DD-4CE1-B4B6-6109F79415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433" r="12007" b="1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416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02E87D5B-D782-46CC-9074-FA4161DFCB4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240" r="-2" b="15240"/>
          <a:stretch/>
        </p:blipFill>
        <p:spPr>
          <a:xfrm>
            <a:off x="6192260" y="194556"/>
            <a:ext cx="5804105" cy="3167426"/>
          </a:xfrm>
          <a:prstGeom prst="rect">
            <a:avLst/>
          </a:prstGeom>
        </p:spPr>
      </p:pic>
      <p:pic>
        <p:nvPicPr>
          <p:cNvPr id="3" name="Picture 2" descr="A picture containing purple, fabric&#10;&#10;Description automatically generated">
            <a:extLst>
              <a:ext uri="{FF2B5EF4-FFF2-40B4-BE49-F238E27FC236}">
                <a16:creationId xmlns:a16="http://schemas.microsoft.com/office/drawing/2014/main" id="{BFA00BA0-FD60-4E72-AAE3-E74AAEC610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376" r="2" b="16032"/>
          <a:stretch/>
        </p:blipFill>
        <p:spPr>
          <a:xfrm>
            <a:off x="198739" y="194556"/>
            <a:ext cx="5797883" cy="3167426"/>
          </a:xfrm>
          <a:prstGeom prst="rect">
            <a:avLst/>
          </a:prstGeom>
        </p:spPr>
      </p:pic>
      <p:pic>
        <p:nvPicPr>
          <p:cNvPr id="7" name="Picture 6" descr="A picture containing purple, fabric&#10;&#10;Description automatically generated">
            <a:extLst>
              <a:ext uri="{FF2B5EF4-FFF2-40B4-BE49-F238E27FC236}">
                <a16:creationId xmlns:a16="http://schemas.microsoft.com/office/drawing/2014/main" id="{22C58C17-A352-40D9-8DFB-B5E1CA73D53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210" b="15210"/>
          <a:stretch/>
        </p:blipFill>
        <p:spPr>
          <a:xfrm>
            <a:off x="198739" y="3510858"/>
            <a:ext cx="5804105" cy="3167426"/>
          </a:xfrm>
          <a:prstGeom prst="rect">
            <a:avLst/>
          </a:prstGeom>
        </p:spPr>
      </p:pic>
      <p:pic>
        <p:nvPicPr>
          <p:cNvPr id="9" name="Picture 8" descr="A picture containing purple, fabric&#10;&#10;Description automatically generated">
            <a:extLst>
              <a:ext uri="{FF2B5EF4-FFF2-40B4-BE49-F238E27FC236}">
                <a16:creationId xmlns:a16="http://schemas.microsoft.com/office/drawing/2014/main" id="{53994B26-2C57-4856-BBAC-9D7C55C62C9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3" b="15173"/>
          <a:stretch/>
        </p:blipFill>
        <p:spPr>
          <a:xfrm>
            <a:off x="6195372" y="3510858"/>
            <a:ext cx="5797883" cy="316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538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hill&#10;&#10;Description automatically generated">
            <a:extLst>
              <a:ext uri="{FF2B5EF4-FFF2-40B4-BE49-F238E27FC236}">
                <a16:creationId xmlns:a16="http://schemas.microsoft.com/office/drawing/2014/main" id="{823FB2A0-CE3B-4DEF-A807-601A152F51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917" r="14917"/>
          <a:stretch/>
        </p:blipFill>
        <p:spPr>
          <a:xfrm>
            <a:off x="191086" y="171715"/>
            <a:ext cx="5813197" cy="6498026"/>
          </a:xfrm>
          <a:prstGeom prst="rect">
            <a:avLst/>
          </a:prstGeom>
        </p:spPr>
      </p:pic>
      <p:pic>
        <p:nvPicPr>
          <p:cNvPr id="16" name="Picture 15" descr="A picture containing outdoor&#10;&#10;Description automatically generated">
            <a:extLst>
              <a:ext uri="{FF2B5EF4-FFF2-40B4-BE49-F238E27FC236}">
                <a16:creationId xmlns:a16="http://schemas.microsoft.com/office/drawing/2014/main" id="{4B9D2E76-F4AF-4802-ADB2-57E351CFC9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069" b="13069"/>
          <a:stretch/>
        </p:blipFill>
        <p:spPr>
          <a:xfrm>
            <a:off x="6196929" y="3255792"/>
            <a:ext cx="5803986" cy="33623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609F9D8-1525-402C-A9C9-D4EFC89EC29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459" b="17459"/>
          <a:stretch/>
        </p:blipFill>
        <p:spPr>
          <a:xfrm>
            <a:off x="6196929" y="171715"/>
            <a:ext cx="5786386" cy="295365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0E24527-2D78-4B7F-BCFC-97CC5BAE8938}"/>
              </a:ext>
            </a:extLst>
          </p:cNvPr>
          <p:cNvSpPr txBox="1"/>
          <p:nvPr/>
        </p:nvSpPr>
        <p:spPr>
          <a:xfrm>
            <a:off x="191086" y="171715"/>
            <a:ext cx="56618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RP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8AC259E-2ACF-469E-9679-DBA0486952DD}"/>
              </a:ext>
            </a:extLst>
          </p:cNvPr>
          <p:cNvSpPr txBox="1"/>
          <p:nvPr/>
        </p:nvSpPr>
        <p:spPr>
          <a:xfrm>
            <a:off x="6196929" y="3255792"/>
            <a:ext cx="55496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RE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B642A89-8343-45B9-B137-703170B2BA1C}"/>
              </a:ext>
            </a:extLst>
          </p:cNvPr>
          <p:cNvSpPr txBox="1"/>
          <p:nvPr/>
        </p:nvSpPr>
        <p:spPr>
          <a:xfrm>
            <a:off x="6196929" y="171715"/>
            <a:ext cx="55496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RE</a:t>
            </a:r>
          </a:p>
        </p:txBody>
      </p:sp>
    </p:spTree>
    <p:extLst>
      <p:ext uri="{BB962C8B-B14F-4D97-AF65-F5344CB8AC3E}">
        <p14:creationId xmlns:p14="http://schemas.microsoft.com/office/powerpoint/2010/main" val="2540003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A728601-E675-48A5-A442-CFF317784D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210" b="15210"/>
          <a:stretch/>
        </p:blipFill>
        <p:spPr>
          <a:xfrm>
            <a:off x="198739" y="3511102"/>
            <a:ext cx="5804105" cy="3167426"/>
          </a:xfrm>
          <a:prstGeom prst="rect">
            <a:avLst/>
          </a:prstGeom>
        </p:spPr>
      </p:pic>
      <p:pic>
        <p:nvPicPr>
          <p:cNvPr id="7" name="Picture 6" descr="A picture containing fabric&#10;&#10;Description automatically generated">
            <a:extLst>
              <a:ext uri="{FF2B5EF4-FFF2-40B4-BE49-F238E27FC236}">
                <a16:creationId xmlns:a16="http://schemas.microsoft.com/office/drawing/2014/main" id="{CBB0FDA7-0CA5-4FA5-8326-8977B0C087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3" b="15173"/>
          <a:stretch/>
        </p:blipFill>
        <p:spPr>
          <a:xfrm>
            <a:off x="6182934" y="3472654"/>
            <a:ext cx="5797883" cy="3167426"/>
          </a:xfrm>
          <a:prstGeom prst="rect">
            <a:avLst/>
          </a:prstGeom>
        </p:spPr>
      </p:pic>
      <p:pic>
        <p:nvPicPr>
          <p:cNvPr id="5" name="Picture 4" descr="A picture containing snow, porcelain&#10;&#10;Description automatically generated">
            <a:extLst>
              <a:ext uri="{FF2B5EF4-FFF2-40B4-BE49-F238E27FC236}">
                <a16:creationId xmlns:a16="http://schemas.microsoft.com/office/drawing/2014/main" id="{EC2678B3-5077-45DD-8427-4A11F76DA32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060" b="14060"/>
          <a:stretch/>
        </p:blipFill>
        <p:spPr>
          <a:xfrm>
            <a:off x="6182934" y="74762"/>
            <a:ext cx="5804105" cy="32721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CECF2E-CD89-45D0-AA02-BF28C1CEFAA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022" b="14022"/>
          <a:stretch/>
        </p:blipFill>
        <p:spPr>
          <a:xfrm>
            <a:off x="198739" y="74762"/>
            <a:ext cx="5797883" cy="32721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AFB0A8-7BB5-4907-9C70-1FE5AC11CD20}"/>
              </a:ext>
            </a:extLst>
          </p:cNvPr>
          <p:cNvSpPr txBox="1"/>
          <p:nvPr/>
        </p:nvSpPr>
        <p:spPr>
          <a:xfrm>
            <a:off x="198739" y="74762"/>
            <a:ext cx="88690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TTF1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8FCD7B-0F84-4F0B-8D0B-B61A58467C17}"/>
              </a:ext>
            </a:extLst>
          </p:cNvPr>
          <p:cNvSpPr txBox="1"/>
          <p:nvPr/>
        </p:nvSpPr>
        <p:spPr>
          <a:xfrm>
            <a:off x="6182934" y="74762"/>
            <a:ext cx="88690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TTF1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B341C4-56DB-4787-82F5-3AF085FDABCE}"/>
              </a:ext>
            </a:extLst>
          </p:cNvPr>
          <p:cNvSpPr txBox="1"/>
          <p:nvPr/>
        </p:nvSpPr>
        <p:spPr>
          <a:xfrm>
            <a:off x="185178" y="3511102"/>
            <a:ext cx="119604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GATA3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1F2B5F2-8ABD-4A9B-B196-07D727F24FE9}"/>
              </a:ext>
            </a:extLst>
          </p:cNvPr>
          <p:cNvSpPr txBox="1"/>
          <p:nvPr/>
        </p:nvSpPr>
        <p:spPr>
          <a:xfrm>
            <a:off x="6182934" y="3472654"/>
            <a:ext cx="119604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GATA3</a:t>
            </a:r>
          </a:p>
        </p:txBody>
      </p:sp>
    </p:spTree>
    <p:extLst>
      <p:ext uri="{BB962C8B-B14F-4D97-AF65-F5344CB8AC3E}">
        <p14:creationId xmlns:p14="http://schemas.microsoft.com/office/powerpoint/2010/main" val="536692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68E8-1B35-4337-AE4B-B5911CA2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049728" y="2299614"/>
            <a:ext cx="3427179" cy="1021976"/>
          </a:xfrm>
        </p:spPr>
        <p:txBody>
          <a:bodyPr/>
          <a:lstStyle/>
          <a:p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2" y="769077"/>
            <a:ext cx="10515600" cy="4035152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Carcinoma </a:t>
            </a:r>
            <a:r>
              <a:rPr lang="en-US" dirty="0" err="1">
                <a:latin typeface="+mj-lt"/>
              </a:rPr>
              <a:t>Mixto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Endometrioide</a:t>
            </a:r>
            <a:r>
              <a:rPr lang="en-US" dirty="0">
                <a:latin typeface="+mj-lt"/>
              </a:rPr>
              <a:t>, FIGO 3 y Mesonephric-Like 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La </a:t>
            </a:r>
            <a:r>
              <a:rPr lang="en-US" dirty="0" err="1">
                <a:latin typeface="+mj-lt"/>
              </a:rPr>
              <a:t>paciente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recibió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quimio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radioterapia</a:t>
            </a:r>
            <a:r>
              <a:rPr lang="en-US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US" dirty="0" err="1">
                <a:latin typeface="+mj-lt"/>
              </a:rPr>
              <a:t>Progresión</a:t>
            </a:r>
            <a:r>
              <a:rPr lang="en-US" dirty="0">
                <a:latin typeface="+mj-lt"/>
              </a:rPr>
              <a:t> de la </a:t>
            </a:r>
            <a:r>
              <a:rPr lang="en-US" dirty="0" err="1">
                <a:latin typeface="+mj-lt"/>
              </a:rPr>
              <a:t>enfermedad</a:t>
            </a:r>
            <a:r>
              <a:rPr lang="en-US" dirty="0">
                <a:latin typeface="+mj-lt"/>
              </a:rPr>
              <a:t> con MT a </a:t>
            </a:r>
            <a:r>
              <a:rPr lang="en-US" dirty="0" err="1">
                <a:latin typeface="+mj-lt"/>
              </a:rPr>
              <a:t>pulmón</a:t>
            </a:r>
            <a:r>
              <a:rPr lang="en-US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US" dirty="0" err="1">
                <a:latin typeface="+mj-lt"/>
              </a:rPr>
              <a:t>Estudios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moleculares</a:t>
            </a:r>
            <a:r>
              <a:rPr lang="en-US" dirty="0">
                <a:latin typeface="+mj-lt"/>
              </a:rPr>
              <a:t>: </a:t>
            </a:r>
            <a:r>
              <a:rPr lang="en-US" dirty="0" err="1">
                <a:latin typeface="+mj-lt"/>
              </a:rPr>
              <a:t>mutaciones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somáticas</a:t>
            </a:r>
            <a:r>
              <a:rPr lang="en-US" dirty="0">
                <a:latin typeface="+mj-lt"/>
              </a:rPr>
              <a:t> del KRAS y </a:t>
            </a:r>
            <a:r>
              <a:rPr lang="en-US" i="1" dirty="0">
                <a:latin typeface="+mj-lt"/>
              </a:rPr>
              <a:t>BRCA2</a:t>
            </a:r>
          </a:p>
        </p:txBody>
      </p:sp>
    </p:spTree>
    <p:extLst>
      <p:ext uri="{BB962C8B-B14F-4D97-AF65-F5344CB8AC3E}">
        <p14:creationId xmlns:p14="http://schemas.microsoft.com/office/powerpoint/2010/main" val="3173135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2787"/>
            <a:ext cx="10515600" cy="99389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+mj-lt"/>
              </a:rPr>
              <a:t>Puntos </a:t>
            </a:r>
            <a:r>
              <a:rPr lang="en-US" sz="3600" dirty="0" err="1">
                <a:latin typeface="+mj-lt"/>
              </a:rPr>
              <a:t>Relevantes</a:t>
            </a:r>
            <a:r>
              <a:rPr lang="en-US" sz="3600" dirty="0">
                <a:latin typeface="+mj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2447"/>
            <a:ext cx="10515600" cy="386201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en-US" dirty="0">
                <a:latin typeface="+mj-lt"/>
              </a:rPr>
              <a:t>Mesonephric-like Ca es un tumor que </a:t>
            </a:r>
            <a:r>
              <a:rPr lang="en-US" dirty="0" err="1">
                <a:latin typeface="+mj-lt"/>
              </a:rPr>
              <a:t>generalmente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ocurre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forma </a:t>
            </a:r>
            <a:r>
              <a:rPr lang="en-US" dirty="0" err="1">
                <a:latin typeface="+mj-lt"/>
              </a:rPr>
              <a:t>pura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endometrio</a:t>
            </a:r>
            <a:endParaRPr lang="en-US" dirty="0">
              <a:latin typeface="+mj-lt"/>
            </a:endParaRPr>
          </a:p>
          <a:p>
            <a:pPr lvl="1">
              <a:spcBef>
                <a:spcPts val="1800"/>
              </a:spcBef>
            </a:pPr>
            <a:r>
              <a:rPr lang="en-US" dirty="0">
                <a:latin typeface="+mj-lt"/>
              </a:rPr>
              <a:t>Sin embargo, </a:t>
            </a:r>
            <a:r>
              <a:rPr lang="en-US" dirty="0" err="1">
                <a:latin typeface="+mj-lt"/>
              </a:rPr>
              <a:t>ahora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reconocemos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formas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mixtas</a:t>
            </a:r>
            <a:r>
              <a:rPr lang="en-US" dirty="0">
                <a:latin typeface="+mj-lt"/>
              </a:rPr>
              <a:t> y la </a:t>
            </a:r>
            <a:r>
              <a:rPr lang="en-US" dirty="0" err="1">
                <a:latin typeface="+mj-lt"/>
              </a:rPr>
              <a:t>asociación</a:t>
            </a:r>
            <a:r>
              <a:rPr lang="en-US" dirty="0">
                <a:latin typeface="+mj-lt"/>
              </a:rPr>
              <a:t> con hyperplasia </a:t>
            </a:r>
            <a:r>
              <a:rPr lang="en-US" dirty="0" err="1">
                <a:latin typeface="+mj-lt"/>
              </a:rPr>
              <a:t>atípica</a:t>
            </a:r>
            <a:r>
              <a:rPr lang="en-US" dirty="0">
                <a:latin typeface="+mj-lt"/>
              </a:rPr>
              <a:t> </a:t>
            </a:r>
          </a:p>
          <a:p>
            <a:pPr>
              <a:spcBef>
                <a:spcPts val="1800"/>
              </a:spcBef>
            </a:pPr>
            <a:r>
              <a:rPr lang="en-US" dirty="0">
                <a:latin typeface="+mj-lt"/>
              </a:rPr>
              <a:t>La </a:t>
            </a:r>
            <a:r>
              <a:rPr lang="en-US" dirty="0" err="1">
                <a:latin typeface="+mj-lt"/>
              </a:rPr>
              <a:t>experiencia</a:t>
            </a:r>
            <a:r>
              <a:rPr lang="en-US" dirty="0">
                <a:latin typeface="+mj-lt"/>
              </a:rPr>
              <a:t> con </a:t>
            </a:r>
            <a:r>
              <a:rPr lang="en-US" dirty="0" err="1">
                <a:latin typeface="+mj-lt"/>
              </a:rPr>
              <a:t>este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tipo</a:t>
            </a:r>
            <a:r>
              <a:rPr lang="en-US" dirty="0">
                <a:latin typeface="+mj-lt"/>
              </a:rPr>
              <a:t> de tumor es </a:t>
            </a:r>
            <a:r>
              <a:rPr lang="en-US" dirty="0" err="1">
                <a:latin typeface="+mj-lt"/>
              </a:rPr>
              <a:t>todavía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limitada</a:t>
            </a:r>
            <a:r>
              <a:rPr lang="en-US" dirty="0">
                <a:latin typeface="+mj-lt"/>
              </a:rPr>
              <a:t> </a:t>
            </a:r>
          </a:p>
          <a:p>
            <a:pPr>
              <a:spcBef>
                <a:spcPts val="1800"/>
              </a:spcBef>
            </a:pPr>
            <a:r>
              <a:rPr lang="en-US" dirty="0">
                <a:latin typeface="+mj-lt"/>
              </a:rPr>
              <a:t>Es </a:t>
            </a:r>
            <a:r>
              <a:rPr lang="en-US" dirty="0" err="1">
                <a:latin typeface="+mj-lt"/>
              </a:rPr>
              <a:t>más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agresivo</a:t>
            </a:r>
            <a:r>
              <a:rPr lang="en-US" dirty="0">
                <a:latin typeface="+mj-lt"/>
              </a:rPr>
              <a:t> que el Ca </a:t>
            </a:r>
            <a:r>
              <a:rPr lang="en-US" dirty="0" err="1">
                <a:latin typeface="+mj-lt"/>
              </a:rPr>
              <a:t>seroso</a:t>
            </a:r>
            <a:r>
              <a:rPr lang="en-US" dirty="0">
                <a:latin typeface="+mj-lt"/>
              </a:rPr>
              <a:t> de </a:t>
            </a:r>
            <a:r>
              <a:rPr lang="en-US" dirty="0" err="1">
                <a:latin typeface="+mj-lt"/>
              </a:rPr>
              <a:t>endometrio</a:t>
            </a:r>
            <a:endParaRPr lang="en-US" dirty="0">
              <a:latin typeface="+mj-lt"/>
            </a:endParaRPr>
          </a:p>
          <a:p>
            <a:pPr>
              <a:spcBef>
                <a:spcPts val="1800"/>
              </a:spcBef>
            </a:pPr>
            <a:r>
              <a:rPr lang="en-US" dirty="0">
                <a:latin typeface="+mj-lt"/>
              </a:rPr>
              <a:t>IHQ </a:t>
            </a:r>
            <a:r>
              <a:rPr lang="en-US" dirty="0" err="1">
                <a:latin typeface="+mj-lt"/>
              </a:rPr>
              <a:t>puede</a:t>
            </a:r>
            <a:r>
              <a:rPr lang="en-US" dirty="0">
                <a:latin typeface="+mj-lt"/>
              </a:rPr>
              <a:t> ser </a:t>
            </a:r>
            <a:r>
              <a:rPr lang="en-US" dirty="0" err="1">
                <a:latin typeface="+mj-lt"/>
              </a:rPr>
              <a:t>problemática</a:t>
            </a:r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5311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8F0D9A4-2316-4AF0-A2D0-9A65E3A177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12518" b="1"/>
          <a:stretch/>
        </p:blipFill>
        <p:spPr>
          <a:xfrm>
            <a:off x="177756" y="185104"/>
            <a:ext cx="7133240" cy="6400800"/>
          </a:xfrm>
          <a:prstGeom prst="rect">
            <a:avLst/>
          </a:prstGeom>
        </p:spPr>
      </p:pic>
      <p:pic>
        <p:nvPicPr>
          <p:cNvPr id="5" name="Content Placeholder 4" descr="A picture containing green, purple, vegetable, fabric&#10;&#10;Description automatically generated">
            <a:extLst>
              <a:ext uri="{FF2B5EF4-FFF2-40B4-BE49-F238E27FC236}">
                <a16:creationId xmlns:a16="http://schemas.microsoft.com/office/drawing/2014/main" id="{BE71A30B-3975-460C-AE0C-524836B73D3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-3" b="2748"/>
          <a:stretch/>
        </p:blipFill>
        <p:spPr>
          <a:xfrm rot="5400000">
            <a:off x="6557840" y="1129500"/>
            <a:ext cx="6400800" cy="4512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871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BE3FA7-0D70-4431-814F-D8C40576E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DDB1C8B3-A48B-42F3-932A-61C020EED2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8048" r="14478" b="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6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A065908C-7151-4D93-B367-A2B32692BD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372" r="10068" b="1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F7C848F-5002-4554-B506-002438F0617B}"/>
              </a:ext>
            </a:extLst>
          </p:cNvPr>
          <p:cNvSpPr/>
          <p:nvPr/>
        </p:nvSpPr>
        <p:spPr>
          <a:xfrm>
            <a:off x="6195374" y="5994402"/>
            <a:ext cx="1172945" cy="306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TTF1 +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C3143F-667E-43BC-91AE-A49D50A7F1E3}"/>
              </a:ext>
            </a:extLst>
          </p:cNvPr>
          <p:cNvSpPr/>
          <p:nvPr/>
        </p:nvSpPr>
        <p:spPr>
          <a:xfrm>
            <a:off x="321732" y="5994401"/>
            <a:ext cx="3524554" cy="306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+mj-lt"/>
              </a:rPr>
              <a:t>Invasi</a:t>
            </a:r>
            <a:r>
              <a:rPr lang="en-US" sz="20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ón</a:t>
            </a:r>
            <a:r>
              <a:rPr lang="en-US" sz="2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miometrial</a:t>
            </a:r>
            <a:r>
              <a:rPr lang="en-US" sz="2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superficial</a:t>
            </a:r>
            <a:endParaRPr lang="en-US" sz="20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77639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4">
            <a:extLst>
              <a:ext uri="{FF2B5EF4-FFF2-40B4-BE49-F238E27FC236}">
                <a16:creationId xmlns:a16="http://schemas.microsoft.com/office/drawing/2014/main" id="{6E04F7DF-2535-4AB8-A03F-F91F0F381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16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2F36D-D80C-4503-A097-F539B278E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10047"/>
            <a:ext cx="3300984" cy="164592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+mj-lt"/>
              </a:rPr>
              <a:t>IHQ</a:t>
            </a:r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0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981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Content Placeholder 11">
            <a:extLst>
              <a:ext uri="{FF2B5EF4-FFF2-40B4-BE49-F238E27FC236}">
                <a16:creationId xmlns:a16="http://schemas.microsoft.com/office/drawing/2014/main" id="{019D6445-F7B5-77DC-470E-1768374C1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144" y="510047"/>
            <a:ext cx="6858000" cy="164592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+mj-lt"/>
              </a:rPr>
              <a:t>RE, 10%</a:t>
            </a:r>
          </a:p>
          <a:p>
            <a:r>
              <a:rPr lang="en-US" dirty="0">
                <a:latin typeface="+mj-lt"/>
              </a:rPr>
              <a:t>RP, 60%</a:t>
            </a:r>
          </a:p>
        </p:txBody>
      </p:sp>
      <p:pic>
        <p:nvPicPr>
          <p:cNvPr id="6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787C2D41-97B0-405A-B880-4E56F1407D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9664" r="29192" b="-1"/>
          <a:stretch/>
        </p:blipFill>
        <p:spPr>
          <a:xfrm>
            <a:off x="246888" y="2599364"/>
            <a:ext cx="2834640" cy="3639312"/>
          </a:xfrm>
          <a:prstGeom prst="rect">
            <a:avLst/>
          </a:prstGeom>
        </p:spPr>
      </p:pic>
      <p:pic>
        <p:nvPicPr>
          <p:cNvPr id="7" name="Content Placeholder 4" descr="A picture containing tree, fabric&#10;&#10;Description automatically generated">
            <a:extLst>
              <a:ext uri="{FF2B5EF4-FFF2-40B4-BE49-F238E27FC236}">
                <a16:creationId xmlns:a16="http://schemas.microsoft.com/office/drawing/2014/main" id="{782BF19E-BE62-42FB-B6FB-CBA60AE5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39" r="34417" b="-1"/>
          <a:stretch/>
        </p:blipFill>
        <p:spPr>
          <a:xfrm>
            <a:off x="6155944" y="2599364"/>
            <a:ext cx="2834640" cy="3639312"/>
          </a:xfrm>
          <a:prstGeom prst="rect">
            <a:avLst/>
          </a:prstGeom>
        </p:spPr>
      </p:pic>
      <p:pic>
        <p:nvPicPr>
          <p:cNvPr id="5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4E763B3F-C99B-4A0C-92FF-E9378A97036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9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1782" r="17074" b="-1"/>
          <a:stretch/>
        </p:blipFill>
        <p:spPr>
          <a:xfrm>
            <a:off x="3201416" y="2599364"/>
            <a:ext cx="2834640" cy="3639312"/>
          </a:xfrm>
          <a:prstGeom prst="rect">
            <a:avLst/>
          </a:prstGeom>
        </p:spPr>
      </p:pic>
      <p:pic>
        <p:nvPicPr>
          <p:cNvPr id="8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9A3398FB-3192-4634-9C89-D3A1321C62B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53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2936" r="15920" b="-1"/>
          <a:stretch/>
        </p:blipFill>
        <p:spPr>
          <a:xfrm>
            <a:off x="9110472" y="2599364"/>
            <a:ext cx="2834640" cy="363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96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4141FC-8189-47F8-821A-FC9A4E91E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447D10-CA14-47CE-B71E-D94ED79E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10047"/>
            <a:ext cx="3300984" cy="164592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+mj-lt"/>
              </a:rPr>
              <a:t>IHQ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981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0C06BA5-8135-26FD-AAFE-97E2247E3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144" y="510047"/>
            <a:ext cx="6858000" cy="164592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+mj-lt"/>
              </a:rPr>
              <a:t>Glypican 3 </a:t>
            </a:r>
            <a:r>
              <a:rPr lang="en-US" dirty="0" err="1">
                <a:latin typeface="+mj-lt"/>
              </a:rPr>
              <a:t>focalmente</a:t>
            </a:r>
            <a:r>
              <a:rPr lang="en-US" dirty="0">
                <a:latin typeface="+mj-lt"/>
              </a:rPr>
              <a:t> +</a:t>
            </a:r>
          </a:p>
          <a:p>
            <a:r>
              <a:rPr lang="en-US" dirty="0" err="1">
                <a:latin typeface="+mj-lt"/>
              </a:rPr>
              <a:t>Napsina</a:t>
            </a:r>
            <a:r>
              <a:rPr lang="en-US" dirty="0">
                <a:latin typeface="+mj-lt"/>
              </a:rPr>
              <a:t> A +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parches </a:t>
            </a:r>
          </a:p>
        </p:txBody>
      </p:sp>
      <p:pic>
        <p:nvPicPr>
          <p:cNvPr id="7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384B6411-3A3F-4150-B5AC-9E418D29A24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2682" b="-1"/>
          <a:stretch/>
        </p:blipFill>
        <p:spPr>
          <a:xfrm>
            <a:off x="4269776" y="2606462"/>
            <a:ext cx="3652450" cy="3708354"/>
          </a:xfrm>
          <a:prstGeom prst="rect">
            <a:avLst/>
          </a:prstGeom>
        </p:spPr>
      </p:pic>
      <p:pic>
        <p:nvPicPr>
          <p:cNvPr id="5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72F42C74-0D9B-4E29-9B08-1F8797B7EF4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6162" r="6521" b="-1"/>
          <a:stretch/>
        </p:blipFill>
        <p:spPr>
          <a:xfrm>
            <a:off x="480273" y="2606462"/>
            <a:ext cx="3652450" cy="3708354"/>
          </a:xfrm>
          <a:prstGeom prst="rect">
            <a:avLst/>
          </a:prstGeom>
        </p:spPr>
      </p:pic>
      <p:pic>
        <p:nvPicPr>
          <p:cNvPr id="6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47A0A4B0-C91E-4A04-B703-5FD487049C9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956" r="16726" b="-1"/>
          <a:stretch/>
        </p:blipFill>
        <p:spPr>
          <a:xfrm>
            <a:off x="8059278" y="2606462"/>
            <a:ext cx="3652450" cy="3708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499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49"/>
            <a:ext cx="10515600" cy="4994114"/>
          </a:xfrm>
        </p:spPr>
        <p:txBody>
          <a:bodyPr/>
          <a:lstStyle/>
          <a:p>
            <a:r>
              <a:rPr lang="en-US" sz="2400" dirty="0" err="1">
                <a:latin typeface="+mj-lt"/>
              </a:rPr>
              <a:t>Paciente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femenina</a:t>
            </a:r>
            <a:r>
              <a:rPr lang="en-US" sz="2400" dirty="0">
                <a:latin typeface="+mj-lt"/>
              </a:rPr>
              <a:t>, 75 </a:t>
            </a:r>
            <a:r>
              <a:rPr lang="en-US" sz="2400" dirty="0" err="1">
                <a:latin typeface="+mj-lt"/>
              </a:rPr>
              <a:t>años</a:t>
            </a:r>
            <a:endParaRPr lang="en-US" sz="2400" dirty="0">
              <a:latin typeface="+mj-lt"/>
            </a:endParaRPr>
          </a:p>
          <a:p>
            <a:r>
              <a:rPr lang="en-US" sz="2400" dirty="0" err="1">
                <a:latin typeface="+mj-lt"/>
              </a:rPr>
              <a:t>Presentación</a:t>
            </a:r>
            <a:r>
              <a:rPr lang="en-US" sz="2400" dirty="0">
                <a:latin typeface="+mj-lt"/>
              </a:rPr>
              <a:t>: 1 </a:t>
            </a:r>
            <a:r>
              <a:rPr lang="en-US" sz="2400" dirty="0" err="1">
                <a:latin typeface="+mj-lt"/>
              </a:rPr>
              <a:t>semana</a:t>
            </a:r>
            <a:r>
              <a:rPr lang="en-US" sz="2400" dirty="0">
                <a:latin typeface="+mj-lt"/>
              </a:rPr>
              <a:t> de </a:t>
            </a:r>
            <a:r>
              <a:rPr lang="en-US" sz="2400" dirty="0" err="1">
                <a:latin typeface="+mj-lt"/>
              </a:rPr>
              <a:t>sangramiento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postmenopaúsico</a:t>
            </a:r>
            <a:endParaRPr lang="en-US" sz="2400" dirty="0">
              <a:latin typeface="+mj-lt"/>
            </a:endParaRPr>
          </a:p>
          <a:p>
            <a:r>
              <a:rPr lang="en-US" sz="2400" dirty="0" err="1">
                <a:latin typeface="+mj-lt"/>
              </a:rPr>
              <a:t>Ultrasonido</a:t>
            </a:r>
            <a:r>
              <a:rPr lang="en-US" sz="2400" dirty="0">
                <a:latin typeface="+mj-lt"/>
              </a:rPr>
              <a:t> transvaginal: </a:t>
            </a:r>
            <a:r>
              <a:rPr lang="en-US" sz="2400" dirty="0" err="1">
                <a:latin typeface="+mj-lt"/>
              </a:rPr>
              <a:t>engrosamiento</a:t>
            </a:r>
            <a:r>
              <a:rPr lang="en-US" sz="2400" dirty="0">
                <a:latin typeface="+mj-lt"/>
              </a:rPr>
              <a:t> del </a:t>
            </a:r>
            <a:r>
              <a:rPr lang="en-US" sz="2400" dirty="0" err="1">
                <a:latin typeface="+mj-lt"/>
              </a:rPr>
              <a:t>endometrio</a:t>
            </a:r>
            <a:endParaRPr lang="en-US" sz="2400" dirty="0">
              <a:latin typeface="+mj-lt"/>
            </a:endParaRPr>
          </a:p>
          <a:p>
            <a:r>
              <a:rPr lang="en-US" sz="2400" dirty="0" err="1">
                <a:latin typeface="+mj-lt"/>
              </a:rPr>
              <a:t>Histeroscopía</a:t>
            </a:r>
            <a:r>
              <a:rPr lang="en-US" sz="2400" dirty="0">
                <a:latin typeface="+mj-lt"/>
              </a:rPr>
              <a:t>, </a:t>
            </a:r>
            <a:r>
              <a:rPr lang="en-US" sz="2400" dirty="0" err="1">
                <a:latin typeface="+mj-lt"/>
              </a:rPr>
              <a:t>dilatación</a:t>
            </a:r>
            <a:r>
              <a:rPr lang="en-US" sz="2400" dirty="0">
                <a:latin typeface="+mj-lt"/>
              </a:rPr>
              <a:t> y </a:t>
            </a:r>
            <a:r>
              <a:rPr lang="en-US" sz="2400" dirty="0" err="1">
                <a:latin typeface="+mj-lt"/>
              </a:rPr>
              <a:t>curetaje</a:t>
            </a:r>
            <a:r>
              <a:rPr lang="en-US" sz="2400" dirty="0">
                <a:latin typeface="+mj-lt"/>
              </a:rPr>
              <a:t> endometrial: </a:t>
            </a:r>
          </a:p>
          <a:p>
            <a:pPr lvl="1"/>
            <a:r>
              <a:rPr lang="en-US" dirty="0">
                <a:latin typeface="+mj-lt"/>
              </a:rPr>
              <a:t>Dx </a:t>
            </a:r>
            <a:r>
              <a:rPr lang="en-US" dirty="0" err="1">
                <a:latin typeface="+mj-lt"/>
              </a:rPr>
              <a:t>inicial</a:t>
            </a:r>
            <a:r>
              <a:rPr lang="en-US" dirty="0">
                <a:latin typeface="+mj-lt"/>
              </a:rPr>
              <a:t>, Ca </a:t>
            </a:r>
            <a:r>
              <a:rPr lang="en-US" dirty="0" err="1">
                <a:latin typeface="+mj-lt"/>
              </a:rPr>
              <a:t>Endometrioide</a:t>
            </a:r>
            <a:r>
              <a:rPr lang="en-US" dirty="0">
                <a:latin typeface="+mj-lt"/>
              </a:rPr>
              <a:t>, FIGO </a:t>
            </a:r>
            <a:r>
              <a:rPr lang="en-US" dirty="0" err="1">
                <a:latin typeface="+mj-lt"/>
              </a:rPr>
              <a:t>grado</a:t>
            </a:r>
            <a:r>
              <a:rPr lang="en-US" dirty="0">
                <a:latin typeface="+mj-lt"/>
              </a:rPr>
              <a:t> 1,  con </a:t>
            </a:r>
            <a:r>
              <a:rPr lang="en-US" dirty="0" err="1">
                <a:latin typeface="+mj-lt"/>
              </a:rPr>
              <a:t>cambios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mucinosos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secretores</a:t>
            </a:r>
            <a:r>
              <a:rPr lang="en-US" dirty="0">
                <a:latin typeface="+mj-lt"/>
              </a:rPr>
              <a:t> </a:t>
            </a:r>
          </a:p>
          <a:p>
            <a:r>
              <a:rPr lang="en-US" sz="2400" dirty="0" err="1">
                <a:latin typeface="+mj-lt"/>
              </a:rPr>
              <a:t>Histerectomía</a:t>
            </a:r>
            <a:r>
              <a:rPr lang="en-US" sz="2400" dirty="0">
                <a:latin typeface="+mj-lt"/>
              </a:rPr>
              <a:t> total, </a:t>
            </a:r>
            <a:r>
              <a:rPr lang="en-US" sz="2400" dirty="0" err="1">
                <a:latin typeface="+mj-lt"/>
              </a:rPr>
              <a:t>salpingo-ooforectomía</a:t>
            </a:r>
            <a:r>
              <a:rPr lang="en-US" sz="2400" dirty="0">
                <a:latin typeface="+mj-lt"/>
              </a:rPr>
              <a:t> bilateral, y </a:t>
            </a:r>
            <a:r>
              <a:rPr lang="en-US" sz="2400" dirty="0" err="1">
                <a:latin typeface="+mj-lt"/>
              </a:rPr>
              <a:t>muestreo</a:t>
            </a:r>
            <a:r>
              <a:rPr lang="en-US" sz="2400" dirty="0">
                <a:latin typeface="+mj-lt"/>
              </a:rPr>
              <a:t> de los </a:t>
            </a:r>
            <a:r>
              <a:rPr lang="en-US" sz="2400" dirty="0" err="1">
                <a:latin typeface="+mj-lt"/>
              </a:rPr>
              <a:t>ganglios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pélvicos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bilaterales</a:t>
            </a:r>
            <a:endParaRPr lang="en-US" sz="2400" dirty="0">
              <a:latin typeface="+mj-lt"/>
            </a:endParaRPr>
          </a:p>
          <a:p>
            <a:r>
              <a:rPr lang="en-US" sz="2400" dirty="0" err="1">
                <a:latin typeface="+mj-lt"/>
              </a:rPr>
              <a:t>Quimioterapia</a:t>
            </a:r>
            <a:r>
              <a:rPr lang="en-US" sz="2400" dirty="0">
                <a:latin typeface="+mj-lt"/>
              </a:rPr>
              <a:t> y </a:t>
            </a:r>
            <a:r>
              <a:rPr lang="en-US" sz="2400" dirty="0" err="1">
                <a:latin typeface="+mj-lt"/>
              </a:rPr>
              <a:t>radioterapia</a:t>
            </a:r>
            <a:r>
              <a:rPr lang="en-US" sz="2400" dirty="0">
                <a:latin typeface="+mj-lt"/>
              </a:rPr>
              <a:t> </a:t>
            </a:r>
          </a:p>
          <a:p>
            <a:r>
              <a:rPr lang="en-US" sz="2400" dirty="0" err="1">
                <a:latin typeface="+mj-lt"/>
              </a:rPr>
              <a:t>Recurrencia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en</a:t>
            </a:r>
            <a:r>
              <a:rPr lang="en-US" sz="2400" dirty="0">
                <a:latin typeface="+mj-lt"/>
              </a:rPr>
              <a:t> el </a:t>
            </a:r>
            <a:r>
              <a:rPr lang="en-US" sz="2400" dirty="0" err="1">
                <a:latin typeface="+mj-lt"/>
              </a:rPr>
              <a:t>peritoneo</a:t>
            </a:r>
            <a:r>
              <a:rPr lang="en-US" sz="2400" dirty="0">
                <a:latin typeface="+mj-lt"/>
              </a:rPr>
              <a:t> al </a:t>
            </a:r>
            <a:r>
              <a:rPr lang="en-US" sz="2400" dirty="0" err="1">
                <a:latin typeface="+mj-lt"/>
              </a:rPr>
              <a:t>año</a:t>
            </a:r>
            <a:endParaRPr lang="en-US" sz="2400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76009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fabric, porcelain&#10;&#10;Description automatically generated">
            <a:extLst>
              <a:ext uri="{FF2B5EF4-FFF2-40B4-BE49-F238E27FC236}">
                <a16:creationId xmlns:a16="http://schemas.microsoft.com/office/drawing/2014/main" id="{226C7D9D-EBAC-4FFA-891D-52B850A69A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484" r="27808"/>
          <a:stretch/>
        </p:blipFill>
        <p:spPr>
          <a:xfrm>
            <a:off x="192528" y="171716"/>
            <a:ext cx="3793268" cy="65145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CB66EE-E3F6-4876-9286-63A4C030DE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967" r="26967"/>
          <a:stretch/>
        </p:blipFill>
        <p:spPr>
          <a:xfrm>
            <a:off x="8176548" y="171716"/>
            <a:ext cx="3822924" cy="6514565"/>
          </a:xfrm>
          <a:prstGeom prst="rect">
            <a:avLst/>
          </a:prstGeom>
        </p:spPr>
      </p:pic>
      <p:pic>
        <p:nvPicPr>
          <p:cNvPr id="5" name="Picture 4" descr="A picture containing fabric, purple&#10;&#10;Description automatically generated">
            <a:extLst>
              <a:ext uri="{FF2B5EF4-FFF2-40B4-BE49-F238E27FC236}">
                <a16:creationId xmlns:a16="http://schemas.microsoft.com/office/drawing/2014/main" id="{4678EACB-66EA-466C-97A2-BDDD62139F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392" r="26830"/>
          <a:stretch/>
        </p:blipFill>
        <p:spPr>
          <a:xfrm>
            <a:off x="4181669" y="171716"/>
            <a:ext cx="3799007" cy="65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685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E4AEC76B-A69B-4B61-95A5-0DF974C40F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980" t="1" r="8545"/>
          <a:stretch/>
        </p:blipFill>
        <p:spPr>
          <a:xfrm>
            <a:off x="6200019" y="557189"/>
            <a:ext cx="5668684" cy="5743618"/>
          </a:xfrm>
          <a:prstGeom prst="rect">
            <a:avLst/>
          </a:prstGeom>
        </p:spPr>
      </p:pic>
      <p:pic>
        <p:nvPicPr>
          <p:cNvPr id="15" name="Picture 14" descr="A picture containing fabric, porcelain&#10;&#10;Description automatically generated">
            <a:extLst>
              <a:ext uri="{FF2B5EF4-FFF2-40B4-BE49-F238E27FC236}">
                <a16:creationId xmlns:a16="http://schemas.microsoft.com/office/drawing/2014/main" id="{6ED80312-DC4D-45F7-A317-C43217C91B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632" r="7808" b="1"/>
          <a:stretch/>
        </p:blipFill>
        <p:spPr>
          <a:xfrm>
            <a:off x="304951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75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urple, fabric, vegetable&#10;&#10;Description automatically generated">
            <a:extLst>
              <a:ext uri="{FF2B5EF4-FFF2-40B4-BE49-F238E27FC236}">
                <a16:creationId xmlns:a16="http://schemas.microsoft.com/office/drawing/2014/main" id="{57ED52CA-6F7B-4F9D-B8A4-D4D785126E4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963" r="24329"/>
          <a:stretch/>
        </p:blipFill>
        <p:spPr>
          <a:xfrm>
            <a:off x="4199366" y="171717"/>
            <a:ext cx="3793268" cy="6514565"/>
          </a:xfrm>
          <a:prstGeom prst="rect">
            <a:avLst/>
          </a:prstGeom>
        </p:spPr>
      </p:pic>
      <p:pic>
        <p:nvPicPr>
          <p:cNvPr id="3" name="Picture 2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1DD6A74A-A4C0-4E62-A9A8-ACD1CB608F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808" r="20126"/>
          <a:stretch/>
        </p:blipFill>
        <p:spPr>
          <a:xfrm>
            <a:off x="158177" y="171716"/>
            <a:ext cx="3822924" cy="65145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922C4B-80B0-4C2F-877E-5391D02AE66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468" r="25754"/>
          <a:stretch/>
        </p:blipFill>
        <p:spPr>
          <a:xfrm>
            <a:off x="8188032" y="171716"/>
            <a:ext cx="3799007" cy="65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7571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1" y="769077"/>
            <a:ext cx="11083285" cy="5728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r>
              <a:rPr lang="en-US" sz="3600" dirty="0"/>
              <a:t> 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en-US" dirty="0">
                <a:latin typeface="+mj-lt"/>
              </a:rPr>
              <a:t>Adenocarcinoma </a:t>
            </a:r>
            <a:r>
              <a:rPr lang="en-US" dirty="0" err="1">
                <a:latin typeface="+mj-lt"/>
              </a:rPr>
              <a:t>tipo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gástrico</a:t>
            </a:r>
            <a:r>
              <a:rPr lang="en-US" dirty="0">
                <a:latin typeface="+mj-lt"/>
              </a:rPr>
              <a:t> de </a:t>
            </a:r>
            <a:r>
              <a:rPr lang="en-US" dirty="0" err="1">
                <a:latin typeface="+mj-lt"/>
              </a:rPr>
              <a:t>origen</a:t>
            </a:r>
            <a:r>
              <a:rPr lang="en-US" dirty="0">
                <a:latin typeface="+mj-lt"/>
              </a:rPr>
              <a:t> endometrial</a:t>
            </a:r>
          </a:p>
          <a:p>
            <a:pPr marL="0" indent="0">
              <a:buNone/>
            </a:pPr>
            <a:endParaRPr lang="en-US" sz="1200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Puntos </a:t>
            </a:r>
            <a:r>
              <a:rPr lang="en-US" dirty="0" err="1">
                <a:latin typeface="+mj-lt"/>
              </a:rPr>
              <a:t>relevantes</a:t>
            </a:r>
            <a:endParaRPr lang="en-US" dirty="0">
              <a:latin typeface="+mj-lt"/>
            </a:endParaRPr>
          </a:p>
          <a:p>
            <a:pPr marL="623888" indent="-217488"/>
            <a:r>
              <a:rPr lang="en-US" dirty="0">
                <a:latin typeface="+mj-lt"/>
              </a:rPr>
              <a:t>	</a:t>
            </a:r>
            <a:r>
              <a:rPr lang="en-US" sz="2400" dirty="0">
                <a:latin typeface="+mj-lt"/>
              </a:rPr>
              <a:t>Tumor </a:t>
            </a:r>
            <a:r>
              <a:rPr lang="en-US" sz="2400" dirty="0" err="1">
                <a:latin typeface="+mj-lt"/>
              </a:rPr>
              <a:t>raro</a:t>
            </a:r>
            <a:endParaRPr lang="en-US" sz="2400" dirty="0">
              <a:latin typeface="+mj-lt"/>
            </a:endParaRPr>
          </a:p>
          <a:p>
            <a:pPr marL="623888" indent="-217488"/>
            <a:r>
              <a:rPr lang="en-US" sz="2400" dirty="0">
                <a:latin typeface="+mj-lt"/>
              </a:rPr>
              <a:t>	</a:t>
            </a:r>
            <a:r>
              <a:rPr lang="en-US" sz="2400" dirty="0" err="1">
                <a:latin typeface="+mj-lt"/>
              </a:rPr>
              <a:t>Invasión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miometrial</a:t>
            </a:r>
            <a:r>
              <a:rPr lang="en-US" sz="2400" dirty="0">
                <a:latin typeface="+mj-lt"/>
              </a:rPr>
              <a:t> profunda, mt a </a:t>
            </a:r>
            <a:r>
              <a:rPr lang="en-US" sz="2400" dirty="0" err="1">
                <a:latin typeface="+mj-lt"/>
              </a:rPr>
              <a:t>gánglios</a:t>
            </a:r>
            <a:r>
              <a:rPr lang="en-US" sz="2400" dirty="0">
                <a:latin typeface="+mj-lt"/>
              </a:rPr>
              <a:t> </a:t>
            </a:r>
          </a:p>
          <a:p>
            <a:pPr marL="623888" indent="-217488"/>
            <a:r>
              <a:rPr lang="en-US" sz="2400" dirty="0">
                <a:latin typeface="+mj-lt"/>
              </a:rPr>
              <a:t>	No </a:t>
            </a:r>
            <a:r>
              <a:rPr lang="en-US" sz="2400" dirty="0" err="1">
                <a:latin typeface="+mj-lt"/>
              </a:rPr>
              <a:t>dar</a:t>
            </a:r>
            <a:r>
              <a:rPr lang="en-US" sz="2400" dirty="0">
                <a:latin typeface="+mj-lt"/>
              </a:rPr>
              <a:t> un </a:t>
            </a:r>
            <a:r>
              <a:rPr lang="en-US" sz="2400" dirty="0" err="1">
                <a:latin typeface="+mj-lt"/>
              </a:rPr>
              <a:t>grado</a:t>
            </a:r>
            <a:r>
              <a:rPr lang="en-US" sz="2400" dirty="0">
                <a:latin typeface="+mj-lt"/>
              </a:rPr>
              <a:t> Figo </a:t>
            </a:r>
          </a:p>
          <a:p>
            <a:pPr marL="623888" indent="-217488"/>
            <a:r>
              <a:rPr lang="en-US" sz="2400" dirty="0">
                <a:latin typeface="+mj-lt"/>
              </a:rPr>
              <a:t>	IHC, </a:t>
            </a:r>
            <a:r>
              <a:rPr lang="en-US" sz="2400" dirty="0" err="1">
                <a:latin typeface="+mj-lt"/>
              </a:rPr>
              <a:t>experiencia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limitada</a:t>
            </a:r>
            <a:r>
              <a:rPr lang="en-US" sz="2400" dirty="0">
                <a:latin typeface="+mj-lt"/>
              </a:rPr>
              <a:t> (RP +, HIK1083+, MUC6+, CEA+, Vim+, MLH1/PMS2 -)</a:t>
            </a:r>
          </a:p>
          <a:p>
            <a:pPr marL="623888" indent="-217488"/>
            <a:r>
              <a:rPr lang="en-US" sz="2400" dirty="0">
                <a:latin typeface="+mj-lt"/>
              </a:rPr>
              <a:t>	</a:t>
            </a:r>
            <a:r>
              <a:rPr lang="en-US" sz="2400" dirty="0" err="1">
                <a:latin typeface="+mj-lt"/>
              </a:rPr>
              <a:t>Agresivo</a:t>
            </a:r>
            <a:r>
              <a:rPr lang="en-US" sz="2400" dirty="0">
                <a:latin typeface="+mj-lt"/>
              </a:rPr>
              <a:t>  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6081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49"/>
            <a:ext cx="10515600" cy="4994114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Paciente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femenina</a:t>
            </a:r>
            <a:r>
              <a:rPr lang="en-US" dirty="0">
                <a:latin typeface="+mj-lt"/>
              </a:rPr>
              <a:t>, 59 </a:t>
            </a:r>
            <a:r>
              <a:rPr lang="en-US" dirty="0" err="1">
                <a:latin typeface="+mj-lt"/>
              </a:rPr>
              <a:t>años</a:t>
            </a:r>
            <a:endParaRPr lang="en-US" dirty="0">
              <a:latin typeface="+mj-lt"/>
            </a:endParaRP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Presentación</a:t>
            </a:r>
            <a:r>
              <a:rPr lang="en-US" dirty="0">
                <a:latin typeface="+mj-lt"/>
              </a:rPr>
              <a:t>: 2 </a:t>
            </a:r>
            <a:r>
              <a:rPr lang="en-US" dirty="0" err="1">
                <a:latin typeface="+mj-lt"/>
              </a:rPr>
              <a:t>semanas</a:t>
            </a:r>
            <a:r>
              <a:rPr lang="en-US" dirty="0">
                <a:latin typeface="+mj-lt"/>
              </a:rPr>
              <a:t> de </a:t>
            </a:r>
            <a:r>
              <a:rPr lang="en-US" dirty="0" err="1">
                <a:latin typeface="+mj-lt"/>
              </a:rPr>
              <a:t>sangramiento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postmenopaúsico</a:t>
            </a:r>
            <a:endParaRPr lang="en-US" dirty="0">
              <a:latin typeface="+mj-lt"/>
            </a:endParaRP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Ultrasonido</a:t>
            </a:r>
            <a:r>
              <a:rPr lang="en-US" dirty="0">
                <a:latin typeface="+mj-lt"/>
              </a:rPr>
              <a:t> transvaginal: </a:t>
            </a:r>
            <a:r>
              <a:rPr lang="en-US" dirty="0" err="1">
                <a:latin typeface="+mj-lt"/>
              </a:rPr>
              <a:t>engrosamiento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heterogéneo</a:t>
            </a:r>
            <a:r>
              <a:rPr lang="en-US" dirty="0">
                <a:latin typeface="+mj-lt"/>
              </a:rPr>
              <a:t> del </a:t>
            </a:r>
            <a:r>
              <a:rPr lang="en-US" dirty="0" err="1">
                <a:latin typeface="+mj-lt"/>
              </a:rPr>
              <a:t>endometrio</a:t>
            </a:r>
            <a:r>
              <a:rPr lang="en-US" dirty="0">
                <a:latin typeface="+mj-lt"/>
              </a:rPr>
              <a:t> (19 mm)</a:t>
            </a: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Histeroscopía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dilatación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curetaje</a:t>
            </a:r>
            <a:r>
              <a:rPr lang="en-US" dirty="0">
                <a:latin typeface="+mj-lt"/>
              </a:rPr>
              <a:t> endometrial</a:t>
            </a:r>
          </a:p>
          <a:p>
            <a:pPr lvl="1"/>
            <a:r>
              <a:rPr lang="en-US" dirty="0">
                <a:latin typeface="+mj-lt"/>
              </a:rPr>
              <a:t>2 </a:t>
            </a:r>
            <a:r>
              <a:rPr lang="en-US" dirty="0" err="1">
                <a:latin typeface="+mj-lt"/>
              </a:rPr>
              <a:t>pólipos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endometriales</a:t>
            </a:r>
            <a:r>
              <a:rPr lang="en-US" dirty="0">
                <a:latin typeface="+mj-lt"/>
              </a:rPr>
              <a:t>, uno </a:t>
            </a:r>
            <a:r>
              <a:rPr lang="en-US" dirty="0" err="1">
                <a:latin typeface="+mj-lt"/>
              </a:rPr>
              <a:t>pedunculado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fundus y el </a:t>
            </a:r>
            <a:r>
              <a:rPr lang="en-US" dirty="0" err="1">
                <a:latin typeface="+mj-lt"/>
              </a:rPr>
              <a:t>otro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sesil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cerca</a:t>
            </a:r>
            <a:r>
              <a:rPr lang="en-US" dirty="0">
                <a:latin typeface="+mj-lt"/>
              </a:rPr>
              <a:t> del primero</a:t>
            </a:r>
          </a:p>
          <a:p>
            <a:pPr lvl="1"/>
            <a:r>
              <a:rPr lang="en-US" dirty="0" err="1">
                <a:latin typeface="+mj-lt"/>
              </a:rPr>
              <a:t>Removidos</a:t>
            </a:r>
            <a:r>
              <a:rPr lang="en-US" dirty="0">
                <a:latin typeface="+mj-lt"/>
              </a:rPr>
              <a:t> con “</a:t>
            </a:r>
            <a:r>
              <a:rPr lang="en-US" dirty="0" err="1">
                <a:latin typeface="+mj-lt"/>
              </a:rPr>
              <a:t>myosure</a:t>
            </a:r>
            <a:r>
              <a:rPr lang="en-US" dirty="0">
                <a:latin typeface="+mj-lt"/>
              </a:rPr>
              <a:t>”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37434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6162039" y="85268"/>
            <a:ext cx="5852160" cy="32918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193764" y="3481884"/>
            <a:ext cx="5852160" cy="32918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6162039" y="3481884"/>
            <a:ext cx="5852160" cy="32918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193764" y="85269"/>
            <a:ext cx="5852160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1290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192024" y="82296"/>
            <a:ext cx="5852160" cy="32918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6163056" y="82296"/>
            <a:ext cx="5852160" cy="32918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192024" y="3484557"/>
            <a:ext cx="5852160" cy="32918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143" b="14143"/>
          <a:stretch/>
        </p:blipFill>
        <p:spPr>
          <a:xfrm>
            <a:off x="6163056" y="3484557"/>
            <a:ext cx="5852160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1742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-528252" y="825616"/>
            <a:ext cx="6675120" cy="52357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900" b="17900"/>
          <a:stretch/>
        </p:blipFill>
        <p:spPr>
          <a:xfrm>
            <a:off x="5535498" y="105954"/>
            <a:ext cx="6492240" cy="326924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769" b="17769"/>
          <a:stretch/>
        </p:blipFill>
        <p:spPr>
          <a:xfrm>
            <a:off x="5535498" y="3498469"/>
            <a:ext cx="6492240" cy="328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9878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-530352" y="822960"/>
            <a:ext cx="6675120" cy="523579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579" b="15029"/>
          <a:stretch/>
        </p:blipFill>
        <p:spPr>
          <a:xfrm>
            <a:off x="5532120" y="91440"/>
            <a:ext cx="6492240" cy="33299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011" b="17692"/>
          <a:stretch/>
        </p:blipFill>
        <p:spPr>
          <a:xfrm>
            <a:off x="5532120" y="3543299"/>
            <a:ext cx="6492240" cy="322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3429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328D4-6C67-403B-BB0E-D38796DE9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3139"/>
            <a:ext cx="10515600" cy="27859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Problem</a:t>
            </a:r>
            <a:r>
              <a:rPr lang="en-US" sz="3600" dirty="0" err="1">
                <a:latin typeface="+mj-lt"/>
                <a:cs typeface="+mj-cs"/>
              </a:rPr>
              <a:t>a</a:t>
            </a:r>
            <a:r>
              <a:rPr lang="en-US" sz="3600" dirty="0">
                <a:latin typeface="+mj-lt"/>
                <a:cs typeface="+mj-cs"/>
              </a:rPr>
              <a:t>: </a:t>
            </a:r>
            <a:r>
              <a:rPr lang="en-US" sz="3600" dirty="0" err="1">
                <a:latin typeface="+mj-lt"/>
                <a:cs typeface="+mj-cs"/>
              </a:rPr>
              <a:t>Patr</a:t>
            </a:r>
            <a:r>
              <a:rPr lang="en-US" sz="3600" dirty="0" err="1">
                <a:latin typeface="+mj-lt"/>
              </a:rPr>
              <a:t>ón</a:t>
            </a:r>
            <a:r>
              <a:rPr lang="en-US" sz="3600" dirty="0">
                <a:latin typeface="+mj-lt"/>
              </a:rPr>
              <a:t> trabecular y CD99 +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5C7837-3975-4235-9EF1-0BD2E69077C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771" r="-3" b="10765"/>
          <a:stretch/>
        </p:blipFill>
        <p:spPr>
          <a:xfrm rot="16200000">
            <a:off x="9525099" y="1544660"/>
            <a:ext cx="3124589" cy="19245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FE54F3-E007-4BB9-B9E4-4F39CA4AAC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032" r="-3" b="11029"/>
          <a:stretch/>
        </p:blipFill>
        <p:spPr>
          <a:xfrm rot="5400000">
            <a:off x="1569466" y="1551102"/>
            <a:ext cx="3124589" cy="19116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D76486-128B-4F87-AD62-693AA9E6CAF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787" r="-3" b="4197"/>
          <a:stretch/>
        </p:blipFill>
        <p:spPr>
          <a:xfrm rot="16200000">
            <a:off x="7534105" y="1550150"/>
            <a:ext cx="3124589" cy="19135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261A61-9711-49B0-964D-F842EAC80D3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769" r="-3" b="10766"/>
          <a:stretch/>
        </p:blipFill>
        <p:spPr>
          <a:xfrm rot="16200000">
            <a:off x="5543110" y="1544660"/>
            <a:ext cx="3124589" cy="19245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05127B-8836-437C-A32C-CBC02644BB7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459" r="-3" b="9602"/>
          <a:stretch/>
        </p:blipFill>
        <p:spPr>
          <a:xfrm rot="16200000">
            <a:off x="3553067" y="1551102"/>
            <a:ext cx="3124589" cy="1911642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48B875E-2346-4330-8B1F-8F9123DE3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1981" r="-3" b="2"/>
          <a:stretch/>
        </p:blipFill>
        <p:spPr>
          <a:xfrm rot="5400000">
            <a:off x="-415086" y="1550150"/>
            <a:ext cx="3124589" cy="191354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B1ABC1C-830A-4F68-AC75-B5A7F1C5797A}"/>
              </a:ext>
            </a:extLst>
          </p:cNvPr>
          <p:cNvSpPr/>
          <p:nvPr/>
        </p:nvSpPr>
        <p:spPr>
          <a:xfrm>
            <a:off x="239033" y="3703516"/>
            <a:ext cx="919745" cy="284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AE1/AE3 +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46A872-BE93-4EFF-BF49-9449DE96FF1D}"/>
              </a:ext>
            </a:extLst>
          </p:cNvPr>
          <p:cNvSpPr/>
          <p:nvPr/>
        </p:nvSpPr>
        <p:spPr>
          <a:xfrm>
            <a:off x="2224536" y="3785127"/>
            <a:ext cx="693582" cy="202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PAX-8 +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375FB50-1815-4C9C-844F-C82C5970753C}"/>
              </a:ext>
            </a:extLst>
          </p:cNvPr>
          <p:cNvSpPr/>
          <p:nvPr/>
        </p:nvSpPr>
        <p:spPr>
          <a:xfrm>
            <a:off x="4208137" y="3767764"/>
            <a:ext cx="562958" cy="2199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RE +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9F3C859-091A-4EFF-8916-ABBCA2CA229E}"/>
              </a:ext>
            </a:extLst>
          </p:cNvPr>
          <p:cNvSpPr/>
          <p:nvPr/>
        </p:nvSpPr>
        <p:spPr>
          <a:xfrm>
            <a:off x="6191738" y="3773347"/>
            <a:ext cx="521605" cy="2143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RP +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0D8ADC-FC47-4342-A3C0-0F83D5254F7D}"/>
              </a:ext>
            </a:extLst>
          </p:cNvPr>
          <p:cNvSpPr/>
          <p:nvPr/>
        </p:nvSpPr>
        <p:spPr>
          <a:xfrm>
            <a:off x="8188224" y="3773347"/>
            <a:ext cx="644839" cy="21438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CD99 +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6A500D-2188-4041-ACE7-C931DE9CA098}"/>
              </a:ext>
            </a:extLst>
          </p:cNvPr>
          <p:cNvSpPr/>
          <p:nvPr/>
        </p:nvSpPr>
        <p:spPr>
          <a:xfrm>
            <a:off x="10173727" y="3773347"/>
            <a:ext cx="801163" cy="2143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Inhibina</a:t>
            </a:r>
            <a:r>
              <a:rPr lang="en-US" sz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-</a:t>
            </a:r>
          </a:p>
        </p:txBody>
      </p:sp>
    </p:spTree>
    <p:extLst>
      <p:ext uri="{BB962C8B-B14F-4D97-AF65-F5344CB8AC3E}">
        <p14:creationId xmlns:p14="http://schemas.microsoft.com/office/powerpoint/2010/main" val="814075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68E8-1B35-4337-AE4B-B5911CA2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049728" y="2299614"/>
            <a:ext cx="3427179" cy="1021976"/>
          </a:xfrm>
        </p:spPr>
        <p:txBody>
          <a:bodyPr/>
          <a:lstStyle/>
          <a:p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2" y="769077"/>
            <a:ext cx="10515600" cy="5728728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r>
              <a:rPr lang="en-US" sz="3600" dirty="0"/>
              <a:t> 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en-US" dirty="0">
                <a:latin typeface="+mj-lt"/>
              </a:rPr>
              <a:t>Carcinoma </a:t>
            </a:r>
            <a:r>
              <a:rPr lang="en-US" dirty="0" err="1">
                <a:latin typeface="+mj-lt"/>
              </a:rPr>
              <a:t>Endometrioide</a:t>
            </a:r>
            <a:r>
              <a:rPr lang="en-US" dirty="0">
                <a:latin typeface="+mj-lt"/>
              </a:rPr>
              <a:t>, FIGO 2, con </a:t>
            </a:r>
            <a:r>
              <a:rPr lang="en-US" dirty="0" err="1">
                <a:latin typeface="+mj-lt"/>
              </a:rPr>
              <a:t>Patrón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Sertoliforme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Puntos </a:t>
            </a:r>
            <a:r>
              <a:rPr lang="en-US" dirty="0" err="1">
                <a:latin typeface="+mj-lt"/>
              </a:rPr>
              <a:t>relevantes</a:t>
            </a:r>
            <a:r>
              <a:rPr lang="en-US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Tumor </a:t>
            </a:r>
            <a:r>
              <a:rPr lang="en-US" dirty="0" err="1">
                <a:latin typeface="+mj-lt"/>
              </a:rPr>
              <a:t>raro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 err="1">
                <a:latin typeface="+mj-lt"/>
              </a:rPr>
              <a:t>Ovario</a:t>
            </a:r>
            <a:r>
              <a:rPr lang="en-US" dirty="0">
                <a:latin typeface="+mj-lt"/>
              </a:rPr>
              <a:t> o </a:t>
            </a:r>
            <a:r>
              <a:rPr lang="en-US" dirty="0" err="1">
                <a:latin typeface="+mj-lt"/>
              </a:rPr>
              <a:t>endometrio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 err="1">
                <a:latin typeface="+mj-lt"/>
              </a:rPr>
              <a:t>Comportamiento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segun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grado</a:t>
            </a:r>
            <a:r>
              <a:rPr lang="en-US" dirty="0">
                <a:latin typeface="+mj-lt"/>
              </a:rPr>
              <a:t> del tumor 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Areas que </a:t>
            </a:r>
            <a:r>
              <a:rPr lang="en-US" dirty="0" err="1">
                <a:latin typeface="+mj-lt"/>
              </a:rPr>
              <a:t>simulan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cordones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sexuales</a:t>
            </a:r>
            <a:r>
              <a:rPr lang="en-US" dirty="0">
                <a:latin typeface="+mj-lt"/>
              </a:rPr>
              <a:t> + CD99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964401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49"/>
            <a:ext cx="10515600" cy="4994114"/>
          </a:xfrm>
        </p:spPr>
        <p:txBody>
          <a:bodyPr/>
          <a:lstStyle/>
          <a:p>
            <a:r>
              <a:rPr lang="en-US" dirty="0" err="1">
                <a:latin typeface="+mj-lt"/>
              </a:rPr>
              <a:t>Paciente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femenina</a:t>
            </a:r>
            <a:r>
              <a:rPr lang="en-US" dirty="0">
                <a:latin typeface="+mj-lt"/>
              </a:rPr>
              <a:t>, 29 </a:t>
            </a:r>
            <a:r>
              <a:rPr lang="en-US" dirty="0" err="1">
                <a:latin typeface="+mj-lt"/>
              </a:rPr>
              <a:t>años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quién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presenta</a:t>
            </a:r>
            <a:r>
              <a:rPr lang="en-US" dirty="0">
                <a:latin typeface="+mj-lt"/>
              </a:rPr>
              <a:t>  con dolor abdominal un </a:t>
            </a:r>
            <a:r>
              <a:rPr lang="en-US" dirty="0" err="1">
                <a:latin typeface="+mj-lt"/>
              </a:rPr>
              <a:t>mes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después</a:t>
            </a:r>
            <a:r>
              <a:rPr lang="en-US" dirty="0">
                <a:latin typeface="+mj-lt"/>
              </a:rPr>
              <a:t> de un </a:t>
            </a:r>
            <a:r>
              <a:rPr lang="en-US" dirty="0" err="1">
                <a:latin typeface="+mj-lt"/>
              </a:rPr>
              <a:t>parto</a:t>
            </a:r>
            <a:r>
              <a:rPr lang="en-US" dirty="0">
                <a:latin typeface="+mj-lt"/>
              </a:rPr>
              <a:t> vaginal sin </a:t>
            </a:r>
            <a:r>
              <a:rPr lang="en-US" dirty="0" err="1">
                <a:latin typeface="+mj-lt"/>
              </a:rPr>
              <a:t>complicaciones</a:t>
            </a:r>
            <a:r>
              <a:rPr lang="en-US" dirty="0">
                <a:latin typeface="+mj-lt"/>
              </a:rPr>
              <a:t> </a:t>
            </a:r>
          </a:p>
          <a:p>
            <a:r>
              <a:rPr lang="en-US" dirty="0" err="1">
                <a:latin typeface="+mj-lt"/>
              </a:rPr>
              <a:t>Ultrasonido</a:t>
            </a:r>
            <a:r>
              <a:rPr lang="en-US" dirty="0">
                <a:latin typeface="+mj-lt"/>
              </a:rPr>
              <a:t>, una masa </a:t>
            </a:r>
            <a:r>
              <a:rPr lang="en-US" dirty="0" err="1">
                <a:latin typeface="+mj-lt"/>
              </a:rPr>
              <a:t>compleja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ovário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izquierdo</a:t>
            </a:r>
            <a:r>
              <a:rPr lang="en-US" dirty="0">
                <a:latin typeface="+mj-lt"/>
              </a:rPr>
              <a:t>, 12 cm</a:t>
            </a:r>
          </a:p>
          <a:p>
            <a:r>
              <a:rPr lang="en-US" dirty="0">
                <a:latin typeface="+mj-lt"/>
              </a:rPr>
              <a:t>CA125: 312 UI/ml</a:t>
            </a:r>
          </a:p>
          <a:p>
            <a:r>
              <a:rPr lang="en-US" dirty="0" err="1">
                <a:latin typeface="+mj-lt"/>
              </a:rPr>
              <a:t>Cirugía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Tumor residual</a:t>
            </a:r>
          </a:p>
          <a:p>
            <a:r>
              <a:rPr lang="en-US" dirty="0" err="1">
                <a:latin typeface="+mj-lt"/>
              </a:rPr>
              <a:t>Quimio</a:t>
            </a:r>
            <a:r>
              <a:rPr lang="en-US" dirty="0">
                <a:latin typeface="+mj-lt"/>
              </a:rPr>
              <a:t> (</a:t>
            </a:r>
            <a:r>
              <a:rPr lang="en-US" dirty="0" err="1">
                <a:latin typeface="+mj-lt"/>
              </a:rPr>
              <a:t>vinblastina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cisplatino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ciclofosfamida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bleomicina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adriamicina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etoposido</a:t>
            </a:r>
            <a:r>
              <a:rPr lang="en-US" dirty="0">
                <a:latin typeface="+mj-lt"/>
              </a:rPr>
              <a:t>) </a:t>
            </a:r>
          </a:p>
          <a:p>
            <a:pPr lvl="1"/>
            <a:r>
              <a:rPr lang="en-US" dirty="0" err="1">
                <a:latin typeface="+mj-lt"/>
              </a:rPr>
              <a:t>Progresión</a:t>
            </a:r>
            <a:r>
              <a:rPr lang="en-US" dirty="0">
                <a:latin typeface="+mj-lt"/>
              </a:rPr>
              <a:t> de la </a:t>
            </a:r>
            <a:r>
              <a:rPr lang="en-US" dirty="0" err="1">
                <a:latin typeface="+mj-lt"/>
              </a:rPr>
              <a:t>enfermedad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4047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3466BB2D-AD8C-422C-8CDA-6BD7655621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397" r="18128" b="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309CD1B3-C22A-4378-B167-06E8A689A1A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463" r="7977" b="1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4258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48080100-8FD0-4A37-BAE4-833AA155BFD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727" r="16798" b="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5" name="Picture 4" descr="A picture containing close, fabric, vegetable&#10;&#10;Description automatically generated">
            <a:extLst>
              <a:ext uri="{FF2B5EF4-FFF2-40B4-BE49-F238E27FC236}">
                <a16:creationId xmlns:a16="http://schemas.microsoft.com/office/drawing/2014/main" id="{646DA54C-0552-47D0-A0EE-825DB92676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433" r="12007" b="1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4037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&#10;&#10;Description automatically generated">
            <a:extLst>
              <a:ext uri="{FF2B5EF4-FFF2-40B4-BE49-F238E27FC236}">
                <a16:creationId xmlns:a16="http://schemas.microsoft.com/office/drawing/2014/main" id="{CCD560A7-E50E-4203-9553-11D4C95A29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550" r="30741"/>
          <a:stretch/>
        </p:blipFill>
        <p:spPr>
          <a:xfrm>
            <a:off x="192528" y="171716"/>
            <a:ext cx="3793268" cy="6514565"/>
          </a:xfrm>
          <a:prstGeom prst="rect">
            <a:avLst/>
          </a:prstGeom>
        </p:spPr>
      </p:pic>
      <p:pic>
        <p:nvPicPr>
          <p:cNvPr id="7" name="Picture 6" descr="A picture containing grass, purple, fabric&#10;&#10;Description automatically generated">
            <a:extLst>
              <a:ext uri="{FF2B5EF4-FFF2-40B4-BE49-F238E27FC236}">
                <a16:creationId xmlns:a16="http://schemas.microsoft.com/office/drawing/2014/main" id="{E1800CDB-B315-4C56-8393-18A2BD80F4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858" r="30076"/>
          <a:stretch/>
        </p:blipFill>
        <p:spPr>
          <a:xfrm>
            <a:off x="8181527" y="171716"/>
            <a:ext cx="3822924" cy="6514565"/>
          </a:xfrm>
          <a:prstGeom prst="rect">
            <a:avLst/>
          </a:prstGeom>
        </p:spPr>
      </p:pic>
      <p:pic>
        <p:nvPicPr>
          <p:cNvPr id="5" name="Picture 4" descr="A picture containing purple, pan&#10;&#10;Description automatically generated">
            <a:extLst>
              <a:ext uri="{FF2B5EF4-FFF2-40B4-BE49-F238E27FC236}">
                <a16:creationId xmlns:a16="http://schemas.microsoft.com/office/drawing/2014/main" id="{64769F18-9CAB-404A-9B91-467AA690000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140" r="26082"/>
          <a:stretch/>
        </p:blipFill>
        <p:spPr>
          <a:xfrm>
            <a:off x="4196496" y="171716"/>
            <a:ext cx="3799007" cy="65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9165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97DC95-6BF6-4EA4-82CC-694309A7311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510" r="11015" b="1"/>
          <a:stretch/>
        </p:blipFill>
        <p:spPr>
          <a:xfrm>
            <a:off x="6272049" y="557189"/>
            <a:ext cx="5668684" cy="5743618"/>
          </a:xfrm>
          <a:prstGeom prst="rect">
            <a:avLst/>
          </a:prstGeom>
        </p:spPr>
      </p:pic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D3DC5C1E-CE68-442A-8D79-64CED8FFBE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09" r="14931" b="1"/>
          <a:stretch/>
        </p:blipFill>
        <p:spPr>
          <a:xfrm>
            <a:off x="268707" y="557189"/>
            <a:ext cx="5674893" cy="57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0444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68F396-DD9A-4213-B568-301989EA8C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551" r="42741"/>
          <a:stretch/>
        </p:blipFill>
        <p:spPr>
          <a:xfrm>
            <a:off x="4184538" y="171717"/>
            <a:ext cx="3793268" cy="6514565"/>
          </a:xfrm>
          <a:prstGeom prst="rect">
            <a:avLst/>
          </a:prstGeom>
        </p:spPr>
      </p:pic>
      <p:pic>
        <p:nvPicPr>
          <p:cNvPr id="7" name="Picture 6" descr="A picture containing sandy&#10;&#10;Description automatically generated">
            <a:extLst>
              <a:ext uri="{FF2B5EF4-FFF2-40B4-BE49-F238E27FC236}">
                <a16:creationId xmlns:a16="http://schemas.microsoft.com/office/drawing/2014/main" id="{22A8A7C3-C05F-4818-85DF-AC001B24582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673" r="40261"/>
          <a:stretch/>
        </p:blipFill>
        <p:spPr>
          <a:xfrm>
            <a:off x="8169809" y="171717"/>
            <a:ext cx="3822924" cy="6514565"/>
          </a:xfrm>
          <a:prstGeom prst="rect">
            <a:avLst/>
          </a:prstGeom>
        </p:spPr>
      </p:pic>
      <p:pic>
        <p:nvPicPr>
          <p:cNvPr id="3" name="Picture 2" descr="A picture containing purple, pink&#10;&#10;Description automatically generated">
            <a:extLst>
              <a:ext uri="{FF2B5EF4-FFF2-40B4-BE49-F238E27FC236}">
                <a16:creationId xmlns:a16="http://schemas.microsoft.com/office/drawing/2014/main" id="{C9EAF046-EC0A-4A48-97C3-1895B2CAD97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133" r="27089"/>
          <a:stretch/>
        </p:blipFill>
        <p:spPr>
          <a:xfrm>
            <a:off x="193528" y="171717"/>
            <a:ext cx="3799007" cy="651456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64B6B7-3A0C-4F2A-8563-B5D76745A062}"/>
              </a:ext>
            </a:extLst>
          </p:cNvPr>
          <p:cNvSpPr txBox="1"/>
          <p:nvPr/>
        </p:nvSpPr>
        <p:spPr>
          <a:xfrm>
            <a:off x="8325869" y="264317"/>
            <a:ext cx="143186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SMARC4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DD64EE-DA22-4E3D-9C00-BED7712F78A6}"/>
              </a:ext>
            </a:extLst>
          </p:cNvPr>
          <p:cNvSpPr txBox="1"/>
          <p:nvPr/>
        </p:nvSpPr>
        <p:spPr>
          <a:xfrm>
            <a:off x="4329442" y="264317"/>
            <a:ext cx="143186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SMARC4</a:t>
            </a:r>
          </a:p>
        </p:txBody>
      </p:sp>
    </p:spTree>
    <p:extLst>
      <p:ext uri="{BB962C8B-B14F-4D97-AF65-F5344CB8AC3E}">
        <p14:creationId xmlns:p14="http://schemas.microsoft.com/office/powerpoint/2010/main" val="11608882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food, wave&#10;&#10;Description automatically generated">
            <a:extLst>
              <a:ext uri="{FF2B5EF4-FFF2-40B4-BE49-F238E27FC236}">
                <a16:creationId xmlns:a16="http://schemas.microsoft.com/office/drawing/2014/main" id="{4B86E33A-7636-4AE4-8E63-06DF03304D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224" r="38067"/>
          <a:stretch/>
        </p:blipFill>
        <p:spPr>
          <a:xfrm>
            <a:off x="8186154" y="171716"/>
            <a:ext cx="3793268" cy="65145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AE6C8B-7703-4DE8-9B6D-DEDB605BC52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413" r="29521"/>
          <a:stretch/>
        </p:blipFill>
        <p:spPr>
          <a:xfrm>
            <a:off x="195351" y="171716"/>
            <a:ext cx="3822924" cy="65145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16EDAA-1AC9-46E2-B866-335E2F32A1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334" r="45888"/>
          <a:stretch/>
        </p:blipFill>
        <p:spPr>
          <a:xfrm>
            <a:off x="4176093" y="171716"/>
            <a:ext cx="3799007" cy="65145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D52F2B4-7493-4118-B38F-17814FBB5B9B}"/>
              </a:ext>
            </a:extLst>
          </p:cNvPr>
          <p:cNvSpPr txBox="1"/>
          <p:nvPr/>
        </p:nvSpPr>
        <p:spPr>
          <a:xfrm>
            <a:off x="349040" y="283367"/>
            <a:ext cx="74411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CK7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8C2ACF-7199-44D1-9FA4-D4AB5DDB09E8}"/>
              </a:ext>
            </a:extLst>
          </p:cNvPr>
          <p:cNvSpPr txBox="1"/>
          <p:nvPr/>
        </p:nvSpPr>
        <p:spPr>
          <a:xfrm>
            <a:off x="4326153" y="283367"/>
            <a:ext cx="95987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CDX2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97D7F8-A5BE-4917-9F52-C2C061925A7D}"/>
              </a:ext>
            </a:extLst>
          </p:cNvPr>
          <p:cNvSpPr txBox="1"/>
          <p:nvPr/>
        </p:nvSpPr>
        <p:spPr>
          <a:xfrm>
            <a:off x="8390419" y="283367"/>
            <a:ext cx="87556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EMA</a:t>
            </a:r>
          </a:p>
        </p:txBody>
      </p:sp>
    </p:spTree>
    <p:extLst>
      <p:ext uri="{BB962C8B-B14F-4D97-AF65-F5344CB8AC3E}">
        <p14:creationId xmlns:p14="http://schemas.microsoft.com/office/powerpoint/2010/main" val="37226450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4A6FF84D-C120-4A5A-B4FF-A6B9F3C8FE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703" b="14703"/>
          <a:stretch/>
        </p:blipFill>
        <p:spPr>
          <a:xfrm>
            <a:off x="180960" y="145144"/>
            <a:ext cx="5850194" cy="32391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3EC326-2CE6-4923-9F29-28C6F8A4C86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703" b="14703"/>
          <a:stretch/>
        </p:blipFill>
        <p:spPr>
          <a:xfrm>
            <a:off x="6160846" y="145145"/>
            <a:ext cx="5850194" cy="32391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73A27F-2D5C-47ED-9F10-BDEE0A45166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703" b="14703"/>
          <a:stretch/>
        </p:blipFill>
        <p:spPr>
          <a:xfrm>
            <a:off x="180960" y="3495505"/>
            <a:ext cx="5850194" cy="3239124"/>
          </a:xfrm>
          <a:prstGeom prst="rect">
            <a:avLst/>
          </a:prstGeom>
        </p:spPr>
      </p:pic>
      <p:pic>
        <p:nvPicPr>
          <p:cNvPr id="9" name="Picture 8" descr="A picture containing outdoor, snow&#10;&#10;Description automatically generated">
            <a:extLst>
              <a:ext uri="{FF2B5EF4-FFF2-40B4-BE49-F238E27FC236}">
                <a16:creationId xmlns:a16="http://schemas.microsoft.com/office/drawing/2014/main" id="{6B8B2329-AAEB-480D-A9BF-885752DA7D9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703" b="14703"/>
          <a:stretch/>
        </p:blipFill>
        <p:spPr>
          <a:xfrm>
            <a:off x="6160846" y="3495504"/>
            <a:ext cx="5850194" cy="32391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1A7ACAC-8E87-4810-A9AA-93BE417DEBDD}"/>
              </a:ext>
            </a:extLst>
          </p:cNvPr>
          <p:cNvSpPr txBox="1"/>
          <p:nvPr/>
        </p:nvSpPr>
        <p:spPr>
          <a:xfrm>
            <a:off x="292543" y="228586"/>
            <a:ext cx="103964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SALL4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438030-501A-46BB-A2B7-55A7452AFDE3}"/>
              </a:ext>
            </a:extLst>
          </p:cNvPr>
          <p:cNvSpPr txBox="1"/>
          <p:nvPr/>
        </p:nvSpPr>
        <p:spPr>
          <a:xfrm>
            <a:off x="6266333" y="228586"/>
            <a:ext cx="67197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SIN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981483-C7BC-47BB-AECF-B54950102F4D}"/>
              </a:ext>
            </a:extLst>
          </p:cNvPr>
          <p:cNvSpPr txBox="1"/>
          <p:nvPr/>
        </p:nvSpPr>
        <p:spPr>
          <a:xfrm>
            <a:off x="292543" y="3613217"/>
            <a:ext cx="73449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CAL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BF62CF-CC38-42CF-97BB-7385BA440171}"/>
              </a:ext>
            </a:extLst>
          </p:cNvPr>
          <p:cNvSpPr txBox="1"/>
          <p:nvPr/>
        </p:nvSpPr>
        <p:spPr>
          <a:xfrm>
            <a:off x="6266333" y="3613217"/>
            <a:ext cx="69762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SF1</a:t>
            </a:r>
          </a:p>
        </p:txBody>
      </p:sp>
    </p:spTree>
    <p:extLst>
      <p:ext uri="{BB962C8B-B14F-4D97-AF65-F5344CB8AC3E}">
        <p14:creationId xmlns:p14="http://schemas.microsoft.com/office/powerpoint/2010/main" val="2689614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68E8-1B35-4337-AE4B-B5911CA2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049728" y="2299614"/>
            <a:ext cx="3427179" cy="1021976"/>
          </a:xfrm>
        </p:spPr>
        <p:txBody>
          <a:bodyPr/>
          <a:lstStyle/>
          <a:p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2" y="769077"/>
            <a:ext cx="10515600" cy="5728728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r>
              <a:rPr lang="en-US" dirty="0"/>
              <a:t> 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en-US" dirty="0">
                <a:latin typeface="+mj-lt"/>
              </a:rPr>
              <a:t>Carcinoma de </a:t>
            </a:r>
            <a:r>
              <a:rPr lang="en-US" dirty="0" err="1">
                <a:latin typeface="+mj-lt"/>
              </a:rPr>
              <a:t>Células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Pequeñas</a:t>
            </a:r>
            <a:r>
              <a:rPr lang="en-US" dirty="0">
                <a:latin typeface="+mj-lt"/>
              </a:rPr>
              <a:t> de Tipo </a:t>
            </a:r>
            <a:r>
              <a:rPr lang="en-US" dirty="0" err="1">
                <a:latin typeface="+mj-lt"/>
              </a:rPr>
              <a:t>Hipercalcémico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858564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43552"/>
            <a:ext cx="10515600" cy="646331"/>
          </a:xfrm>
          <a:noFill/>
          <a:ln>
            <a:noFill/>
          </a:ln>
        </p:spPr>
        <p:txBody>
          <a:bodyPr>
            <a:spAutoFit/>
          </a:bodyPr>
          <a:lstStyle/>
          <a:p>
            <a:r>
              <a:rPr lang="en-US" sz="4000" dirty="0">
                <a:latin typeface="+mj-lt"/>
              </a:rPr>
              <a:t>IHQ</a:t>
            </a:r>
            <a:endParaRPr lang="en-US" sz="3600" dirty="0">
              <a:latin typeface="+mj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8965" y="1072323"/>
            <a:ext cx="5260235" cy="5509920"/>
          </a:xfrm>
          <a:solidFill>
            <a:schemeClr val="accent4">
              <a:lumMod val="75000"/>
            </a:schemeClr>
          </a:solidFill>
          <a:ln w="28575">
            <a:noFill/>
          </a:ln>
        </p:spPr>
      </p:pic>
      <p:sp>
        <p:nvSpPr>
          <p:cNvPr id="5" name="Rectangle 4"/>
          <p:cNvSpPr/>
          <p:nvPr/>
        </p:nvSpPr>
        <p:spPr>
          <a:xfrm>
            <a:off x="1140565" y="6017500"/>
            <a:ext cx="1031135" cy="48624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WT-1 +</a:t>
            </a:r>
          </a:p>
        </p:txBody>
      </p:sp>
      <p:sp>
        <p:nvSpPr>
          <p:cNvPr id="7" name="Rectangle 6"/>
          <p:cNvSpPr/>
          <p:nvPr/>
        </p:nvSpPr>
        <p:spPr>
          <a:xfrm>
            <a:off x="6843254" y="1597474"/>
            <a:ext cx="4602844" cy="484276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>
            <a:noAutofit/>
          </a:bodyPr>
          <a:lstStyle/>
          <a:p>
            <a:pPr marL="457200" indent="-284163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Inhibin -</a:t>
            </a:r>
          </a:p>
          <a:p>
            <a:pPr marL="457200" indent="-284163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CD99 -</a:t>
            </a:r>
          </a:p>
          <a:p>
            <a:pPr marL="457200" indent="-284163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TTF-1 -</a:t>
            </a:r>
          </a:p>
          <a:p>
            <a:pPr marL="457200" indent="-284163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ER/PR -</a:t>
            </a:r>
          </a:p>
          <a:p>
            <a:pPr marL="173037"/>
            <a:endParaRPr lang="en-US" sz="2800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  <a:p>
            <a:pPr marL="228600"/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+/- CD56, </a:t>
            </a:r>
            <a:r>
              <a:rPr lang="en-US" sz="2800" dirty="0" err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sinaptofisina</a:t>
            </a: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cromogranina</a:t>
            </a: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queratinas</a:t>
            </a: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claudina</a:t>
            </a: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, EMA, CD10, </a:t>
            </a:r>
            <a:r>
              <a:rPr lang="en-US" sz="2800" dirty="0" err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calretinina</a:t>
            </a:r>
            <a:r>
              <a:rPr lang="en-US" sz="28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, SALL4 </a:t>
            </a:r>
          </a:p>
        </p:txBody>
      </p:sp>
    </p:spTree>
    <p:extLst>
      <p:ext uri="{BB962C8B-B14F-4D97-AF65-F5344CB8AC3E}">
        <p14:creationId xmlns:p14="http://schemas.microsoft.com/office/powerpoint/2010/main" val="33732310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5700" y="435044"/>
            <a:ext cx="8102600" cy="6076950"/>
          </a:xfrm>
          <a:ln w="28575">
            <a:noFill/>
          </a:ln>
        </p:spPr>
      </p:pic>
      <p:sp>
        <p:nvSpPr>
          <p:cNvPr id="6" name="Rectangle 5"/>
          <p:cNvSpPr/>
          <p:nvPr/>
        </p:nvSpPr>
        <p:spPr>
          <a:xfrm>
            <a:off x="8775701" y="6022846"/>
            <a:ext cx="2857500" cy="400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dirty="0">
                <a:latin typeface="+mj-lt"/>
                <a:cs typeface="Arial" panose="020B0604020202020204" pitchFamily="34" charset="0"/>
              </a:rPr>
              <a:t>IHQ: Perdida de SMARCA4 </a:t>
            </a:r>
          </a:p>
        </p:txBody>
      </p:sp>
      <p:sp>
        <p:nvSpPr>
          <p:cNvPr id="2" name="Rectangle 1"/>
          <p:cNvSpPr/>
          <p:nvPr/>
        </p:nvSpPr>
        <p:spPr>
          <a:xfrm>
            <a:off x="113018" y="1077464"/>
            <a:ext cx="3416300" cy="13849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SMARC4 (BRG1) IHQ  - &gt;95%,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pero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no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en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todos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los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casos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  <a:endParaRPr lang="en-US" sz="2800" b="1" i="1" dirty="0">
              <a:solidFill>
                <a:schemeClr val="accent2">
                  <a:lumMod val="75000"/>
                </a:schemeClr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76E1E-2457-467A-A884-4F4C67113974}"/>
              </a:ext>
            </a:extLst>
          </p:cNvPr>
          <p:cNvSpPr/>
          <p:nvPr/>
        </p:nvSpPr>
        <p:spPr>
          <a:xfrm>
            <a:off x="113018" y="3174433"/>
            <a:ext cx="3582682" cy="24929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r>
              <a:rPr lang="en-US" sz="26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Occasionalmente</a:t>
            </a:r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26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perdida</a:t>
            </a:r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de</a:t>
            </a:r>
          </a:p>
          <a:p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SMARCB1 (INI1)</a:t>
            </a:r>
          </a:p>
          <a:p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SMARCA2 (BRM) con </a:t>
            </a:r>
            <a:r>
              <a:rPr lang="en-US" sz="26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retencion</a:t>
            </a:r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de SMARCA4 </a:t>
            </a:r>
          </a:p>
          <a:p>
            <a:r>
              <a:rPr lang="en-US" sz="2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SMARCA4 y SMARCA2</a:t>
            </a:r>
            <a:endParaRPr lang="en-US" sz="2600" i="1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4066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9653"/>
          <a:stretch/>
        </p:blipFill>
        <p:spPr bwMode="auto">
          <a:xfrm>
            <a:off x="66015" y="612441"/>
            <a:ext cx="3946840" cy="1441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2496" y="2169485"/>
            <a:ext cx="3622138" cy="3514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2163565" y="5965502"/>
            <a:ext cx="91249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1987</a:t>
            </a:r>
          </a:p>
        </p:txBody>
      </p:sp>
      <p:pic>
        <p:nvPicPr>
          <p:cNvPr id="18" name="Picture 8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396" r="3342"/>
          <a:stretch/>
        </p:blipFill>
        <p:spPr bwMode="auto">
          <a:xfrm>
            <a:off x="5561117" y="1575681"/>
            <a:ext cx="5347768" cy="4299109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807287" y="761870"/>
            <a:ext cx="1066404" cy="118872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ffectLst/>
        </p:spPr>
      </p:pic>
      <p:sp>
        <p:nvSpPr>
          <p:cNvPr id="7" name="Rectangle 6"/>
          <p:cNvSpPr/>
          <p:nvPr/>
        </p:nvSpPr>
        <p:spPr>
          <a:xfrm>
            <a:off x="8477641" y="6043816"/>
            <a:ext cx="912495" cy="3371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2013</a:t>
            </a:r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idx="4294967295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99463" y="1134157"/>
            <a:ext cx="1188720" cy="1188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49FD6B1-05D2-46A6-8302-DBBF706704CD}"/>
              </a:ext>
            </a:extLst>
          </p:cNvPr>
          <p:cNvSpPr/>
          <p:nvPr/>
        </p:nvSpPr>
        <p:spPr>
          <a:xfrm>
            <a:off x="200025" y="464457"/>
            <a:ext cx="5029200" cy="53353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89461E-86B5-47C6-BABE-C64C9442004D}"/>
              </a:ext>
            </a:extLst>
          </p:cNvPr>
          <p:cNvSpPr/>
          <p:nvPr/>
        </p:nvSpPr>
        <p:spPr>
          <a:xfrm>
            <a:off x="5561117" y="464457"/>
            <a:ext cx="6430858" cy="53353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8435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635BA26-CC40-4DAE-8B14-A0FACB7480FC}"/>
              </a:ext>
            </a:extLst>
          </p:cNvPr>
          <p:cNvSpPr/>
          <p:nvPr/>
        </p:nvSpPr>
        <p:spPr>
          <a:xfrm>
            <a:off x="616291" y="747386"/>
            <a:ext cx="111556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err="1">
                <a:latin typeface="+mj-lt"/>
                <a:cs typeface="Arial" panose="020B0604020202020204" pitchFamily="34" charset="0"/>
              </a:rPr>
              <a:t>Consideraciones</a:t>
            </a:r>
            <a:r>
              <a:rPr lang="en-US" sz="4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+mj-lt"/>
                <a:cs typeface="Arial" panose="020B0604020202020204" pitchFamily="34" charset="0"/>
              </a:rPr>
              <a:t>Genéticas</a:t>
            </a:r>
            <a:endParaRPr lang="en-US" sz="40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CFFC53-69C3-4D07-9DF9-482688F12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91" y="1868297"/>
            <a:ext cx="10515600" cy="3534431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+mj-lt"/>
              </a:rPr>
              <a:t>Germline testing </a:t>
            </a:r>
            <a:r>
              <a:rPr lang="en-US" i="1" dirty="0">
                <a:latin typeface="+mj-lt"/>
              </a:rPr>
              <a:t>SMARCA4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371899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863" y="1290572"/>
            <a:ext cx="10515600" cy="5493525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Paciente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femenina</a:t>
            </a:r>
            <a:r>
              <a:rPr lang="en-US" dirty="0">
                <a:latin typeface="+mj-lt"/>
              </a:rPr>
              <a:t>, 15 </a:t>
            </a:r>
            <a:r>
              <a:rPr lang="en-US" dirty="0" err="1">
                <a:latin typeface="+mj-lt"/>
              </a:rPr>
              <a:t>años</a:t>
            </a:r>
            <a:endParaRPr lang="en-US" dirty="0">
              <a:latin typeface="+mj-lt"/>
            </a:endParaRP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Presentación</a:t>
            </a:r>
            <a:r>
              <a:rPr lang="en-US" dirty="0">
                <a:latin typeface="+mj-lt"/>
              </a:rPr>
              <a:t>: distension abdominal, </a:t>
            </a:r>
            <a:r>
              <a:rPr lang="en-US" dirty="0" err="1">
                <a:latin typeface="+mj-lt"/>
              </a:rPr>
              <a:t>vómitos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diarrea</a:t>
            </a:r>
            <a:endParaRPr lang="en-US" dirty="0">
              <a:latin typeface="+mj-lt"/>
            </a:endParaRP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Estudios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radiológicos</a:t>
            </a:r>
            <a:r>
              <a:rPr lang="en-US" dirty="0">
                <a:latin typeface="+mj-lt"/>
              </a:rPr>
              <a:t>: </a:t>
            </a:r>
            <a:r>
              <a:rPr lang="en-US" dirty="0" err="1">
                <a:latin typeface="+mj-lt"/>
              </a:rPr>
              <a:t>ascitis</a:t>
            </a:r>
            <a:r>
              <a:rPr lang="en-US" dirty="0">
                <a:latin typeface="+mj-lt"/>
              </a:rPr>
              <a:t> y multiple </a:t>
            </a:r>
            <a:r>
              <a:rPr lang="en-US" dirty="0" err="1">
                <a:latin typeface="+mj-lt"/>
              </a:rPr>
              <a:t>nódulos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 el </a:t>
            </a:r>
            <a:r>
              <a:rPr lang="en-US" dirty="0" err="1">
                <a:latin typeface="+mj-lt"/>
              </a:rPr>
              <a:t>peritoneo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epiplón</a:t>
            </a:r>
            <a:r>
              <a:rPr lang="en-US" dirty="0">
                <a:latin typeface="+mj-lt"/>
              </a:rPr>
              <a:t> </a:t>
            </a:r>
          </a:p>
          <a:p>
            <a:pPr>
              <a:spcBef>
                <a:spcPts val="1800"/>
              </a:spcBef>
            </a:pPr>
            <a:r>
              <a:rPr lang="en-US" dirty="0" err="1">
                <a:latin typeface="+mj-lt"/>
              </a:rPr>
              <a:t>Laparatomía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exploradora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muestreo</a:t>
            </a:r>
            <a:r>
              <a:rPr lang="en-US" dirty="0">
                <a:latin typeface="+mj-lt"/>
              </a:rPr>
              <a:t> </a:t>
            </a:r>
          </a:p>
          <a:p>
            <a:pPr>
              <a:spcBef>
                <a:spcPts val="1800"/>
              </a:spcBef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169054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urple, vegetable&#10;&#10;Description automatically generated">
            <a:extLst>
              <a:ext uri="{FF2B5EF4-FFF2-40B4-BE49-F238E27FC236}">
                <a16:creationId xmlns:a16="http://schemas.microsoft.com/office/drawing/2014/main" id="{3812FECA-0254-49D9-8FC8-5779CC536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992" r="-2" b="14488"/>
          <a:stretch/>
        </p:blipFill>
        <p:spPr>
          <a:xfrm>
            <a:off x="187836" y="3510857"/>
            <a:ext cx="5804105" cy="3167426"/>
          </a:xfrm>
          <a:prstGeom prst="rect">
            <a:avLst/>
          </a:prstGeom>
        </p:spPr>
      </p:pic>
      <p:pic>
        <p:nvPicPr>
          <p:cNvPr id="5" name="Picture 4" descr="A picture containing purple&#10;&#10;Description automatically generated">
            <a:extLst>
              <a:ext uri="{FF2B5EF4-FFF2-40B4-BE49-F238E27FC236}">
                <a16:creationId xmlns:a16="http://schemas.microsoft.com/office/drawing/2014/main" id="{82A138E3-EB0E-42D1-A282-4350596C7A0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486" r="2" b="4922"/>
          <a:stretch/>
        </p:blipFill>
        <p:spPr>
          <a:xfrm>
            <a:off x="6195373" y="171717"/>
            <a:ext cx="5797883" cy="3167426"/>
          </a:xfrm>
          <a:prstGeom prst="rect">
            <a:avLst/>
          </a:prstGeom>
        </p:spPr>
      </p:pic>
      <p:pic>
        <p:nvPicPr>
          <p:cNvPr id="9" name="Picture 8" descr="A picture containing purple, fabric, vegetable&#10;&#10;Description automatically generated">
            <a:extLst>
              <a:ext uri="{FF2B5EF4-FFF2-40B4-BE49-F238E27FC236}">
                <a16:creationId xmlns:a16="http://schemas.microsoft.com/office/drawing/2014/main" id="{2249E6A0-DB19-43AC-8B62-C570190B5E8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767" r="-2" b="26998"/>
          <a:stretch/>
        </p:blipFill>
        <p:spPr>
          <a:xfrm>
            <a:off x="6200059" y="3518857"/>
            <a:ext cx="5804105" cy="3167425"/>
          </a:xfrm>
          <a:prstGeom prst="rect">
            <a:avLst/>
          </a:prstGeom>
        </p:spPr>
      </p:pic>
      <p:pic>
        <p:nvPicPr>
          <p:cNvPr id="3" name="Picture 2" descr="A picture containing grass, purple, pink, vegetable&#10;&#10;Description automatically generated">
            <a:extLst>
              <a:ext uri="{FF2B5EF4-FFF2-40B4-BE49-F238E27FC236}">
                <a16:creationId xmlns:a16="http://schemas.microsoft.com/office/drawing/2014/main" id="{64C86BC1-6B36-4D17-8FB3-AE7F770307A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368" r="2" b="21334"/>
          <a:stretch/>
        </p:blipFill>
        <p:spPr>
          <a:xfrm>
            <a:off x="201849" y="171716"/>
            <a:ext cx="5797883" cy="316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1742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purple, cabbage, meat, vegetable&#10;&#10;Description automatically generated">
            <a:extLst>
              <a:ext uri="{FF2B5EF4-FFF2-40B4-BE49-F238E27FC236}">
                <a16:creationId xmlns:a16="http://schemas.microsoft.com/office/drawing/2014/main" id="{1E889F7D-DF2D-4644-90F0-724D7EC16E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836" r="10689" b="1"/>
          <a:stretch/>
        </p:blipFill>
        <p:spPr>
          <a:xfrm>
            <a:off x="321731" y="557189"/>
            <a:ext cx="5668684" cy="57436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4E6481A-B8A1-436D-AC52-9EA35929D5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4615" r="7825" b="1"/>
          <a:stretch/>
        </p:blipFill>
        <p:spPr>
          <a:xfrm>
            <a:off x="6195375" y="557189"/>
            <a:ext cx="5674893" cy="57436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0330CD-D73C-48CD-9366-3998FC990A3F}"/>
              </a:ext>
            </a:extLst>
          </p:cNvPr>
          <p:cNvSpPr txBox="1"/>
          <p:nvPr/>
        </p:nvSpPr>
        <p:spPr>
          <a:xfrm>
            <a:off x="6310622" y="705380"/>
            <a:ext cx="169309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 err="1">
                <a:latin typeface="+mj-lt"/>
              </a:rPr>
              <a:t>Claudina</a:t>
            </a:r>
            <a:r>
              <a:rPr lang="en-US" sz="2800" dirty="0">
                <a:latin typeface="+mj-lt"/>
              </a:rPr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1967667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2" y="769077"/>
            <a:ext cx="10515600" cy="5728728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r>
              <a:rPr lang="en-US" sz="3600" dirty="0"/>
              <a:t> 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en-US" dirty="0" err="1">
                <a:latin typeface="+mj-lt"/>
              </a:rPr>
              <a:t>Mesotelioma</a:t>
            </a:r>
            <a:r>
              <a:rPr lang="en-US" dirty="0">
                <a:latin typeface="+mj-lt"/>
              </a:rPr>
              <a:t>, </a:t>
            </a:r>
            <a:r>
              <a:rPr lang="en-US" dirty="0" err="1">
                <a:latin typeface="+mj-lt"/>
              </a:rPr>
              <a:t>epitelioide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593682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336244"/>
            <a:ext cx="8229600" cy="1066800"/>
          </a:xfrm>
        </p:spPr>
        <p:txBody>
          <a:bodyPr vert="horz" wrap="square" lIns="85922" tIns="42962" rIns="85922" bIns="42962" numCol="1" anchor="ctr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US" sz="4000" dirty="0">
                <a:solidFill>
                  <a:schemeClr val="tx1"/>
                </a:solidFill>
              </a:rPr>
              <a:t>IHQ</a:t>
            </a:r>
            <a:endParaRPr lang="en-US" altLang="en-US" sz="5400" dirty="0">
              <a:latin typeface="Arial" charset="0"/>
              <a:cs typeface="Arial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294695" y="654855"/>
            <a:ext cx="1161410" cy="3484230"/>
            <a:chOff x="5305456" y="2840370"/>
            <a:chExt cx="1161410" cy="3484230"/>
          </a:xfrm>
        </p:grpSpPr>
        <p:sp>
          <p:nvSpPr>
            <p:cNvPr id="13" name="Rectangle 12"/>
            <p:cNvSpPr/>
            <p:nvPr/>
          </p:nvSpPr>
          <p:spPr>
            <a:xfrm>
              <a:off x="5305456" y="2840370"/>
              <a:ext cx="1161409" cy="3484230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endParaRPr lang="en-US" sz="2000" b="1" dirty="0">
                <a:solidFill>
                  <a:prstClr val="black"/>
                </a:solidFill>
                <a:latin typeface="Verdana"/>
                <a:cs typeface="Tahoma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5305457" y="2840370"/>
              <a:ext cx="1161409" cy="926187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ctr"/>
            <a:lstStyle/>
            <a:p>
              <a:pPr algn="ctr"/>
              <a:r>
                <a:rPr lang="en-US" sz="6600" dirty="0">
                  <a:solidFill>
                    <a:prstClr val="white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5" name="Freeform 14"/>
            <p:cNvSpPr/>
            <p:nvPr/>
          </p:nvSpPr>
          <p:spPr>
            <a:xfrm rot="6300000">
              <a:off x="5243986" y="4643915"/>
              <a:ext cx="1243778" cy="827107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  <a:gd name="connsiteX0" fmla="*/ 180338 w 1072803"/>
                <a:gd name="connsiteY0" fmla="*/ 661168 h 1675140"/>
                <a:gd name="connsiteX1" fmla="*/ 438223 w 1072803"/>
                <a:gd name="connsiteY1" fmla="*/ 643 h 1675140"/>
                <a:gd name="connsiteX2" fmla="*/ 881378 w 1072803"/>
                <a:gd name="connsiteY2" fmla="*/ 782539 h 1675140"/>
                <a:gd name="connsiteX3" fmla="*/ 1071878 w 1072803"/>
                <a:gd name="connsiteY3" fmla="*/ 1254979 h 1675140"/>
                <a:gd name="connsiteX4" fmla="*/ 812798 w 1072803"/>
                <a:gd name="connsiteY4" fmla="*/ 1551891 h 1675140"/>
                <a:gd name="connsiteX5" fmla="*/ 614678 w 1072803"/>
                <a:gd name="connsiteY5" fmla="*/ 1674079 h 1675140"/>
                <a:gd name="connsiteX6" fmla="*/ 378458 w 1072803"/>
                <a:gd name="connsiteY6" fmla="*/ 1491810 h 1675140"/>
                <a:gd name="connsiteX7" fmla="*/ 5078 w 1072803"/>
                <a:gd name="connsiteY7" fmla="*/ 1308319 h 1675140"/>
                <a:gd name="connsiteX8" fmla="*/ 180338 w 1072803"/>
                <a:gd name="connsiteY8" fmla="*/ 661168 h 1675140"/>
                <a:gd name="connsiteX0" fmla="*/ 180338 w 1072802"/>
                <a:gd name="connsiteY0" fmla="*/ 661168 h 2054081"/>
                <a:gd name="connsiteX1" fmla="*/ 438223 w 1072802"/>
                <a:gd name="connsiteY1" fmla="*/ 643 h 2054081"/>
                <a:gd name="connsiteX2" fmla="*/ 881378 w 1072802"/>
                <a:gd name="connsiteY2" fmla="*/ 782539 h 2054081"/>
                <a:gd name="connsiteX3" fmla="*/ 1071878 w 1072802"/>
                <a:gd name="connsiteY3" fmla="*/ 1254979 h 2054081"/>
                <a:gd name="connsiteX4" fmla="*/ 812798 w 1072802"/>
                <a:gd name="connsiteY4" fmla="*/ 1551891 h 2054081"/>
                <a:gd name="connsiteX5" fmla="*/ 493997 w 1072802"/>
                <a:gd name="connsiteY5" fmla="*/ 2053888 h 2054081"/>
                <a:gd name="connsiteX6" fmla="*/ 378458 w 1072802"/>
                <a:gd name="connsiteY6" fmla="*/ 1491810 h 2054081"/>
                <a:gd name="connsiteX7" fmla="*/ 5078 w 1072802"/>
                <a:gd name="connsiteY7" fmla="*/ 1308319 h 2054081"/>
                <a:gd name="connsiteX8" fmla="*/ 180338 w 1072802"/>
                <a:gd name="connsiteY8" fmla="*/ 661168 h 2054081"/>
                <a:gd name="connsiteX0" fmla="*/ 180338 w 1079506"/>
                <a:gd name="connsiteY0" fmla="*/ 667545 h 2060458"/>
                <a:gd name="connsiteX1" fmla="*/ 438223 w 1079506"/>
                <a:gd name="connsiteY1" fmla="*/ 7020 h 2060458"/>
                <a:gd name="connsiteX2" fmla="*/ 958175 w 1079506"/>
                <a:gd name="connsiteY2" fmla="*/ 377463 h 2060458"/>
                <a:gd name="connsiteX3" fmla="*/ 1071878 w 1079506"/>
                <a:gd name="connsiteY3" fmla="*/ 1261356 h 2060458"/>
                <a:gd name="connsiteX4" fmla="*/ 812798 w 1079506"/>
                <a:gd name="connsiteY4" fmla="*/ 1558268 h 2060458"/>
                <a:gd name="connsiteX5" fmla="*/ 493997 w 1079506"/>
                <a:gd name="connsiteY5" fmla="*/ 2060265 h 2060458"/>
                <a:gd name="connsiteX6" fmla="*/ 378458 w 1079506"/>
                <a:gd name="connsiteY6" fmla="*/ 1498187 h 2060458"/>
                <a:gd name="connsiteX7" fmla="*/ 5078 w 1079506"/>
                <a:gd name="connsiteY7" fmla="*/ 1314696 h 2060458"/>
                <a:gd name="connsiteX8" fmla="*/ 180338 w 1079506"/>
                <a:gd name="connsiteY8" fmla="*/ 667545 h 2060458"/>
                <a:gd name="connsiteX0" fmla="*/ 175287 w 1074455"/>
                <a:gd name="connsiteY0" fmla="*/ 667545 h 2061273"/>
                <a:gd name="connsiteX1" fmla="*/ 433172 w 1074455"/>
                <a:gd name="connsiteY1" fmla="*/ 7020 h 2061273"/>
                <a:gd name="connsiteX2" fmla="*/ 953124 w 1074455"/>
                <a:gd name="connsiteY2" fmla="*/ 377463 h 2061273"/>
                <a:gd name="connsiteX3" fmla="*/ 1066827 w 1074455"/>
                <a:gd name="connsiteY3" fmla="*/ 1261356 h 2061273"/>
                <a:gd name="connsiteX4" fmla="*/ 807747 w 1074455"/>
                <a:gd name="connsiteY4" fmla="*/ 1558268 h 2061273"/>
                <a:gd name="connsiteX5" fmla="*/ 488946 w 1074455"/>
                <a:gd name="connsiteY5" fmla="*/ 2060265 h 2061273"/>
                <a:gd name="connsiteX6" fmla="*/ 186898 w 1074455"/>
                <a:gd name="connsiteY6" fmla="*/ 1688095 h 2061273"/>
                <a:gd name="connsiteX7" fmla="*/ 27 w 1074455"/>
                <a:gd name="connsiteY7" fmla="*/ 1314696 h 2061273"/>
                <a:gd name="connsiteX8" fmla="*/ 175287 w 1074455"/>
                <a:gd name="connsiteY8" fmla="*/ 667545 h 2061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4455" h="2061273">
                  <a:moveTo>
                    <a:pt x="175287" y="667545"/>
                  </a:moveTo>
                  <a:cubicBezTo>
                    <a:pt x="247478" y="449599"/>
                    <a:pt x="303532" y="55367"/>
                    <a:pt x="433172" y="7020"/>
                  </a:cubicBezTo>
                  <a:cubicBezTo>
                    <a:pt x="562812" y="-41327"/>
                    <a:pt x="847515" y="168407"/>
                    <a:pt x="953124" y="377463"/>
                  </a:cubicBezTo>
                  <a:cubicBezTo>
                    <a:pt x="1058733" y="586519"/>
                    <a:pt x="1091057" y="1064555"/>
                    <a:pt x="1066827" y="1261356"/>
                  </a:cubicBezTo>
                  <a:cubicBezTo>
                    <a:pt x="1042598" y="1458157"/>
                    <a:pt x="904060" y="1425117"/>
                    <a:pt x="807747" y="1558268"/>
                  </a:cubicBezTo>
                  <a:cubicBezTo>
                    <a:pt x="711434" y="1691419"/>
                    <a:pt x="592421" y="2038627"/>
                    <a:pt x="488946" y="2060265"/>
                  </a:cubicBezTo>
                  <a:cubicBezTo>
                    <a:pt x="385471" y="2081903"/>
                    <a:pt x="288498" y="1749055"/>
                    <a:pt x="186898" y="1688095"/>
                  </a:cubicBezTo>
                  <a:cubicBezTo>
                    <a:pt x="85298" y="1627135"/>
                    <a:pt x="1962" y="1484788"/>
                    <a:pt x="27" y="1314696"/>
                  </a:cubicBezTo>
                  <a:cubicBezTo>
                    <a:pt x="-1908" y="1144604"/>
                    <a:pt x="103096" y="885491"/>
                    <a:pt x="175287" y="66754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endParaRPr lang="en-US" sz="2000" b="1">
                <a:solidFill>
                  <a:prstClr val="white"/>
                </a:solidFill>
                <a:latin typeface="Verdana"/>
                <a:cs typeface="Tahoma"/>
              </a:endParaRPr>
            </a:p>
          </p:txBody>
        </p:sp>
      </p:grpSp>
      <p:sp>
        <p:nvSpPr>
          <p:cNvPr id="17" name="Rectangle 3"/>
          <p:cNvSpPr txBox="1">
            <a:spLocks noChangeArrowheads="1"/>
          </p:cNvSpPr>
          <p:nvPr/>
        </p:nvSpPr>
        <p:spPr bwMode="auto">
          <a:xfrm>
            <a:off x="2133286" y="3427972"/>
            <a:ext cx="3103250" cy="1711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5922" tIns="42962" rIns="85922" bIns="429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266700" indent="-214313" defTabSz="852488" eaLnBrk="1" hangingPunct="1"/>
            <a:r>
              <a:rPr lang="en-US" altLang="en-US" sz="2400" kern="0" dirty="0" err="1">
                <a:solidFill>
                  <a:prstClr val="black"/>
                </a:solidFill>
                <a:latin typeface="+mj-lt"/>
                <a:cs typeface="Arial" charset="0"/>
              </a:rPr>
              <a:t>Calretinina</a:t>
            </a:r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 </a:t>
            </a:r>
          </a:p>
          <a:p>
            <a:pPr marL="266700" indent="-214313" defTabSz="852488" eaLnBrk="1" hangingPunct="1"/>
            <a:r>
              <a:rPr lang="en-US" altLang="en-US" sz="2400" kern="0" dirty="0" err="1">
                <a:solidFill>
                  <a:prstClr val="black"/>
                </a:solidFill>
                <a:latin typeface="+mj-lt"/>
                <a:cs typeface="Arial" charset="0"/>
              </a:rPr>
              <a:t>Queratina</a:t>
            </a:r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 5/6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D240/</a:t>
            </a:r>
            <a:r>
              <a:rPr lang="en-US" altLang="en-US" sz="2400" dirty="0" err="1">
                <a:latin typeface="+mj-lt"/>
                <a:cs typeface="Arial" charset="0"/>
              </a:rPr>
              <a:t>Podoplanina</a:t>
            </a:r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 </a:t>
            </a:r>
          </a:p>
          <a:p>
            <a:pPr marL="266700" indent="-214313" defTabSz="852488" eaLnBrk="1" hangingPunct="1"/>
            <a:r>
              <a:rPr lang="en-US" altLang="en-US" sz="2400" kern="0" dirty="0" err="1">
                <a:solidFill>
                  <a:prstClr val="black"/>
                </a:solidFill>
                <a:latin typeface="+mj-lt"/>
                <a:cs typeface="Arial" charset="0"/>
              </a:rPr>
              <a:t>Trombomodulina</a:t>
            </a:r>
            <a:endParaRPr lang="en-US" altLang="en-US" sz="2400" kern="0" dirty="0">
              <a:solidFill>
                <a:prstClr val="black"/>
              </a:solidFill>
              <a:latin typeface="+mj-lt"/>
              <a:cs typeface="Arial" charset="0"/>
            </a:endParaRPr>
          </a:p>
          <a:p>
            <a:pPr marL="266700" indent="-214313" defTabSz="852488" eaLnBrk="1" hangingPunct="1"/>
            <a:r>
              <a:rPr lang="en-US" altLang="en-US" sz="2400" kern="0" dirty="0" err="1">
                <a:solidFill>
                  <a:prstClr val="black"/>
                </a:solidFill>
                <a:latin typeface="+mj-lt"/>
                <a:cs typeface="Arial" charset="0"/>
              </a:rPr>
              <a:t>Mesotelina</a:t>
            </a:r>
            <a:endParaRPr lang="en-US" altLang="en-US" sz="2400" kern="0" dirty="0">
              <a:solidFill>
                <a:prstClr val="black"/>
              </a:solidFill>
              <a:latin typeface="+mj-lt"/>
              <a:cs typeface="Arial" charset="0"/>
            </a:endParaRP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GATA-3</a:t>
            </a:r>
          </a:p>
          <a:p>
            <a:pPr marL="52387" indent="0" defTabSz="852488" eaLnBrk="1" hangingPunct="1">
              <a:buNone/>
            </a:pPr>
            <a:endParaRPr lang="en-US" altLang="en-US" sz="2400" kern="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6710481" y="3352207"/>
            <a:ext cx="4147740" cy="3345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5922" tIns="42962" rIns="85922" bIns="429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PAX-8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BAP-1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ER/PR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Ber-EP4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Claudin 4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MOC-31 </a:t>
            </a:r>
          </a:p>
          <a:p>
            <a:pPr marL="266700" indent="-214313" defTabSz="852488" eaLnBrk="1" hangingPunct="1"/>
            <a:r>
              <a:rPr lang="en-US" altLang="en-US" sz="2400" kern="0" dirty="0">
                <a:solidFill>
                  <a:prstClr val="black"/>
                </a:solidFill>
                <a:latin typeface="+mj-lt"/>
                <a:cs typeface="Arial" charset="0"/>
              </a:rPr>
              <a:t>B72.3</a:t>
            </a:r>
          </a:p>
        </p:txBody>
      </p:sp>
      <p:grpSp>
        <p:nvGrpSpPr>
          <p:cNvPr id="20" name="Group 19"/>
          <p:cNvGrpSpPr/>
          <p:nvPr/>
        </p:nvGrpSpPr>
        <p:grpSpPr>
          <a:xfrm rot="16200000">
            <a:off x="7728894" y="651359"/>
            <a:ext cx="1161409" cy="3484230"/>
            <a:chOff x="5305456" y="2840370"/>
            <a:chExt cx="1161409" cy="3484230"/>
          </a:xfrm>
        </p:grpSpPr>
        <p:sp>
          <p:nvSpPr>
            <p:cNvPr id="21" name="Rectangle 20"/>
            <p:cNvSpPr/>
            <p:nvPr/>
          </p:nvSpPr>
          <p:spPr>
            <a:xfrm>
              <a:off x="5305456" y="2840370"/>
              <a:ext cx="1161409" cy="3484230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endParaRPr lang="en-US" sz="2000" b="1" dirty="0">
                <a:solidFill>
                  <a:prstClr val="black"/>
                </a:solidFill>
                <a:latin typeface="Verdana"/>
                <a:cs typeface="Tahoma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305456" y="2840370"/>
              <a:ext cx="1161409" cy="926187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lIns="0" tIns="0" rIns="0" bIns="0" rtlCol="0" anchor="t"/>
            <a:lstStyle/>
            <a:p>
              <a:pPr algn="ctr"/>
              <a:r>
                <a:rPr lang="en-US" sz="6600" dirty="0">
                  <a:solidFill>
                    <a:prstClr val="white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6300000">
              <a:off x="5243986" y="4643915"/>
              <a:ext cx="1243778" cy="827107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  <a:gd name="connsiteX0" fmla="*/ 180338 w 1072803"/>
                <a:gd name="connsiteY0" fmla="*/ 661168 h 1675140"/>
                <a:gd name="connsiteX1" fmla="*/ 438223 w 1072803"/>
                <a:gd name="connsiteY1" fmla="*/ 643 h 1675140"/>
                <a:gd name="connsiteX2" fmla="*/ 881378 w 1072803"/>
                <a:gd name="connsiteY2" fmla="*/ 782539 h 1675140"/>
                <a:gd name="connsiteX3" fmla="*/ 1071878 w 1072803"/>
                <a:gd name="connsiteY3" fmla="*/ 1254979 h 1675140"/>
                <a:gd name="connsiteX4" fmla="*/ 812798 w 1072803"/>
                <a:gd name="connsiteY4" fmla="*/ 1551891 h 1675140"/>
                <a:gd name="connsiteX5" fmla="*/ 614678 w 1072803"/>
                <a:gd name="connsiteY5" fmla="*/ 1674079 h 1675140"/>
                <a:gd name="connsiteX6" fmla="*/ 378458 w 1072803"/>
                <a:gd name="connsiteY6" fmla="*/ 1491810 h 1675140"/>
                <a:gd name="connsiteX7" fmla="*/ 5078 w 1072803"/>
                <a:gd name="connsiteY7" fmla="*/ 1308319 h 1675140"/>
                <a:gd name="connsiteX8" fmla="*/ 180338 w 1072803"/>
                <a:gd name="connsiteY8" fmla="*/ 661168 h 1675140"/>
                <a:gd name="connsiteX0" fmla="*/ 180338 w 1072802"/>
                <a:gd name="connsiteY0" fmla="*/ 661168 h 2054081"/>
                <a:gd name="connsiteX1" fmla="*/ 438223 w 1072802"/>
                <a:gd name="connsiteY1" fmla="*/ 643 h 2054081"/>
                <a:gd name="connsiteX2" fmla="*/ 881378 w 1072802"/>
                <a:gd name="connsiteY2" fmla="*/ 782539 h 2054081"/>
                <a:gd name="connsiteX3" fmla="*/ 1071878 w 1072802"/>
                <a:gd name="connsiteY3" fmla="*/ 1254979 h 2054081"/>
                <a:gd name="connsiteX4" fmla="*/ 812798 w 1072802"/>
                <a:gd name="connsiteY4" fmla="*/ 1551891 h 2054081"/>
                <a:gd name="connsiteX5" fmla="*/ 493997 w 1072802"/>
                <a:gd name="connsiteY5" fmla="*/ 2053888 h 2054081"/>
                <a:gd name="connsiteX6" fmla="*/ 378458 w 1072802"/>
                <a:gd name="connsiteY6" fmla="*/ 1491810 h 2054081"/>
                <a:gd name="connsiteX7" fmla="*/ 5078 w 1072802"/>
                <a:gd name="connsiteY7" fmla="*/ 1308319 h 2054081"/>
                <a:gd name="connsiteX8" fmla="*/ 180338 w 1072802"/>
                <a:gd name="connsiteY8" fmla="*/ 661168 h 2054081"/>
                <a:gd name="connsiteX0" fmla="*/ 180338 w 1079506"/>
                <a:gd name="connsiteY0" fmla="*/ 667545 h 2060458"/>
                <a:gd name="connsiteX1" fmla="*/ 438223 w 1079506"/>
                <a:gd name="connsiteY1" fmla="*/ 7020 h 2060458"/>
                <a:gd name="connsiteX2" fmla="*/ 958175 w 1079506"/>
                <a:gd name="connsiteY2" fmla="*/ 377463 h 2060458"/>
                <a:gd name="connsiteX3" fmla="*/ 1071878 w 1079506"/>
                <a:gd name="connsiteY3" fmla="*/ 1261356 h 2060458"/>
                <a:gd name="connsiteX4" fmla="*/ 812798 w 1079506"/>
                <a:gd name="connsiteY4" fmla="*/ 1558268 h 2060458"/>
                <a:gd name="connsiteX5" fmla="*/ 493997 w 1079506"/>
                <a:gd name="connsiteY5" fmla="*/ 2060265 h 2060458"/>
                <a:gd name="connsiteX6" fmla="*/ 378458 w 1079506"/>
                <a:gd name="connsiteY6" fmla="*/ 1498187 h 2060458"/>
                <a:gd name="connsiteX7" fmla="*/ 5078 w 1079506"/>
                <a:gd name="connsiteY7" fmla="*/ 1314696 h 2060458"/>
                <a:gd name="connsiteX8" fmla="*/ 180338 w 1079506"/>
                <a:gd name="connsiteY8" fmla="*/ 667545 h 2060458"/>
                <a:gd name="connsiteX0" fmla="*/ 175287 w 1074455"/>
                <a:gd name="connsiteY0" fmla="*/ 667545 h 2061273"/>
                <a:gd name="connsiteX1" fmla="*/ 433172 w 1074455"/>
                <a:gd name="connsiteY1" fmla="*/ 7020 h 2061273"/>
                <a:gd name="connsiteX2" fmla="*/ 953124 w 1074455"/>
                <a:gd name="connsiteY2" fmla="*/ 377463 h 2061273"/>
                <a:gd name="connsiteX3" fmla="*/ 1066827 w 1074455"/>
                <a:gd name="connsiteY3" fmla="*/ 1261356 h 2061273"/>
                <a:gd name="connsiteX4" fmla="*/ 807747 w 1074455"/>
                <a:gd name="connsiteY4" fmla="*/ 1558268 h 2061273"/>
                <a:gd name="connsiteX5" fmla="*/ 488946 w 1074455"/>
                <a:gd name="connsiteY5" fmla="*/ 2060265 h 2061273"/>
                <a:gd name="connsiteX6" fmla="*/ 186898 w 1074455"/>
                <a:gd name="connsiteY6" fmla="*/ 1688095 h 2061273"/>
                <a:gd name="connsiteX7" fmla="*/ 27 w 1074455"/>
                <a:gd name="connsiteY7" fmla="*/ 1314696 h 2061273"/>
                <a:gd name="connsiteX8" fmla="*/ 175287 w 1074455"/>
                <a:gd name="connsiteY8" fmla="*/ 667545 h 2061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4455" h="2061273">
                  <a:moveTo>
                    <a:pt x="175287" y="667545"/>
                  </a:moveTo>
                  <a:cubicBezTo>
                    <a:pt x="247478" y="449599"/>
                    <a:pt x="303532" y="55367"/>
                    <a:pt x="433172" y="7020"/>
                  </a:cubicBezTo>
                  <a:cubicBezTo>
                    <a:pt x="562812" y="-41327"/>
                    <a:pt x="847515" y="168407"/>
                    <a:pt x="953124" y="377463"/>
                  </a:cubicBezTo>
                  <a:cubicBezTo>
                    <a:pt x="1058733" y="586519"/>
                    <a:pt x="1091057" y="1064555"/>
                    <a:pt x="1066827" y="1261356"/>
                  </a:cubicBezTo>
                  <a:cubicBezTo>
                    <a:pt x="1042598" y="1458157"/>
                    <a:pt x="904060" y="1425117"/>
                    <a:pt x="807747" y="1558268"/>
                  </a:cubicBezTo>
                  <a:cubicBezTo>
                    <a:pt x="711434" y="1691419"/>
                    <a:pt x="592421" y="2038627"/>
                    <a:pt x="488946" y="2060265"/>
                  </a:cubicBezTo>
                  <a:cubicBezTo>
                    <a:pt x="385471" y="2081903"/>
                    <a:pt x="288498" y="1749055"/>
                    <a:pt x="186898" y="1688095"/>
                  </a:cubicBezTo>
                  <a:cubicBezTo>
                    <a:pt x="85298" y="1627135"/>
                    <a:pt x="1962" y="1484788"/>
                    <a:pt x="27" y="1314696"/>
                  </a:cubicBezTo>
                  <a:cubicBezTo>
                    <a:pt x="-1908" y="1144604"/>
                    <a:pt x="103096" y="885491"/>
                    <a:pt x="175287" y="66754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endParaRPr lang="en-US" sz="2000" b="1">
                <a:solidFill>
                  <a:prstClr val="white"/>
                </a:solidFill>
                <a:latin typeface="Verdana"/>
                <a:cs typeface="Tahom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9061868"/>
      </p:ext>
    </p:extLst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KTVu1\Desktop\JPEG\Ss16-12507 incidental mesothelioma BAP1_1177.jpg"/>
          <p:cNvPicPr>
            <a:picLocks noChangeAspect="1" noChangeArrowheads="1"/>
          </p:cNvPicPr>
          <p:nvPr/>
        </p:nvPicPr>
        <p:blipFill rotWithShape="1">
          <a:blip r:embed="rId3" cstate="screen">
            <a:lum contras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1111"/>
          <a:stretch/>
        </p:blipFill>
        <p:spPr bwMode="auto">
          <a:xfrm>
            <a:off x="136697" y="254468"/>
            <a:ext cx="5835636" cy="5115392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96000" y="5435131"/>
            <a:ext cx="6134586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FISH: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Deleción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homozygota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del </a:t>
            </a:r>
            <a:r>
              <a:rPr lang="en-US" sz="2000" i="1" dirty="0">
                <a:latin typeface="+mj-lt"/>
                <a:cs typeface="Arial" panose="020B0604020202020204" pitchFamily="34" charset="0"/>
              </a:rPr>
              <a:t>CDKN2A (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p16) (29%-51% de los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casos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;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esto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se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puede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ver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en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otros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tumores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, por lo tanto hay que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confirmar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primero el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lineaje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j-lt"/>
                <a:cs typeface="Arial" panose="020B0604020202020204" pitchFamily="34" charset="0"/>
              </a:rPr>
              <a:t>mesotelial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)</a:t>
            </a:r>
          </a:p>
        </p:txBody>
      </p:sp>
      <p:sp>
        <p:nvSpPr>
          <p:cNvPr id="2" name="Rectangle 1"/>
          <p:cNvSpPr/>
          <p:nvPr/>
        </p:nvSpPr>
        <p:spPr>
          <a:xfrm>
            <a:off x="949730" y="5435131"/>
            <a:ext cx="420957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IHQ: BAP1 </a:t>
            </a:r>
            <a:r>
              <a:rPr lang="en-US" sz="20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pérdida</a:t>
            </a:r>
            <a:r>
              <a:rPr lang="en-US" sz="2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(&gt;50% of cases)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CCB76E-1422-4C4A-B3B8-6D63BDC336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9669" y="254468"/>
            <a:ext cx="5903975" cy="511539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65344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FA04F-0C33-42CE-9E36-DA0695AF3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>
                <a:latin typeface="+mj-lt"/>
              </a:rPr>
              <a:t>Hallazgos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Moleculares</a:t>
            </a:r>
            <a:r>
              <a:rPr lang="en-US" sz="4000" dirty="0">
                <a:latin typeface="+mj-lt"/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AEB84D-13ED-4592-9860-BE1F4B439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0" y="1612900"/>
            <a:ext cx="9550400" cy="4879975"/>
          </a:xfrm>
        </p:spPr>
        <p:txBody>
          <a:bodyPr>
            <a:normAutofit/>
          </a:bodyPr>
          <a:lstStyle/>
          <a:p>
            <a:r>
              <a:rPr lang="en-US" dirty="0" err="1">
                <a:latin typeface="+mj-lt"/>
              </a:rPr>
              <a:t>Alterationes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en</a:t>
            </a:r>
            <a:r>
              <a:rPr lang="en-US" dirty="0">
                <a:latin typeface="+mj-lt"/>
              </a:rPr>
              <a:t>:</a:t>
            </a:r>
          </a:p>
          <a:p>
            <a:pPr lvl="1"/>
            <a:r>
              <a:rPr lang="en-US" dirty="0">
                <a:latin typeface="+mj-lt"/>
              </a:rPr>
              <a:t> </a:t>
            </a:r>
            <a:r>
              <a:rPr lang="en-US" i="1" dirty="0">
                <a:latin typeface="+mj-lt"/>
              </a:rPr>
              <a:t>BAP1, SETD2, NF2, CDKN2A/B, LATS1/2, PBRM1, TP53, PTEN</a:t>
            </a:r>
            <a:r>
              <a:rPr lang="en-US" dirty="0">
                <a:latin typeface="+mj-lt"/>
              </a:rPr>
              <a:t>, </a:t>
            </a:r>
            <a:r>
              <a:rPr lang="en-US" i="1" dirty="0">
                <a:latin typeface="+mj-lt"/>
              </a:rPr>
              <a:t>DDX3X</a:t>
            </a:r>
            <a:r>
              <a:rPr lang="en-US" dirty="0">
                <a:latin typeface="+mj-lt"/>
              </a:rPr>
              <a:t>,</a:t>
            </a:r>
            <a:r>
              <a:rPr lang="en-US" i="1" dirty="0">
                <a:latin typeface="+mj-lt"/>
              </a:rPr>
              <a:t> </a:t>
            </a:r>
            <a:r>
              <a:rPr lang="en-US" b="1" i="1" dirty="0">
                <a:latin typeface="+mj-lt"/>
              </a:rPr>
              <a:t>TRAF7</a:t>
            </a:r>
            <a:r>
              <a:rPr lang="en-US" i="1" dirty="0">
                <a:latin typeface="+mj-lt"/>
              </a:rPr>
              <a:t>, EWSR1/FUS-ATF1,EGFR, PDGFRA/B, PI3K, EZH2, c-MYC, e-cadherin, SETD2,VEGFR2,VHL, WT-1, KAZALD1, TMEM30B, MAPK13, GNA11, JAK3,MET, NOTCH2, NSD1, PDE4DIP, ATP10B, DEF, UBE2Q1,TRAF7 </a:t>
            </a:r>
            <a:r>
              <a:rPr lang="en-US" dirty="0">
                <a:latin typeface="+mj-lt"/>
              </a:rPr>
              <a:t>and</a:t>
            </a:r>
            <a:r>
              <a:rPr lang="en-US" i="1" dirty="0">
                <a:latin typeface="+mj-lt"/>
              </a:rPr>
              <a:t> SMARCC1</a:t>
            </a:r>
          </a:p>
          <a:p>
            <a:endParaRPr lang="en-US" i="1" dirty="0">
              <a:latin typeface="+mj-lt"/>
            </a:endParaRPr>
          </a:p>
          <a:p>
            <a:r>
              <a:rPr lang="en-US" dirty="0" err="1">
                <a:latin typeface="+mj-lt"/>
              </a:rPr>
              <a:t>Niños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adultos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jovenes</a:t>
            </a:r>
            <a:r>
              <a:rPr lang="en-US" dirty="0">
                <a:latin typeface="+mj-lt"/>
              </a:rPr>
              <a:t> </a:t>
            </a:r>
          </a:p>
          <a:p>
            <a:pPr lvl="1"/>
            <a:r>
              <a:rPr lang="en-US" dirty="0" err="1">
                <a:latin typeface="+mj-lt"/>
              </a:rPr>
              <a:t>Reordenamiento</a:t>
            </a:r>
            <a:r>
              <a:rPr lang="en-US" dirty="0">
                <a:latin typeface="+mj-lt"/>
              </a:rPr>
              <a:t> del </a:t>
            </a:r>
            <a:r>
              <a:rPr lang="en-US" i="1" dirty="0">
                <a:latin typeface="+mj-lt"/>
              </a:rPr>
              <a:t>ALK </a:t>
            </a:r>
          </a:p>
          <a:p>
            <a:pPr lvl="1"/>
            <a:r>
              <a:rPr lang="en-US" dirty="0" err="1">
                <a:latin typeface="+mj-lt"/>
              </a:rPr>
              <a:t>Fusión</a:t>
            </a:r>
            <a:r>
              <a:rPr lang="en-US" dirty="0">
                <a:latin typeface="+mj-lt"/>
              </a:rPr>
              <a:t> de genes </a:t>
            </a:r>
            <a:r>
              <a:rPr lang="en-US" i="1" dirty="0">
                <a:latin typeface="+mj-lt"/>
              </a:rPr>
              <a:t>EWSR1/FUS-ATF1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48950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09E7-A034-44EE-9454-F084A8F32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957"/>
            <a:ext cx="10515600" cy="99389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j-lt"/>
              </a:rPr>
              <a:t>Caso #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20C4-7704-49ED-846F-B85FAF8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49"/>
            <a:ext cx="10515600" cy="4994114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en-US" sz="3200" dirty="0" err="1">
                <a:latin typeface="+mj-lt"/>
              </a:rPr>
              <a:t>Paciente</a:t>
            </a:r>
            <a:r>
              <a:rPr lang="en-US" sz="3200" dirty="0">
                <a:latin typeface="+mj-lt"/>
              </a:rPr>
              <a:t> </a:t>
            </a:r>
            <a:r>
              <a:rPr lang="en-US" sz="3200" dirty="0" err="1">
                <a:latin typeface="+mj-lt"/>
              </a:rPr>
              <a:t>femenina</a:t>
            </a:r>
            <a:r>
              <a:rPr lang="en-US" sz="3200" dirty="0">
                <a:latin typeface="+mj-lt"/>
              </a:rPr>
              <a:t>, 22 </a:t>
            </a:r>
            <a:r>
              <a:rPr lang="en-US" sz="3200" dirty="0" err="1">
                <a:latin typeface="+mj-lt"/>
              </a:rPr>
              <a:t>años</a:t>
            </a:r>
            <a:r>
              <a:rPr lang="en-US" sz="3200" dirty="0">
                <a:latin typeface="+mj-lt"/>
              </a:rPr>
              <a:t> con </a:t>
            </a:r>
            <a:r>
              <a:rPr lang="en-US" sz="3200" dirty="0" err="1">
                <a:latin typeface="+mj-lt"/>
              </a:rPr>
              <a:t>obesidad</a:t>
            </a:r>
            <a:r>
              <a:rPr lang="en-US" sz="3200" dirty="0">
                <a:latin typeface="+mj-lt"/>
              </a:rPr>
              <a:t> </a:t>
            </a:r>
            <a:r>
              <a:rPr lang="en-US" sz="3200" dirty="0" err="1">
                <a:latin typeface="+mj-lt"/>
              </a:rPr>
              <a:t>mórbida</a:t>
            </a:r>
            <a:r>
              <a:rPr lang="en-US" sz="3200" dirty="0">
                <a:latin typeface="+mj-lt"/>
              </a:rPr>
              <a:t> </a:t>
            </a:r>
          </a:p>
          <a:p>
            <a:pPr>
              <a:spcBef>
                <a:spcPts val="1800"/>
              </a:spcBef>
            </a:pPr>
            <a:r>
              <a:rPr lang="en-US" sz="3200" dirty="0" err="1">
                <a:latin typeface="+mj-lt"/>
              </a:rPr>
              <a:t>Ultrasonido</a:t>
            </a:r>
            <a:r>
              <a:rPr lang="en-US" sz="3200" dirty="0">
                <a:latin typeface="+mj-lt"/>
              </a:rPr>
              <a:t> </a:t>
            </a:r>
            <a:r>
              <a:rPr lang="en-US" sz="3200" dirty="0" err="1">
                <a:latin typeface="+mj-lt"/>
              </a:rPr>
              <a:t>en</a:t>
            </a:r>
            <a:r>
              <a:rPr lang="en-US" sz="3200" dirty="0">
                <a:latin typeface="+mj-lt"/>
              </a:rPr>
              <a:t> control prenatal -34 </a:t>
            </a:r>
            <a:r>
              <a:rPr lang="en-US" sz="3200" dirty="0" err="1">
                <a:latin typeface="+mj-lt"/>
              </a:rPr>
              <a:t>semanas</a:t>
            </a:r>
            <a:r>
              <a:rPr lang="en-US" sz="3200" dirty="0">
                <a:latin typeface="+mj-lt"/>
              </a:rPr>
              <a:t>, masa de 9 cm </a:t>
            </a:r>
            <a:r>
              <a:rPr lang="en-US" sz="3200" dirty="0" err="1">
                <a:latin typeface="+mj-lt"/>
              </a:rPr>
              <a:t>en</a:t>
            </a:r>
            <a:r>
              <a:rPr lang="en-US" sz="3200" dirty="0">
                <a:latin typeface="+mj-lt"/>
              </a:rPr>
              <a:t> el </a:t>
            </a:r>
            <a:r>
              <a:rPr lang="en-US" sz="3200" dirty="0" err="1">
                <a:latin typeface="+mj-lt"/>
              </a:rPr>
              <a:t>ovario</a:t>
            </a:r>
            <a:r>
              <a:rPr lang="en-US" sz="3200" dirty="0">
                <a:latin typeface="+mj-lt"/>
              </a:rPr>
              <a:t> derecho </a:t>
            </a:r>
          </a:p>
          <a:p>
            <a:pPr>
              <a:spcBef>
                <a:spcPts val="1800"/>
              </a:spcBef>
            </a:pPr>
            <a:r>
              <a:rPr lang="en-US" sz="3200" dirty="0">
                <a:latin typeface="+mj-lt"/>
              </a:rPr>
              <a:t>A las 35 </a:t>
            </a:r>
            <a:r>
              <a:rPr lang="en-US" sz="3200" dirty="0" err="1">
                <a:latin typeface="+mj-lt"/>
              </a:rPr>
              <a:t>semanas</a:t>
            </a:r>
            <a:r>
              <a:rPr lang="en-US" sz="3200" dirty="0">
                <a:latin typeface="+mj-lt"/>
              </a:rPr>
              <a:t>, </a:t>
            </a:r>
            <a:r>
              <a:rPr lang="en-US" sz="3200" dirty="0" err="1">
                <a:latin typeface="+mj-lt"/>
              </a:rPr>
              <a:t>cesárea</a:t>
            </a:r>
            <a:r>
              <a:rPr lang="en-US" sz="3200" dirty="0">
                <a:latin typeface="+mj-lt"/>
              </a:rPr>
              <a:t> </a:t>
            </a:r>
            <a:r>
              <a:rPr lang="en-US" sz="3200" dirty="0" err="1">
                <a:latin typeface="+mj-lt"/>
              </a:rPr>
              <a:t>debido</a:t>
            </a:r>
            <a:r>
              <a:rPr lang="en-US" sz="3200" dirty="0">
                <a:latin typeface="+mj-lt"/>
              </a:rPr>
              <a:t> a </a:t>
            </a:r>
            <a:r>
              <a:rPr lang="en-US" sz="3200" dirty="0" err="1">
                <a:latin typeface="+mj-lt"/>
              </a:rPr>
              <a:t>preclampsia</a:t>
            </a:r>
            <a:r>
              <a:rPr lang="en-US" sz="3200" dirty="0">
                <a:latin typeface="+mj-lt"/>
              </a:rPr>
              <a:t>, masa </a:t>
            </a:r>
            <a:r>
              <a:rPr lang="en-US" sz="3200" dirty="0" err="1">
                <a:latin typeface="+mj-lt"/>
              </a:rPr>
              <a:t>quística</a:t>
            </a:r>
            <a:r>
              <a:rPr lang="en-US" sz="3200" dirty="0">
                <a:latin typeface="+mj-lt"/>
              </a:rPr>
              <a:t> de 12 cm la </a:t>
            </a:r>
            <a:r>
              <a:rPr lang="en-US" sz="3200" dirty="0" err="1">
                <a:latin typeface="+mj-lt"/>
              </a:rPr>
              <a:t>cual</a:t>
            </a:r>
            <a:r>
              <a:rPr lang="en-US" sz="3200" dirty="0">
                <a:latin typeface="+mj-lt"/>
              </a:rPr>
              <a:t> se </a:t>
            </a:r>
            <a:r>
              <a:rPr lang="en-US" sz="3200" dirty="0" err="1">
                <a:latin typeface="+mj-lt"/>
              </a:rPr>
              <a:t>remueve</a:t>
            </a:r>
            <a:r>
              <a:rPr lang="en-US" sz="3200" dirty="0">
                <a:latin typeface="+mj-lt"/>
              </a:rPr>
              <a:t>     </a:t>
            </a:r>
          </a:p>
          <a:p>
            <a:pPr>
              <a:spcBef>
                <a:spcPts val="1800"/>
              </a:spcBef>
            </a:pPr>
            <a:r>
              <a:rPr lang="en-US" sz="3200" dirty="0">
                <a:latin typeface="+mj-lt"/>
              </a:rPr>
              <a:t>Macro: </a:t>
            </a:r>
            <a:r>
              <a:rPr lang="en-US" sz="3200" dirty="0" err="1">
                <a:latin typeface="+mj-lt"/>
              </a:rPr>
              <a:t>quíste</a:t>
            </a:r>
            <a:r>
              <a:rPr lang="en-US" sz="3200" dirty="0">
                <a:latin typeface="+mj-lt"/>
              </a:rPr>
              <a:t> de 7.1 cm con </a:t>
            </a:r>
            <a:r>
              <a:rPr lang="en-US" sz="3200" dirty="0" err="1">
                <a:latin typeface="+mj-lt"/>
              </a:rPr>
              <a:t>engrosamiento</a:t>
            </a:r>
            <a:r>
              <a:rPr lang="en-US" sz="3200" dirty="0">
                <a:latin typeface="+mj-lt"/>
              </a:rPr>
              <a:t> de la pared de hasta 1.2 cm </a:t>
            </a:r>
          </a:p>
          <a:p>
            <a:pPr marL="0" indent="0">
              <a:spcBef>
                <a:spcPts val="1800"/>
              </a:spcBef>
              <a:buNone/>
            </a:pPr>
            <a:endParaRPr lang="en-US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4857971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4FDF892A-DD5D-4B35-8D21-BC0D9BC1D7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859" b="14859"/>
          <a:stretch/>
        </p:blipFill>
        <p:spPr>
          <a:xfrm>
            <a:off x="195944" y="152400"/>
            <a:ext cx="5806440" cy="32007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D0D40C-78EF-4947-BA4F-CC3DFAB1C96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859" b="14859"/>
          <a:stretch/>
        </p:blipFill>
        <p:spPr>
          <a:xfrm>
            <a:off x="6189617" y="152400"/>
            <a:ext cx="5806440" cy="3200716"/>
          </a:xfrm>
          <a:prstGeom prst="rect">
            <a:avLst/>
          </a:prstGeom>
        </p:spPr>
      </p:pic>
      <p:pic>
        <p:nvPicPr>
          <p:cNvPr id="7" name="Picture 6" descr="A picture containing purple, pink, vegetable&#10;&#10;Description automatically generated">
            <a:extLst>
              <a:ext uri="{FF2B5EF4-FFF2-40B4-BE49-F238E27FC236}">
                <a16:creationId xmlns:a16="http://schemas.microsoft.com/office/drawing/2014/main" id="{350F6001-5F6F-42EF-9F25-E9B5017959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859" b="14859"/>
          <a:stretch/>
        </p:blipFill>
        <p:spPr>
          <a:xfrm>
            <a:off x="195944" y="3485834"/>
            <a:ext cx="5806440" cy="32007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841D8F-A9F2-4B8D-85B7-7C7DAA8B78F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859" b="14859"/>
          <a:stretch/>
        </p:blipFill>
        <p:spPr>
          <a:xfrm>
            <a:off x="6189616" y="3485834"/>
            <a:ext cx="5806440" cy="3200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10164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47F703-B1BA-48AF-8D52-6BF4EA54F2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3" r="33119"/>
          <a:stretch/>
        </p:blipFill>
        <p:spPr>
          <a:xfrm>
            <a:off x="192528" y="171716"/>
            <a:ext cx="3793268" cy="6514565"/>
          </a:xfrm>
          <a:prstGeom prst="rect">
            <a:avLst/>
          </a:prstGeom>
        </p:spPr>
      </p:pic>
      <p:pic>
        <p:nvPicPr>
          <p:cNvPr id="7" name="Picture 6" descr="A picture containing pink, child, umbrella, purple&#10;&#10;Description automatically generated">
            <a:extLst>
              <a:ext uri="{FF2B5EF4-FFF2-40B4-BE49-F238E27FC236}">
                <a16:creationId xmlns:a16="http://schemas.microsoft.com/office/drawing/2014/main" id="{F889A8E4-ABF3-4450-A3E3-66FE62EA54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689" r="32245"/>
          <a:stretch/>
        </p:blipFill>
        <p:spPr>
          <a:xfrm>
            <a:off x="8176548" y="171716"/>
            <a:ext cx="3822924" cy="6514565"/>
          </a:xfrm>
          <a:prstGeom prst="rect">
            <a:avLst/>
          </a:prstGeom>
        </p:spPr>
      </p:pic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1ABC3AFD-DCA8-4D10-B8A2-2DEA9741C5F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05" r="32918"/>
          <a:stretch/>
        </p:blipFill>
        <p:spPr>
          <a:xfrm>
            <a:off x="4181669" y="171716"/>
            <a:ext cx="3799007" cy="65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33546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3E0FAF-D21C-46E1-A298-F32F9351D7E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961" b="14961"/>
          <a:stretch/>
        </p:blipFill>
        <p:spPr>
          <a:xfrm>
            <a:off x="218121" y="151279"/>
            <a:ext cx="5806440" cy="3191362"/>
          </a:xfrm>
          <a:prstGeom prst="rect">
            <a:avLst/>
          </a:prstGeom>
        </p:spPr>
      </p:pic>
      <p:pic>
        <p:nvPicPr>
          <p:cNvPr id="5" name="Picture 4" descr="A picture containing purple&#10;&#10;Description automatically generated">
            <a:extLst>
              <a:ext uri="{FF2B5EF4-FFF2-40B4-BE49-F238E27FC236}">
                <a16:creationId xmlns:a16="http://schemas.microsoft.com/office/drawing/2014/main" id="{D3BAA6B1-A72B-44AA-A681-7FCD50747B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961" b="14961"/>
          <a:stretch/>
        </p:blipFill>
        <p:spPr>
          <a:xfrm>
            <a:off x="6167438" y="151278"/>
            <a:ext cx="5806440" cy="31913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3463E2-796D-4679-AFE2-D35D8F28CB4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961" b="14961"/>
          <a:stretch/>
        </p:blipFill>
        <p:spPr>
          <a:xfrm>
            <a:off x="218121" y="3476138"/>
            <a:ext cx="5806440" cy="3191362"/>
          </a:xfrm>
          <a:prstGeom prst="rect">
            <a:avLst/>
          </a:prstGeom>
        </p:spPr>
      </p:pic>
      <p:pic>
        <p:nvPicPr>
          <p:cNvPr id="9" name="Picture 8" descr="A picture containing purple, pink, vegetable&#10;&#10;Description automatically generated">
            <a:extLst>
              <a:ext uri="{FF2B5EF4-FFF2-40B4-BE49-F238E27FC236}">
                <a16:creationId xmlns:a16="http://schemas.microsoft.com/office/drawing/2014/main" id="{FBDD5B98-CBEC-4FC8-8623-74A5B721CA1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961" b="14961"/>
          <a:stretch/>
        </p:blipFill>
        <p:spPr>
          <a:xfrm>
            <a:off x="6167438" y="3476137"/>
            <a:ext cx="5806440" cy="3191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20894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B195B4-F074-4B13-B5BE-BD2C3441DDC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342" r="16183" b="1"/>
          <a:stretch/>
        </p:blipFill>
        <p:spPr>
          <a:xfrm>
            <a:off x="6194596" y="557191"/>
            <a:ext cx="5668684" cy="5743618"/>
          </a:xfrm>
          <a:prstGeom prst="rect">
            <a:avLst/>
          </a:prstGeom>
        </p:spPr>
      </p:pic>
      <p:pic>
        <p:nvPicPr>
          <p:cNvPr id="5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86744F6E-20C3-4C71-A931-8D0E69BAA66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69" r="19671" b="1"/>
          <a:stretch/>
        </p:blipFill>
        <p:spPr>
          <a:xfrm>
            <a:off x="306807" y="557191"/>
            <a:ext cx="5674893" cy="57436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8F5B24-0AAC-4A5A-B789-0C2EAEA9EC47}"/>
              </a:ext>
            </a:extLst>
          </p:cNvPr>
          <p:cNvSpPr txBox="1"/>
          <p:nvPr/>
        </p:nvSpPr>
        <p:spPr>
          <a:xfrm>
            <a:off x="431224" y="711730"/>
            <a:ext cx="73129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INH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ACB356-5A0D-4C97-8862-B1FADEADB0C9}"/>
              </a:ext>
            </a:extLst>
          </p:cNvPr>
          <p:cNvSpPr txBox="1"/>
          <p:nvPr/>
        </p:nvSpPr>
        <p:spPr>
          <a:xfrm>
            <a:off x="6274283" y="711730"/>
            <a:ext cx="69762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SF1</a:t>
            </a:r>
          </a:p>
        </p:txBody>
      </p:sp>
    </p:spTree>
    <p:extLst>
      <p:ext uri="{BB962C8B-B14F-4D97-AF65-F5344CB8AC3E}">
        <p14:creationId xmlns:p14="http://schemas.microsoft.com/office/powerpoint/2010/main" val="24251518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68E8-1B35-4337-AE4B-B5911CA2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049728" y="2299614"/>
            <a:ext cx="3427179" cy="1021976"/>
          </a:xfrm>
        </p:spPr>
        <p:txBody>
          <a:bodyPr/>
          <a:lstStyle/>
          <a:p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6BC-DAB5-4250-A9F8-B894E64B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842" y="769077"/>
            <a:ext cx="10515600" cy="5728728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err="1">
                <a:latin typeface="+mj-lt"/>
              </a:rPr>
              <a:t>Diagnóstico</a:t>
            </a:r>
            <a:endParaRPr lang="en-US" sz="3600" dirty="0">
              <a:latin typeface="+mj-lt"/>
            </a:endParaRPr>
          </a:p>
          <a:p>
            <a:pPr marL="0" indent="0">
              <a:spcBef>
                <a:spcPts val="2400"/>
              </a:spcBef>
              <a:buNone/>
            </a:pPr>
            <a:r>
              <a:rPr lang="en-US" dirty="0">
                <a:latin typeface="+mj-lt"/>
              </a:rPr>
              <a:t>Tumor de las </a:t>
            </a:r>
            <a:r>
              <a:rPr lang="en-US" dirty="0" err="1">
                <a:latin typeface="+mj-lt"/>
              </a:rPr>
              <a:t>Células</a:t>
            </a:r>
            <a:r>
              <a:rPr lang="en-US" dirty="0">
                <a:latin typeface="+mj-lt"/>
              </a:rPr>
              <a:t> de la Granulosa, </a:t>
            </a:r>
            <a:r>
              <a:rPr lang="en-US" dirty="0" err="1">
                <a:latin typeface="+mj-lt"/>
              </a:rPr>
              <a:t>tipo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juvenil</a:t>
            </a:r>
            <a:r>
              <a:rPr lang="en-US" dirty="0">
                <a:latin typeface="+mj-lt"/>
              </a:rPr>
              <a:t> con </a:t>
            </a:r>
            <a:r>
              <a:rPr lang="en-US" dirty="0" err="1">
                <a:latin typeface="+mj-lt"/>
              </a:rPr>
              <a:t>prominente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luteinización</a:t>
            </a:r>
            <a:r>
              <a:rPr lang="en-US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357084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986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832</Words>
  <Application>Microsoft Office PowerPoint</Application>
  <PresentationFormat>Widescreen</PresentationFormat>
  <Paragraphs>176</Paragraphs>
  <Slides>54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9" baseType="lpstr">
      <vt:lpstr>Arial</vt:lpstr>
      <vt:lpstr>Calibri</vt:lpstr>
      <vt:lpstr>Calibri Light</vt:lpstr>
      <vt:lpstr>Verdana</vt:lpstr>
      <vt:lpstr>Office Theme</vt:lpstr>
      <vt:lpstr>PowerPoint Presentation</vt:lpstr>
      <vt:lpstr>Caso #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Puntos Relevantes </vt:lpstr>
      <vt:lpstr>PowerPoint Presentation</vt:lpstr>
      <vt:lpstr>PowerPoint Presentation</vt:lpstr>
      <vt:lpstr>IHQ</vt:lpstr>
      <vt:lpstr>IHQ</vt:lpstr>
      <vt:lpstr>Caso # 2</vt:lpstr>
      <vt:lpstr>PowerPoint Presentation</vt:lpstr>
      <vt:lpstr>PowerPoint Presentation</vt:lpstr>
      <vt:lpstr>PowerPoint Presentation</vt:lpstr>
      <vt:lpstr>PowerPoint Presentation</vt:lpstr>
      <vt:lpstr>Caso # 3</vt:lpstr>
      <vt:lpstr>PowerPoint Presentation</vt:lpstr>
      <vt:lpstr>PowerPoint Presentation</vt:lpstr>
      <vt:lpstr>PowerPoint Presentation</vt:lpstr>
      <vt:lpstr>PowerPoint Presentation</vt:lpstr>
      <vt:lpstr>Problema: Patrón trabecular y CD99 +</vt:lpstr>
      <vt:lpstr> </vt:lpstr>
      <vt:lpstr>Caso #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IHQ</vt:lpstr>
      <vt:lpstr>PowerPoint Presentation</vt:lpstr>
      <vt:lpstr>PowerPoint Presentation</vt:lpstr>
      <vt:lpstr>PowerPoint Presentation</vt:lpstr>
      <vt:lpstr>Caso # 5</vt:lpstr>
      <vt:lpstr>PowerPoint Presentation</vt:lpstr>
      <vt:lpstr>PowerPoint Presentation</vt:lpstr>
      <vt:lpstr>PowerPoint Presentation</vt:lpstr>
      <vt:lpstr>IHQ</vt:lpstr>
      <vt:lpstr>PowerPoint Presentation</vt:lpstr>
      <vt:lpstr>Hallazgos Moleculares </vt:lpstr>
      <vt:lpstr>Caso # 6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Malpica,Anais</dc:creator>
  <cp:lastModifiedBy>Vu,Kim-Anh T</cp:lastModifiedBy>
  <cp:revision>12</cp:revision>
  <dcterms:created xsi:type="dcterms:W3CDTF">2022-10-12T20:17:23Z</dcterms:created>
  <dcterms:modified xsi:type="dcterms:W3CDTF">2022-10-12T22:03:51Z</dcterms:modified>
</cp:coreProperties>
</file>