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6"/>
  </p:notesMasterIdLst>
  <p:sldIdLst>
    <p:sldId id="1472" r:id="rId3"/>
    <p:sldId id="568" r:id="rId4"/>
    <p:sldId id="570" r:id="rId5"/>
    <p:sldId id="283" r:id="rId6"/>
    <p:sldId id="286" r:id="rId7"/>
    <p:sldId id="287" r:id="rId8"/>
    <p:sldId id="288" r:id="rId9"/>
    <p:sldId id="289" r:id="rId10"/>
    <p:sldId id="290" r:id="rId11"/>
    <p:sldId id="307" r:id="rId12"/>
    <p:sldId id="308" r:id="rId13"/>
    <p:sldId id="309" r:id="rId14"/>
    <p:sldId id="311" r:id="rId15"/>
    <p:sldId id="312" r:id="rId16"/>
    <p:sldId id="649" r:id="rId17"/>
    <p:sldId id="313" r:id="rId18"/>
    <p:sldId id="306" r:id="rId19"/>
    <p:sldId id="315" r:id="rId20"/>
    <p:sldId id="317" r:id="rId21"/>
    <p:sldId id="318" r:id="rId22"/>
    <p:sldId id="321" r:id="rId23"/>
    <p:sldId id="322" r:id="rId24"/>
    <p:sldId id="324" r:id="rId25"/>
    <p:sldId id="326" r:id="rId26"/>
    <p:sldId id="327" r:id="rId27"/>
    <p:sldId id="334" r:id="rId28"/>
    <p:sldId id="336" r:id="rId29"/>
    <p:sldId id="337" r:id="rId30"/>
    <p:sldId id="338" r:id="rId31"/>
    <p:sldId id="620" r:id="rId32"/>
    <p:sldId id="340" r:id="rId33"/>
    <p:sldId id="342" r:id="rId34"/>
    <p:sldId id="650" r:id="rId35"/>
    <p:sldId id="659" r:id="rId36"/>
    <p:sldId id="343" r:id="rId37"/>
    <p:sldId id="345" r:id="rId38"/>
    <p:sldId id="346" r:id="rId39"/>
    <p:sldId id="647" r:id="rId40"/>
    <p:sldId id="348" r:id="rId41"/>
    <p:sldId id="350" r:id="rId42"/>
    <p:sldId id="352" r:id="rId43"/>
    <p:sldId id="355" r:id="rId44"/>
    <p:sldId id="356" r:id="rId45"/>
    <p:sldId id="359" r:id="rId46"/>
    <p:sldId id="360" r:id="rId47"/>
    <p:sldId id="361" r:id="rId48"/>
    <p:sldId id="363" r:id="rId49"/>
    <p:sldId id="619" r:id="rId50"/>
    <p:sldId id="367" r:id="rId51"/>
    <p:sldId id="368" r:id="rId52"/>
    <p:sldId id="369" r:id="rId53"/>
    <p:sldId id="371" r:id="rId54"/>
    <p:sldId id="636" r:id="rId55"/>
    <p:sldId id="637" r:id="rId56"/>
    <p:sldId id="638" r:id="rId57"/>
    <p:sldId id="639" r:id="rId58"/>
    <p:sldId id="623" r:id="rId59"/>
    <p:sldId id="625" r:id="rId60"/>
    <p:sldId id="627" r:id="rId61"/>
    <p:sldId id="629" r:id="rId62"/>
    <p:sldId id="631" r:id="rId63"/>
    <p:sldId id="640" r:id="rId64"/>
    <p:sldId id="304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6E94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4" autoAdjust="0"/>
    <p:restoredTop sz="94660"/>
  </p:normalViewPr>
  <p:slideViewPr>
    <p:cSldViewPr snapToGrid="0" showGuides="1">
      <p:cViewPr varScale="1">
        <p:scale>
          <a:sx n="178" d="100"/>
          <a:sy n="178" d="100"/>
        </p:scale>
        <p:origin x="198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0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4E4080-313B-4A09-A779-1B968393D9A0}" type="doc">
      <dgm:prSet loTypeId="urn:microsoft.com/office/officeart/2005/8/layout/list1" loCatId="list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5BEF661-2CBC-49E9-836A-C6F4C1BE0776}">
      <dgm:prSet phldrT="[Text]" custT="1"/>
      <dgm:spPr/>
      <dgm:t>
        <a:bodyPr/>
        <a:lstStyle/>
        <a:p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Location 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A46A0E-7350-4E00-9966-D9B37661F8D0}" type="parTrans" cxnId="{1AC1446E-1E35-4D21-BEF9-7E403E68F514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FA2861-BD79-4BDE-B9B8-6538AD777C29}" type="sibTrans" cxnId="{1AC1446E-1E35-4D21-BEF9-7E403E68F514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C385A8-F246-4DFA-A2F5-71E95CEA2AD0}">
      <dgm:prSet phldrT="[Text]" custT="1"/>
      <dgm:spPr>
        <a:ln w="28575">
          <a:solidFill>
            <a:schemeClr val="accent6"/>
          </a:solidFill>
        </a:ln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Uterine body </a:t>
          </a:r>
        </a:p>
      </dgm:t>
    </dgm:pt>
    <dgm:pt modelId="{AF34BF85-BEFF-4164-9E53-4F90CB1E61D8}" type="parTrans" cxnId="{212273A7-F410-4CA4-948D-83392D4682B2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C05950-108D-4F4F-B5DC-0BDB84437D13}" type="sibTrans" cxnId="{212273A7-F410-4CA4-948D-83392D4682B2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1833D1-551E-4D04-9452-182C08FCE795}">
      <dgm:prSet phldrT="[Text]" custT="1"/>
      <dgm:spPr>
        <a:ln w="28575">
          <a:solidFill>
            <a:schemeClr val="accent6"/>
          </a:solidFill>
        </a:ln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Ovary</a:t>
          </a:r>
        </a:p>
      </dgm:t>
    </dgm:pt>
    <dgm:pt modelId="{75D01594-F1EF-4253-827A-0D3D4A82CCFA}" type="parTrans" cxnId="{8993D251-C176-490C-B6C9-04233FE1A49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17F62F-051F-4A4C-94C4-3445677B154E}" type="sibTrans" cxnId="{8993D251-C176-490C-B6C9-04233FE1A493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CC6401-F43E-4BBF-821C-56D252A916C6}">
      <dgm:prSet phldrT="[Text]" custT="1"/>
      <dgm:spPr/>
      <dgm:t>
        <a:bodyPr/>
        <a:lstStyle/>
        <a:p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Pts’ age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7DDA8B-D32B-4495-B85B-5004FA2699AF}" type="parTrans" cxnId="{40D3905C-104E-4C42-911C-EB1018038424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61548E-BD4F-481C-AF15-72354B192D31}" type="sibTrans" cxnId="{40D3905C-104E-4C42-911C-EB1018038424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FEA3A8-9DF3-4A94-8519-4E6C12AED4B2}">
      <dgm:prSet phldrT="[Text]" custT="1"/>
      <dgm:spPr>
        <a:ln w="28575">
          <a:solidFill>
            <a:schemeClr val="accent6"/>
          </a:solidFill>
        </a:ln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42 to 70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yrs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5D42E1-48F5-4AC6-9AA1-B0B493A62163}" type="parTrans" cxnId="{B1BBAFC0-45EC-476D-9DC7-3BA8B116B23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6B0779-1EF7-4B27-8D16-B8B288DB4283}" type="sibTrans" cxnId="{B1BBAFC0-45EC-476D-9DC7-3BA8B116B23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5F2663-CC93-4A42-B635-4A2F873006F9}">
      <dgm:prSet phldrT="[Text]" custT="1"/>
      <dgm:spPr>
        <a:ln w="28575">
          <a:solidFill>
            <a:schemeClr val="accent6"/>
          </a:solidFill>
        </a:ln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Mean, 60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yrs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FD8A69-7B02-467A-8FDF-426A50839289}" type="parTrans" cxnId="{72051A26-21BB-43CD-9308-9EA30D932B3C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C5D371-4752-41D7-83BB-B2EF492C74E4}" type="sibTrans" cxnId="{72051A26-21BB-43CD-9308-9EA30D932B3C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2EF6FC-EDA9-4671-A147-5C364A20F994}">
      <dgm:prSet phldrT="[Text]"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Microscopic Features</a:t>
          </a:r>
        </a:p>
      </dgm:t>
    </dgm:pt>
    <dgm:pt modelId="{D50E72BC-240A-473E-A9B8-45E828C9C2D8}" type="parTrans" cxnId="{D92A31F0-724D-445C-9A34-D4DCD893CD9A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152A27-CCC2-4613-AF78-8E75E88725B0}" type="sibTrans" cxnId="{D92A31F0-724D-445C-9A34-D4DCD893CD9A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ADD58C-BD98-46EA-81F6-E02F0FE013ED}">
      <dgm:prSet phldrT="[Text]" custT="1"/>
      <dgm:spPr>
        <a:ln w="28575">
          <a:solidFill>
            <a:schemeClr val="accent6"/>
          </a:solidFill>
        </a:ln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Heterogeneous </a:t>
          </a:r>
        </a:p>
      </dgm:t>
    </dgm:pt>
    <dgm:pt modelId="{CF272E15-2E3A-45DE-9BE9-934F3D180A31}" type="parTrans" cxnId="{7C4CB70E-706B-409E-B714-870C633A43D1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1284FA-0137-42DE-AB1C-2325A0DFA694}" type="sibTrans" cxnId="{7C4CB70E-706B-409E-B714-870C633A43D1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8E941F-1FFC-41B3-9707-9F684C9F74B3}" type="pres">
      <dgm:prSet presAssocID="{5D4E4080-313B-4A09-A779-1B968393D9A0}" presName="linear" presStyleCnt="0">
        <dgm:presLayoutVars>
          <dgm:dir/>
          <dgm:animLvl val="lvl"/>
          <dgm:resizeHandles val="exact"/>
        </dgm:presLayoutVars>
      </dgm:prSet>
      <dgm:spPr/>
    </dgm:pt>
    <dgm:pt modelId="{3E6B7F7F-8220-42A0-B5E3-365A9AA19BE3}" type="pres">
      <dgm:prSet presAssocID="{C5BEF661-2CBC-49E9-836A-C6F4C1BE0776}" presName="parentLin" presStyleCnt="0"/>
      <dgm:spPr/>
    </dgm:pt>
    <dgm:pt modelId="{4D91C7A7-E0F2-4046-85C8-55582177453C}" type="pres">
      <dgm:prSet presAssocID="{C5BEF661-2CBC-49E9-836A-C6F4C1BE0776}" presName="parentLeftMargin" presStyleLbl="node1" presStyleIdx="0" presStyleCnt="3"/>
      <dgm:spPr/>
    </dgm:pt>
    <dgm:pt modelId="{B0331BEA-7A1A-4DB1-B1F1-889FFC4FAFA9}" type="pres">
      <dgm:prSet presAssocID="{C5BEF661-2CBC-49E9-836A-C6F4C1BE0776}" presName="parentText" presStyleLbl="node1" presStyleIdx="0" presStyleCnt="3" custScaleY="74769">
        <dgm:presLayoutVars>
          <dgm:chMax val="0"/>
          <dgm:bulletEnabled val="1"/>
        </dgm:presLayoutVars>
      </dgm:prSet>
      <dgm:spPr/>
    </dgm:pt>
    <dgm:pt modelId="{BBCA2FA0-4025-475F-BEC0-757D7CE21A8E}" type="pres">
      <dgm:prSet presAssocID="{C5BEF661-2CBC-49E9-836A-C6F4C1BE0776}" presName="negativeSpace" presStyleCnt="0"/>
      <dgm:spPr/>
    </dgm:pt>
    <dgm:pt modelId="{255BEF99-5A0B-416A-96F5-D729D374D660}" type="pres">
      <dgm:prSet presAssocID="{C5BEF661-2CBC-49E9-836A-C6F4C1BE0776}" presName="childText" presStyleLbl="conFgAcc1" presStyleIdx="0" presStyleCnt="3">
        <dgm:presLayoutVars>
          <dgm:bulletEnabled val="1"/>
        </dgm:presLayoutVars>
      </dgm:prSet>
      <dgm:spPr/>
    </dgm:pt>
    <dgm:pt modelId="{C95BAA29-6E29-4EC8-9D9C-4DCA71C30BE9}" type="pres">
      <dgm:prSet presAssocID="{93FA2861-BD79-4BDE-B9B8-6538AD777C29}" presName="spaceBetweenRectangles" presStyleCnt="0"/>
      <dgm:spPr/>
    </dgm:pt>
    <dgm:pt modelId="{BA65BA79-BF99-446B-9971-86E992CCFCA4}" type="pres">
      <dgm:prSet presAssocID="{EFCC6401-F43E-4BBF-821C-56D252A916C6}" presName="parentLin" presStyleCnt="0"/>
      <dgm:spPr/>
    </dgm:pt>
    <dgm:pt modelId="{731F5E1C-4406-40C7-B63C-1F29A70C5FCC}" type="pres">
      <dgm:prSet presAssocID="{EFCC6401-F43E-4BBF-821C-56D252A916C6}" presName="parentLeftMargin" presStyleLbl="node1" presStyleIdx="0" presStyleCnt="3"/>
      <dgm:spPr/>
    </dgm:pt>
    <dgm:pt modelId="{0092BAE1-9BC2-4507-8C99-F1ED372CDA28}" type="pres">
      <dgm:prSet presAssocID="{EFCC6401-F43E-4BBF-821C-56D252A916C6}" presName="parentText" presStyleLbl="node1" presStyleIdx="1" presStyleCnt="3" custScaleY="77411">
        <dgm:presLayoutVars>
          <dgm:chMax val="0"/>
          <dgm:bulletEnabled val="1"/>
        </dgm:presLayoutVars>
      </dgm:prSet>
      <dgm:spPr/>
    </dgm:pt>
    <dgm:pt modelId="{AFBF47B0-E2AD-47B9-943A-B7F782BE3E19}" type="pres">
      <dgm:prSet presAssocID="{EFCC6401-F43E-4BBF-821C-56D252A916C6}" presName="negativeSpace" presStyleCnt="0"/>
      <dgm:spPr/>
    </dgm:pt>
    <dgm:pt modelId="{491AF8B2-FA7B-4E21-ADB7-53EA12466B0B}" type="pres">
      <dgm:prSet presAssocID="{EFCC6401-F43E-4BBF-821C-56D252A916C6}" presName="childText" presStyleLbl="conFgAcc1" presStyleIdx="1" presStyleCnt="3">
        <dgm:presLayoutVars>
          <dgm:bulletEnabled val="1"/>
        </dgm:presLayoutVars>
      </dgm:prSet>
      <dgm:spPr/>
    </dgm:pt>
    <dgm:pt modelId="{05F1BB6A-A789-4C27-A18E-D36DBC4D27B7}" type="pres">
      <dgm:prSet presAssocID="{2161548E-BD4F-481C-AF15-72354B192D31}" presName="spaceBetweenRectangles" presStyleCnt="0"/>
      <dgm:spPr/>
    </dgm:pt>
    <dgm:pt modelId="{DC495904-B278-431B-826D-4FC2F1D6E069}" type="pres">
      <dgm:prSet presAssocID="{602EF6FC-EDA9-4671-A147-5C364A20F994}" presName="parentLin" presStyleCnt="0"/>
      <dgm:spPr/>
    </dgm:pt>
    <dgm:pt modelId="{15B94EE8-F77D-43EA-B26F-44ECE3FBA29D}" type="pres">
      <dgm:prSet presAssocID="{602EF6FC-EDA9-4671-A147-5C364A20F994}" presName="parentLeftMargin" presStyleLbl="node1" presStyleIdx="1" presStyleCnt="3"/>
      <dgm:spPr/>
    </dgm:pt>
    <dgm:pt modelId="{158AAE31-74A2-45A4-8EEA-9011520715DF}" type="pres">
      <dgm:prSet presAssocID="{602EF6FC-EDA9-4671-A147-5C364A20F994}" presName="parentText" presStyleLbl="node1" presStyleIdx="2" presStyleCnt="3" custScaleY="75313">
        <dgm:presLayoutVars>
          <dgm:chMax val="0"/>
          <dgm:bulletEnabled val="1"/>
        </dgm:presLayoutVars>
      </dgm:prSet>
      <dgm:spPr/>
    </dgm:pt>
    <dgm:pt modelId="{7212356D-CBC9-4663-BF33-0AF335883661}" type="pres">
      <dgm:prSet presAssocID="{602EF6FC-EDA9-4671-A147-5C364A20F994}" presName="negativeSpace" presStyleCnt="0"/>
      <dgm:spPr/>
    </dgm:pt>
    <dgm:pt modelId="{A8B97B93-05C5-47D9-A33D-C4F6FD7FF368}" type="pres">
      <dgm:prSet presAssocID="{602EF6FC-EDA9-4671-A147-5C364A20F99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CE4A708-EA4F-4232-AA8F-132AE4545477}" type="presOf" srcId="{602EF6FC-EDA9-4671-A147-5C364A20F994}" destId="{15B94EE8-F77D-43EA-B26F-44ECE3FBA29D}" srcOrd="0" destOrd="0" presId="urn:microsoft.com/office/officeart/2005/8/layout/list1"/>
    <dgm:cxn modelId="{7C4CB70E-706B-409E-B714-870C633A43D1}" srcId="{602EF6FC-EDA9-4671-A147-5C364A20F994}" destId="{FAADD58C-BD98-46EA-81F6-E02F0FE013ED}" srcOrd="0" destOrd="0" parTransId="{CF272E15-2E3A-45DE-9BE9-934F3D180A31}" sibTransId="{851284FA-0137-42DE-AB1C-2325A0DFA694}"/>
    <dgm:cxn modelId="{26374918-3CBC-47EE-BA7C-01F1FDC7856F}" type="presOf" srcId="{C5BEF661-2CBC-49E9-836A-C6F4C1BE0776}" destId="{4D91C7A7-E0F2-4046-85C8-55582177453C}" srcOrd="0" destOrd="0" presId="urn:microsoft.com/office/officeart/2005/8/layout/list1"/>
    <dgm:cxn modelId="{83219025-A2C6-4B4C-85A3-5A22098C8065}" type="presOf" srcId="{602EF6FC-EDA9-4671-A147-5C364A20F994}" destId="{158AAE31-74A2-45A4-8EEA-9011520715DF}" srcOrd="1" destOrd="0" presId="urn:microsoft.com/office/officeart/2005/8/layout/list1"/>
    <dgm:cxn modelId="{72051A26-21BB-43CD-9308-9EA30D932B3C}" srcId="{5FFEA3A8-9DF3-4A94-8519-4E6C12AED4B2}" destId="{8C5F2663-CC93-4A42-B635-4A2F873006F9}" srcOrd="0" destOrd="0" parTransId="{04FD8A69-7B02-467A-8FDF-426A50839289}" sibTransId="{B2C5D371-4752-41D7-83BB-B2EF492C74E4}"/>
    <dgm:cxn modelId="{FD133227-AA4B-44FE-AF82-B3D03707833C}" type="presOf" srcId="{EFCC6401-F43E-4BBF-821C-56D252A916C6}" destId="{731F5E1C-4406-40C7-B63C-1F29A70C5FCC}" srcOrd="0" destOrd="0" presId="urn:microsoft.com/office/officeart/2005/8/layout/list1"/>
    <dgm:cxn modelId="{40D3905C-104E-4C42-911C-EB1018038424}" srcId="{5D4E4080-313B-4A09-A779-1B968393D9A0}" destId="{EFCC6401-F43E-4BBF-821C-56D252A916C6}" srcOrd="1" destOrd="0" parTransId="{157DDA8B-D32B-4495-B85B-5004FA2699AF}" sibTransId="{2161548E-BD4F-481C-AF15-72354B192D31}"/>
    <dgm:cxn modelId="{89144061-ADF2-4345-84B5-7FDE008E34D0}" type="presOf" srcId="{EFCC6401-F43E-4BBF-821C-56D252A916C6}" destId="{0092BAE1-9BC2-4507-8C99-F1ED372CDA28}" srcOrd="1" destOrd="0" presId="urn:microsoft.com/office/officeart/2005/8/layout/list1"/>
    <dgm:cxn modelId="{A66FD269-5CB7-41F3-91F5-7828BCB8D537}" type="presOf" srcId="{C5BEF661-2CBC-49E9-836A-C6F4C1BE0776}" destId="{B0331BEA-7A1A-4DB1-B1F1-889FFC4FAFA9}" srcOrd="1" destOrd="0" presId="urn:microsoft.com/office/officeart/2005/8/layout/list1"/>
    <dgm:cxn modelId="{1AC1446E-1E35-4D21-BEF9-7E403E68F514}" srcId="{5D4E4080-313B-4A09-A779-1B968393D9A0}" destId="{C5BEF661-2CBC-49E9-836A-C6F4C1BE0776}" srcOrd="0" destOrd="0" parTransId="{A5A46A0E-7350-4E00-9966-D9B37661F8D0}" sibTransId="{93FA2861-BD79-4BDE-B9B8-6538AD777C29}"/>
    <dgm:cxn modelId="{8993D251-C176-490C-B6C9-04233FE1A493}" srcId="{C5BEF661-2CBC-49E9-836A-C6F4C1BE0776}" destId="{941833D1-551E-4D04-9452-182C08FCE795}" srcOrd="1" destOrd="0" parTransId="{75D01594-F1EF-4253-827A-0D3D4A82CCFA}" sibTransId="{8B17F62F-051F-4A4C-94C4-3445677B154E}"/>
    <dgm:cxn modelId="{F7801C55-2A94-464A-8EBC-C00A947BDF2A}" type="presOf" srcId="{3DC385A8-F246-4DFA-A2F5-71E95CEA2AD0}" destId="{255BEF99-5A0B-416A-96F5-D729D374D660}" srcOrd="0" destOrd="0" presId="urn:microsoft.com/office/officeart/2005/8/layout/list1"/>
    <dgm:cxn modelId="{18EAAE7E-1A39-48BA-BD9E-E8CB58E6A9BA}" type="presOf" srcId="{8C5F2663-CC93-4A42-B635-4A2F873006F9}" destId="{491AF8B2-FA7B-4E21-ADB7-53EA12466B0B}" srcOrd="0" destOrd="1" presId="urn:microsoft.com/office/officeart/2005/8/layout/list1"/>
    <dgm:cxn modelId="{923C7B93-696A-4F4B-8DE6-2043BE9907ED}" type="presOf" srcId="{941833D1-551E-4D04-9452-182C08FCE795}" destId="{255BEF99-5A0B-416A-96F5-D729D374D660}" srcOrd="0" destOrd="1" presId="urn:microsoft.com/office/officeart/2005/8/layout/list1"/>
    <dgm:cxn modelId="{D2051F94-EA8E-41AE-BF8F-5D2203C2D9D3}" type="presOf" srcId="{5D4E4080-313B-4A09-A779-1B968393D9A0}" destId="{A88E941F-1FFC-41B3-9707-9F684C9F74B3}" srcOrd="0" destOrd="0" presId="urn:microsoft.com/office/officeart/2005/8/layout/list1"/>
    <dgm:cxn modelId="{812425A5-FC56-4BD2-AFB7-662214EDFACE}" type="presOf" srcId="{5FFEA3A8-9DF3-4A94-8519-4E6C12AED4B2}" destId="{491AF8B2-FA7B-4E21-ADB7-53EA12466B0B}" srcOrd="0" destOrd="0" presId="urn:microsoft.com/office/officeart/2005/8/layout/list1"/>
    <dgm:cxn modelId="{212273A7-F410-4CA4-948D-83392D4682B2}" srcId="{C5BEF661-2CBC-49E9-836A-C6F4C1BE0776}" destId="{3DC385A8-F246-4DFA-A2F5-71E95CEA2AD0}" srcOrd="0" destOrd="0" parTransId="{AF34BF85-BEFF-4164-9E53-4F90CB1E61D8}" sibTransId="{8BC05950-108D-4F4F-B5DC-0BDB84437D13}"/>
    <dgm:cxn modelId="{B1BBAFC0-45EC-476D-9DC7-3BA8B116B235}" srcId="{EFCC6401-F43E-4BBF-821C-56D252A916C6}" destId="{5FFEA3A8-9DF3-4A94-8519-4E6C12AED4B2}" srcOrd="0" destOrd="0" parTransId="{725D42E1-48F5-4AC6-9AA1-B0B493A62163}" sibTransId="{596B0779-1EF7-4B27-8D16-B8B288DB4283}"/>
    <dgm:cxn modelId="{47278AEF-9E28-4DCC-BF60-692B61AAC07D}" type="presOf" srcId="{FAADD58C-BD98-46EA-81F6-E02F0FE013ED}" destId="{A8B97B93-05C5-47D9-A33D-C4F6FD7FF368}" srcOrd="0" destOrd="0" presId="urn:microsoft.com/office/officeart/2005/8/layout/list1"/>
    <dgm:cxn modelId="{D92A31F0-724D-445C-9A34-D4DCD893CD9A}" srcId="{5D4E4080-313B-4A09-A779-1B968393D9A0}" destId="{602EF6FC-EDA9-4671-A147-5C364A20F994}" srcOrd="2" destOrd="0" parTransId="{D50E72BC-240A-473E-A9B8-45E828C9C2D8}" sibTransId="{B2152A27-CCC2-4613-AF78-8E75E88725B0}"/>
    <dgm:cxn modelId="{23FE2D93-9891-4BA7-8294-BDE23F918379}" type="presParOf" srcId="{A88E941F-1FFC-41B3-9707-9F684C9F74B3}" destId="{3E6B7F7F-8220-42A0-B5E3-365A9AA19BE3}" srcOrd="0" destOrd="0" presId="urn:microsoft.com/office/officeart/2005/8/layout/list1"/>
    <dgm:cxn modelId="{923066B5-C351-47A3-B92E-5C3ABAE45C83}" type="presParOf" srcId="{3E6B7F7F-8220-42A0-B5E3-365A9AA19BE3}" destId="{4D91C7A7-E0F2-4046-85C8-55582177453C}" srcOrd="0" destOrd="0" presId="urn:microsoft.com/office/officeart/2005/8/layout/list1"/>
    <dgm:cxn modelId="{1A0348AE-8915-4169-B029-E9E96F4C9303}" type="presParOf" srcId="{3E6B7F7F-8220-42A0-B5E3-365A9AA19BE3}" destId="{B0331BEA-7A1A-4DB1-B1F1-889FFC4FAFA9}" srcOrd="1" destOrd="0" presId="urn:microsoft.com/office/officeart/2005/8/layout/list1"/>
    <dgm:cxn modelId="{B8052E1E-7346-40EC-8D20-17E6F6D9E4C9}" type="presParOf" srcId="{A88E941F-1FFC-41B3-9707-9F684C9F74B3}" destId="{BBCA2FA0-4025-475F-BEC0-757D7CE21A8E}" srcOrd="1" destOrd="0" presId="urn:microsoft.com/office/officeart/2005/8/layout/list1"/>
    <dgm:cxn modelId="{C7EF7F83-ED90-411E-A75C-2A04B77F79B4}" type="presParOf" srcId="{A88E941F-1FFC-41B3-9707-9F684C9F74B3}" destId="{255BEF99-5A0B-416A-96F5-D729D374D660}" srcOrd="2" destOrd="0" presId="urn:microsoft.com/office/officeart/2005/8/layout/list1"/>
    <dgm:cxn modelId="{E37A6824-C83B-4CE9-B8CB-48BBE6122729}" type="presParOf" srcId="{A88E941F-1FFC-41B3-9707-9F684C9F74B3}" destId="{C95BAA29-6E29-4EC8-9D9C-4DCA71C30BE9}" srcOrd="3" destOrd="0" presId="urn:microsoft.com/office/officeart/2005/8/layout/list1"/>
    <dgm:cxn modelId="{BE878289-ED49-4B18-94FD-AE8077E81372}" type="presParOf" srcId="{A88E941F-1FFC-41B3-9707-9F684C9F74B3}" destId="{BA65BA79-BF99-446B-9971-86E992CCFCA4}" srcOrd="4" destOrd="0" presId="urn:microsoft.com/office/officeart/2005/8/layout/list1"/>
    <dgm:cxn modelId="{08D4337E-21D9-4386-9D1B-1ADC0E74B4C4}" type="presParOf" srcId="{BA65BA79-BF99-446B-9971-86E992CCFCA4}" destId="{731F5E1C-4406-40C7-B63C-1F29A70C5FCC}" srcOrd="0" destOrd="0" presId="urn:microsoft.com/office/officeart/2005/8/layout/list1"/>
    <dgm:cxn modelId="{DDD20FCD-BD14-403E-ADB2-5A5ED8FE4178}" type="presParOf" srcId="{BA65BA79-BF99-446B-9971-86E992CCFCA4}" destId="{0092BAE1-9BC2-4507-8C99-F1ED372CDA28}" srcOrd="1" destOrd="0" presId="urn:microsoft.com/office/officeart/2005/8/layout/list1"/>
    <dgm:cxn modelId="{BED81B21-D5F6-4D39-BCC7-8A35E872FC2A}" type="presParOf" srcId="{A88E941F-1FFC-41B3-9707-9F684C9F74B3}" destId="{AFBF47B0-E2AD-47B9-943A-B7F782BE3E19}" srcOrd="5" destOrd="0" presId="urn:microsoft.com/office/officeart/2005/8/layout/list1"/>
    <dgm:cxn modelId="{7EF629BF-EBFD-4FF4-8912-89D2AD8811D6}" type="presParOf" srcId="{A88E941F-1FFC-41B3-9707-9F684C9F74B3}" destId="{491AF8B2-FA7B-4E21-ADB7-53EA12466B0B}" srcOrd="6" destOrd="0" presId="urn:microsoft.com/office/officeart/2005/8/layout/list1"/>
    <dgm:cxn modelId="{247234D7-9F4C-42D4-A87A-2A34438E220E}" type="presParOf" srcId="{A88E941F-1FFC-41B3-9707-9F684C9F74B3}" destId="{05F1BB6A-A789-4C27-A18E-D36DBC4D27B7}" srcOrd="7" destOrd="0" presId="urn:microsoft.com/office/officeart/2005/8/layout/list1"/>
    <dgm:cxn modelId="{A037B32E-6039-486B-808F-A014893AAA93}" type="presParOf" srcId="{A88E941F-1FFC-41B3-9707-9F684C9F74B3}" destId="{DC495904-B278-431B-826D-4FC2F1D6E069}" srcOrd="8" destOrd="0" presId="urn:microsoft.com/office/officeart/2005/8/layout/list1"/>
    <dgm:cxn modelId="{FC8DAA5A-D75C-4F0F-9FA0-6F5EB50093B2}" type="presParOf" srcId="{DC495904-B278-431B-826D-4FC2F1D6E069}" destId="{15B94EE8-F77D-43EA-B26F-44ECE3FBA29D}" srcOrd="0" destOrd="0" presId="urn:microsoft.com/office/officeart/2005/8/layout/list1"/>
    <dgm:cxn modelId="{FB8A8B4B-DE49-466D-915C-3EE2DE643E1D}" type="presParOf" srcId="{DC495904-B278-431B-826D-4FC2F1D6E069}" destId="{158AAE31-74A2-45A4-8EEA-9011520715DF}" srcOrd="1" destOrd="0" presId="urn:microsoft.com/office/officeart/2005/8/layout/list1"/>
    <dgm:cxn modelId="{E1840BC5-2AD6-4ABD-9029-0636901CDC18}" type="presParOf" srcId="{A88E941F-1FFC-41B3-9707-9F684C9F74B3}" destId="{7212356D-CBC9-4663-BF33-0AF335883661}" srcOrd="9" destOrd="0" presId="urn:microsoft.com/office/officeart/2005/8/layout/list1"/>
    <dgm:cxn modelId="{0202CC1C-FBEC-40CF-B215-038C30967778}" type="presParOf" srcId="{A88E941F-1FFC-41B3-9707-9F684C9F74B3}" destId="{A8B97B93-05C5-47D9-A33D-C4F6FD7FF36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C9BF72-F8A0-442D-BEF8-CCE3BA525678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2DDF81-45DD-4CCB-AFF9-A07B7799C191}">
      <dgm:prSet phldrT="[Text]"/>
      <dgm:spPr/>
      <dgm:t>
        <a:bodyPr/>
        <a:lstStyle/>
        <a:p>
          <a:endParaRPr lang="en-US" dirty="0"/>
        </a:p>
      </dgm:t>
    </dgm:pt>
    <dgm:pt modelId="{F0A911C2-4F72-481B-A9E9-480A6757FBB1}" type="parTrans" cxnId="{A3D44CC5-F86D-440A-A12F-A4656540E328}">
      <dgm:prSet/>
      <dgm:spPr/>
      <dgm:t>
        <a:bodyPr/>
        <a:lstStyle/>
        <a:p>
          <a:endParaRPr lang="en-US"/>
        </a:p>
      </dgm:t>
    </dgm:pt>
    <dgm:pt modelId="{35CA354E-5C9C-4D9A-80CF-8A5E82177BBE}" type="sibTrans" cxnId="{A3D44CC5-F86D-440A-A12F-A4656540E328}">
      <dgm:prSet/>
      <dgm:spPr/>
      <dgm:t>
        <a:bodyPr/>
        <a:lstStyle/>
        <a:p>
          <a:endParaRPr lang="en-US"/>
        </a:p>
      </dgm:t>
    </dgm:pt>
    <dgm:pt modelId="{C4CBCB67-1627-437F-8E6C-F4BAFE3893B2}">
      <dgm:prSet custT="1"/>
      <dgm:spPr>
        <a:solidFill>
          <a:schemeClr val="accent6">
            <a:lumMod val="20000"/>
            <a:lumOff val="80000"/>
          </a:schemeClr>
        </a:solidFill>
      </dgm:spPr>
      <dgm:t>
        <a:bodyPr anchor="ctr"/>
        <a:lstStyle/>
        <a:p>
          <a:pPr marL="465138" indent="-349250">
            <a:lnSpc>
              <a:spcPct val="100000"/>
            </a:lnSpc>
            <a:spcAft>
              <a:spcPts val="1200"/>
            </a:spcAft>
          </a:pPr>
          <a:r>
            <a: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</a:t>
          </a:r>
        </a:p>
      </dgm:t>
    </dgm:pt>
    <dgm:pt modelId="{AD3C46F1-61A5-4386-B4FC-A4208728B3C7}" type="parTrans" cxnId="{921AB7D0-FB51-4613-878E-80A1805F64A9}">
      <dgm:prSet/>
      <dgm:spPr/>
      <dgm:t>
        <a:bodyPr/>
        <a:lstStyle/>
        <a:p>
          <a:endParaRPr lang="en-US"/>
        </a:p>
      </dgm:t>
    </dgm:pt>
    <dgm:pt modelId="{822CDBB9-AC52-40AB-93E0-AB62BA16503A}" type="sibTrans" cxnId="{921AB7D0-FB51-4613-878E-80A1805F64A9}">
      <dgm:prSet/>
      <dgm:spPr/>
      <dgm:t>
        <a:bodyPr/>
        <a:lstStyle/>
        <a:p>
          <a:endParaRPr lang="en-US"/>
        </a:p>
      </dgm:t>
    </dgm:pt>
    <dgm:pt modelId="{70E4C747-F54B-409F-A18B-48497EF7D69D}">
      <dgm:prSet phldrT="[Text]"/>
      <dgm:spPr/>
      <dgm:t>
        <a:bodyPr/>
        <a:lstStyle/>
        <a:p>
          <a:endParaRPr lang="en-US" dirty="0"/>
        </a:p>
      </dgm:t>
    </dgm:pt>
    <dgm:pt modelId="{E26C7C18-1FC5-45A6-B955-903C8349766E}" type="sibTrans" cxnId="{32946D4A-C4BA-44D5-915A-86F03196ACF4}">
      <dgm:prSet/>
      <dgm:spPr/>
      <dgm:t>
        <a:bodyPr/>
        <a:lstStyle/>
        <a:p>
          <a:endParaRPr lang="en-US"/>
        </a:p>
      </dgm:t>
    </dgm:pt>
    <dgm:pt modelId="{6A5E59F1-DF9E-4730-88B4-0CF3EDFC2453}" type="parTrans" cxnId="{32946D4A-C4BA-44D5-915A-86F03196ACF4}">
      <dgm:prSet/>
      <dgm:spPr/>
      <dgm:t>
        <a:bodyPr/>
        <a:lstStyle/>
        <a:p>
          <a:endParaRPr lang="en-US"/>
        </a:p>
      </dgm:t>
    </dgm:pt>
    <dgm:pt modelId="{0F7C7DAE-2C8A-46A2-9105-205C54728631}">
      <dgm:prSet custT="1"/>
      <dgm:spPr>
        <a:solidFill>
          <a:schemeClr val="accent6">
            <a:lumMod val="20000"/>
            <a:lumOff val="80000"/>
          </a:schemeClr>
        </a:solidFill>
      </dgm:spPr>
      <dgm:t>
        <a:bodyPr anchor="ctr"/>
        <a:lstStyle/>
        <a:p>
          <a:pPr marL="465138" indent="-349250">
            <a:lnSpc>
              <a:spcPct val="100000"/>
            </a:lnSpc>
            <a:spcBef>
              <a:spcPts val="600"/>
            </a:spcBef>
            <a:spcAft>
              <a:spcPts val="1200"/>
            </a:spcAft>
          </a:pPr>
          <a:r>
            <a: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GATA-3</a:t>
          </a:r>
        </a:p>
      </dgm:t>
    </dgm:pt>
    <dgm:pt modelId="{1160783F-7705-4CC1-8CB2-13DF8A3CAA79}" type="sibTrans" cxnId="{1B00AC2C-871B-4E91-89D8-2DB3ADF805EF}">
      <dgm:prSet/>
      <dgm:spPr/>
      <dgm:t>
        <a:bodyPr/>
        <a:lstStyle/>
        <a:p>
          <a:endParaRPr lang="en-US"/>
        </a:p>
      </dgm:t>
    </dgm:pt>
    <dgm:pt modelId="{1F548A01-2C7C-4FFA-9D36-83A629BC6E49}" type="parTrans" cxnId="{1B00AC2C-871B-4E91-89D8-2DB3ADF805EF}">
      <dgm:prSet/>
      <dgm:spPr/>
      <dgm:t>
        <a:bodyPr/>
        <a:lstStyle/>
        <a:p>
          <a:endParaRPr lang="en-US"/>
        </a:p>
      </dgm:t>
    </dgm:pt>
    <dgm:pt modelId="{8401D95E-ED1E-4C56-A8FB-DD5406DADC2D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 anchor="ctr"/>
        <a:lstStyle/>
        <a:p>
          <a:pPr marL="465138" indent="-349250">
            <a:lnSpc>
              <a:spcPct val="100000"/>
            </a:lnSpc>
            <a:spcBef>
              <a:spcPts val="600"/>
            </a:spcBef>
            <a:spcAft>
              <a:spcPts val="1200"/>
            </a:spcAft>
          </a:pPr>
          <a:r>
            <a: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TTF-1 </a:t>
          </a:r>
        </a:p>
      </dgm:t>
    </dgm:pt>
    <dgm:pt modelId="{65913ABE-08FD-4CB8-868B-9A5ABFE022D1}" type="sibTrans" cxnId="{63554B34-C608-4F1F-B69D-EB7250EC87F5}">
      <dgm:prSet/>
      <dgm:spPr/>
      <dgm:t>
        <a:bodyPr/>
        <a:lstStyle/>
        <a:p>
          <a:endParaRPr lang="en-US"/>
        </a:p>
      </dgm:t>
    </dgm:pt>
    <dgm:pt modelId="{328345F7-C359-47D0-896B-6CEEB41416FD}" type="parTrans" cxnId="{63554B34-C608-4F1F-B69D-EB7250EC87F5}">
      <dgm:prSet/>
      <dgm:spPr/>
      <dgm:t>
        <a:bodyPr/>
        <a:lstStyle/>
        <a:p>
          <a:endParaRPr lang="en-US"/>
        </a:p>
      </dgm:t>
    </dgm:pt>
    <dgm:pt modelId="{B7C27F24-33E4-4C12-A150-87F5EF0EC4E6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 anchor="ctr"/>
        <a:lstStyle/>
        <a:p>
          <a:pPr marL="465138" indent="-349250">
            <a:lnSpc>
              <a:spcPct val="100000"/>
            </a:lnSpc>
            <a:spcBef>
              <a:spcPts val="600"/>
            </a:spcBef>
            <a:spcAft>
              <a:spcPts val="1200"/>
            </a:spcAft>
          </a:pPr>
          <a:r>
            <a: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PAX-8</a:t>
          </a:r>
        </a:p>
      </dgm:t>
    </dgm:pt>
    <dgm:pt modelId="{53214197-F259-421D-9D40-5FCA10F8B3D7}" type="parTrans" cxnId="{7E61AD8F-A84B-486F-A03A-2C9319F85C00}">
      <dgm:prSet/>
      <dgm:spPr/>
      <dgm:t>
        <a:bodyPr/>
        <a:lstStyle/>
        <a:p>
          <a:endParaRPr lang="en-US"/>
        </a:p>
      </dgm:t>
    </dgm:pt>
    <dgm:pt modelId="{BFE952D5-1014-4B88-BEE3-60B70A9E9C9C}" type="sibTrans" cxnId="{7E61AD8F-A84B-486F-A03A-2C9319F85C00}">
      <dgm:prSet/>
      <dgm:spPr/>
      <dgm:t>
        <a:bodyPr/>
        <a:lstStyle/>
        <a:p>
          <a:endParaRPr lang="en-US"/>
        </a:p>
      </dgm:t>
    </dgm:pt>
    <dgm:pt modelId="{9CFE5C45-C0C6-4FCE-857D-C0D49BDBC262}">
      <dgm:prSet custT="1"/>
      <dgm:spPr>
        <a:solidFill>
          <a:schemeClr val="accent6">
            <a:lumMod val="20000"/>
            <a:lumOff val="80000"/>
          </a:schemeClr>
        </a:solidFill>
      </dgm:spPr>
      <dgm:t>
        <a:bodyPr anchor="ctr"/>
        <a:lstStyle/>
        <a:p>
          <a:pPr marL="465138" indent="-349250">
            <a:lnSpc>
              <a:spcPct val="100000"/>
            </a:lnSpc>
            <a:spcBef>
              <a:spcPts val="600"/>
            </a:spcBef>
            <a:spcAft>
              <a:spcPts val="1200"/>
            </a:spcAft>
          </a:pPr>
          <a:r>
            <a: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CD10</a:t>
          </a:r>
        </a:p>
      </dgm:t>
    </dgm:pt>
    <dgm:pt modelId="{DC8C7D19-6543-43A4-83DD-262DED2B1619}" type="parTrans" cxnId="{F14357AB-07FF-4E0C-9AE9-CC45F6B7D740}">
      <dgm:prSet/>
      <dgm:spPr/>
      <dgm:t>
        <a:bodyPr/>
        <a:lstStyle/>
        <a:p>
          <a:endParaRPr lang="en-US"/>
        </a:p>
      </dgm:t>
    </dgm:pt>
    <dgm:pt modelId="{CE12DE3A-535A-40B7-8BAF-AD844C819003}" type="sibTrans" cxnId="{F14357AB-07FF-4E0C-9AE9-CC45F6B7D740}">
      <dgm:prSet/>
      <dgm:spPr/>
      <dgm:t>
        <a:bodyPr/>
        <a:lstStyle/>
        <a:p>
          <a:endParaRPr lang="en-US"/>
        </a:p>
      </dgm:t>
    </dgm:pt>
    <dgm:pt modelId="{11A7973A-6EBF-4351-9F76-69DF6FD10823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 anchor="ctr"/>
        <a:lstStyle/>
        <a:p>
          <a:pPr marL="465138" indent="-349250">
            <a:lnSpc>
              <a:spcPct val="100000"/>
            </a:lnSpc>
            <a:spcBef>
              <a:spcPts val="600"/>
            </a:spcBef>
            <a:spcAft>
              <a:spcPts val="1200"/>
            </a:spcAft>
          </a:pPr>
          <a:r>
            <a:rPr lang="en-US" sz="36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CK7</a:t>
          </a:r>
        </a:p>
      </dgm:t>
    </dgm:pt>
    <dgm:pt modelId="{56B3B312-67BD-432A-A285-F94C3E2CB991}" type="parTrans" cxnId="{F2DF0F11-CAD9-481F-B499-06B34F06515B}">
      <dgm:prSet/>
      <dgm:spPr/>
      <dgm:t>
        <a:bodyPr/>
        <a:lstStyle/>
        <a:p>
          <a:endParaRPr lang="en-US"/>
        </a:p>
      </dgm:t>
    </dgm:pt>
    <dgm:pt modelId="{3E84E7CF-A9F4-4F5D-98D6-A54454D59CDA}" type="sibTrans" cxnId="{F2DF0F11-CAD9-481F-B499-06B34F06515B}">
      <dgm:prSet/>
      <dgm:spPr/>
      <dgm:t>
        <a:bodyPr/>
        <a:lstStyle/>
        <a:p>
          <a:endParaRPr lang="en-US"/>
        </a:p>
      </dgm:t>
    </dgm:pt>
    <dgm:pt modelId="{878CA505-FBCE-40F8-914F-312798788DA5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 anchor="ctr"/>
        <a:lstStyle/>
        <a:p>
          <a:pPr marL="465138" indent="-349250">
            <a:lnSpc>
              <a:spcPct val="100000"/>
            </a:lnSpc>
            <a:spcAft>
              <a:spcPts val="1200"/>
            </a:spcAft>
          </a:pPr>
          <a:r>
            <a:rPr lang="en-US" sz="3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ER</a:t>
          </a:r>
        </a:p>
      </dgm:t>
    </dgm:pt>
    <dgm:pt modelId="{850AD77C-01DD-4A5D-9850-3959B74D5D78}" type="parTrans" cxnId="{B6540E8C-A337-43AD-A5E7-D23B84F0C973}">
      <dgm:prSet/>
      <dgm:spPr/>
      <dgm:t>
        <a:bodyPr/>
        <a:lstStyle/>
        <a:p>
          <a:endParaRPr lang="en-US"/>
        </a:p>
      </dgm:t>
    </dgm:pt>
    <dgm:pt modelId="{AE605720-2B0C-447C-8B27-DE270F746EDA}" type="sibTrans" cxnId="{B6540E8C-A337-43AD-A5E7-D23B84F0C973}">
      <dgm:prSet/>
      <dgm:spPr/>
      <dgm:t>
        <a:bodyPr/>
        <a:lstStyle/>
        <a:p>
          <a:endParaRPr lang="en-US"/>
        </a:p>
      </dgm:t>
    </dgm:pt>
    <dgm:pt modelId="{64C8AA29-990A-442D-BBB2-0DBD910DCBD3}" type="pres">
      <dgm:prSet presAssocID="{11C9BF72-F8A0-442D-BEF8-CCE3BA525678}" presName="linearFlow" presStyleCnt="0">
        <dgm:presLayoutVars>
          <dgm:dir/>
          <dgm:animLvl val="lvl"/>
          <dgm:resizeHandles/>
        </dgm:presLayoutVars>
      </dgm:prSet>
      <dgm:spPr/>
    </dgm:pt>
    <dgm:pt modelId="{530E58D8-EE4B-4D26-B832-66CAFD5E9B2D}" type="pres">
      <dgm:prSet presAssocID="{70E4C747-F54B-409F-A18B-48497EF7D69D}" presName="compositeNode" presStyleCnt="0">
        <dgm:presLayoutVars>
          <dgm:bulletEnabled val="1"/>
        </dgm:presLayoutVars>
      </dgm:prSet>
      <dgm:spPr/>
    </dgm:pt>
    <dgm:pt modelId="{F64A6FE5-91EF-4E90-A64F-075302D958C2}" type="pres">
      <dgm:prSet presAssocID="{70E4C747-F54B-409F-A18B-48497EF7D69D}" presName="image" presStyleLbl="fgImgPlace1" presStyleIdx="0" presStyleCnt="2" custScaleX="124849" custScaleY="124849" custLinFactNeighborX="33107" custLinFactNeighborY="-4245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90" r="-191910"/>
          </a:stretch>
        </a:blipFill>
        <a:ln w="57150">
          <a:solidFill>
            <a:schemeClr val="tx1"/>
          </a:solidFill>
        </a:ln>
      </dgm:spPr>
    </dgm:pt>
    <dgm:pt modelId="{268AD6D0-91B6-4A6E-8059-DD19DC73DFB0}" type="pres">
      <dgm:prSet presAssocID="{70E4C747-F54B-409F-A18B-48497EF7D69D}" presName="childNode" presStyleLbl="node1" presStyleIdx="0" presStyleCnt="2" custScaleX="127491" custScaleY="83231" custLinFactNeighborX="3816" custLinFactNeighborY="-7627">
        <dgm:presLayoutVars>
          <dgm:bulletEnabled val="1"/>
        </dgm:presLayoutVars>
      </dgm:prSet>
      <dgm:spPr/>
    </dgm:pt>
    <dgm:pt modelId="{FE248872-7AB0-4622-8AE9-1920628ACD0C}" type="pres">
      <dgm:prSet presAssocID="{70E4C747-F54B-409F-A18B-48497EF7D69D}" presName="parentNode" presStyleLbl="revTx" presStyleIdx="0" presStyleCnt="2" custLinFactX="-54266" custLinFactNeighborX="-100000" custLinFactNeighborY="19160">
        <dgm:presLayoutVars>
          <dgm:chMax val="0"/>
          <dgm:bulletEnabled val="1"/>
        </dgm:presLayoutVars>
      </dgm:prSet>
      <dgm:spPr/>
    </dgm:pt>
    <dgm:pt modelId="{AFF054F0-2FB7-4998-93AC-423A0B5604DC}" type="pres">
      <dgm:prSet presAssocID="{E26C7C18-1FC5-45A6-B955-903C8349766E}" presName="sibTrans" presStyleCnt="0"/>
      <dgm:spPr/>
    </dgm:pt>
    <dgm:pt modelId="{E284424E-BA05-426A-8375-3131F05B8C44}" type="pres">
      <dgm:prSet presAssocID="{512DDF81-45DD-4CCB-AFF9-A07B7799C191}" presName="compositeNode" presStyleCnt="0">
        <dgm:presLayoutVars>
          <dgm:bulletEnabled val="1"/>
        </dgm:presLayoutVars>
      </dgm:prSet>
      <dgm:spPr/>
    </dgm:pt>
    <dgm:pt modelId="{AF184C64-A750-4180-9B40-5EA4B81E2C79}" type="pres">
      <dgm:prSet presAssocID="{512DDF81-45DD-4CCB-AFF9-A07B7799C191}" presName="image" presStyleLbl="fgImgPlace1" presStyleIdx="1" presStyleCnt="2" custScaleX="123858" custScaleY="123858" custLinFactNeighborX="-29587" custLinFactNeighborY="-424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00" r="-100000"/>
          </a:stretch>
        </a:blipFill>
        <a:ln w="57150"/>
      </dgm:spPr>
    </dgm:pt>
    <dgm:pt modelId="{05450E58-5800-4D3A-A520-94AE450D797B}" type="pres">
      <dgm:prSet presAssocID="{512DDF81-45DD-4CCB-AFF9-A07B7799C191}" presName="childNode" presStyleLbl="node1" presStyleIdx="1" presStyleCnt="2" custScaleX="122174" custScaleY="82671" custLinFactNeighborX="-7698" custLinFactNeighborY="-8385">
        <dgm:presLayoutVars>
          <dgm:bulletEnabled val="1"/>
        </dgm:presLayoutVars>
      </dgm:prSet>
      <dgm:spPr/>
    </dgm:pt>
    <dgm:pt modelId="{31745B3D-5124-4720-BE24-4F5454F4626D}" type="pres">
      <dgm:prSet presAssocID="{512DDF81-45DD-4CCB-AFF9-A07B7799C191}" presName="parentNode" presStyleLbl="revTx" presStyleIdx="1" presStyleCnt="2">
        <dgm:presLayoutVars>
          <dgm:chMax val="0"/>
          <dgm:bulletEnabled val="1"/>
        </dgm:presLayoutVars>
      </dgm:prSet>
      <dgm:spPr/>
    </dgm:pt>
  </dgm:ptLst>
  <dgm:cxnLst>
    <dgm:cxn modelId="{542FF300-A815-400C-BFC8-AA615B9CF0D9}" type="presOf" srcId="{C4CBCB67-1627-437F-8E6C-F4BAFE3893B2}" destId="{05450E58-5800-4D3A-A520-94AE450D797B}" srcOrd="0" destOrd="1" presId="urn:microsoft.com/office/officeart/2005/8/layout/hList2"/>
    <dgm:cxn modelId="{33CBCE04-5A21-4FAF-9395-63D6F1C639BD}" type="presOf" srcId="{878CA505-FBCE-40F8-914F-312798788DA5}" destId="{05450E58-5800-4D3A-A520-94AE450D797B}" srcOrd="0" destOrd="0" presId="urn:microsoft.com/office/officeart/2005/8/layout/hList2"/>
    <dgm:cxn modelId="{CC9CB110-702D-4243-9F80-D8C2F48C6680}" type="presOf" srcId="{8401D95E-ED1E-4C56-A8FB-DD5406DADC2D}" destId="{268AD6D0-91B6-4A6E-8059-DD19DC73DFB0}" srcOrd="0" destOrd="2" presId="urn:microsoft.com/office/officeart/2005/8/layout/hList2"/>
    <dgm:cxn modelId="{F2DF0F11-CAD9-481F-B499-06B34F06515B}" srcId="{70E4C747-F54B-409F-A18B-48497EF7D69D}" destId="{11A7973A-6EBF-4351-9F76-69DF6FD10823}" srcOrd="0" destOrd="0" parTransId="{56B3B312-67BD-432A-A285-F94C3E2CB991}" sibTransId="{3E84E7CF-A9F4-4F5D-98D6-A54454D59CDA}"/>
    <dgm:cxn modelId="{FF35742A-4628-48C2-A295-27DB80128A92}" type="presOf" srcId="{70E4C747-F54B-409F-A18B-48497EF7D69D}" destId="{FE248872-7AB0-4622-8AE9-1920628ACD0C}" srcOrd="0" destOrd="0" presId="urn:microsoft.com/office/officeart/2005/8/layout/hList2"/>
    <dgm:cxn modelId="{1B00AC2C-871B-4E91-89D8-2DB3ADF805EF}" srcId="{70E4C747-F54B-409F-A18B-48497EF7D69D}" destId="{0F7C7DAE-2C8A-46A2-9105-205C54728631}" srcOrd="3" destOrd="0" parTransId="{1F548A01-2C7C-4FFA-9D36-83A629BC6E49}" sibTransId="{1160783F-7705-4CC1-8CB2-13DF8A3CAA79}"/>
    <dgm:cxn modelId="{63554B34-C608-4F1F-B69D-EB7250EC87F5}" srcId="{70E4C747-F54B-409F-A18B-48497EF7D69D}" destId="{8401D95E-ED1E-4C56-A8FB-DD5406DADC2D}" srcOrd="2" destOrd="0" parTransId="{328345F7-C359-47D0-896B-6CEEB41416FD}" sibTransId="{65913ABE-08FD-4CB8-868B-9A5ABFE022D1}"/>
    <dgm:cxn modelId="{B6BE7138-FDA3-4E71-88D2-06883AE22206}" type="presOf" srcId="{0F7C7DAE-2C8A-46A2-9105-205C54728631}" destId="{268AD6D0-91B6-4A6E-8059-DD19DC73DFB0}" srcOrd="0" destOrd="3" presId="urn:microsoft.com/office/officeart/2005/8/layout/hList2"/>
    <dgm:cxn modelId="{32946D4A-C4BA-44D5-915A-86F03196ACF4}" srcId="{11C9BF72-F8A0-442D-BEF8-CCE3BA525678}" destId="{70E4C747-F54B-409F-A18B-48497EF7D69D}" srcOrd="0" destOrd="0" parTransId="{6A5E59F1-DF9E-4730-88B4-0CF3EDFC2453}" sibTransId="{E26C7C18-1FC5-45A6-B955-903C8349766E}"/>
    <dgm:cxn modelId="{6484D750-8135-4BB4-9855-493E1F51098B}" type="presOf" srcId="{9CFE5C45-C0C6-4FCE-857D-C0D49BDBC262}" destId="{268AD6D0-91B6-4A6E-8059-DD19DC73DFB0}" srcOrd="0" destOrd="4" presId="urn:microsoft.com/office/officeart/2005/8/layout/hList2"/>
    <dgm:cxn modelId="{03478373-F561-4109-80EE-6A75938A83E1}" type="presOf" srcId="{B7C27F24-33E4-4C12-A150-87F5EF0EC4E6}" destId="{268AD6D0-91B6-4A6E-8059-DD19DC73DFB0}" srcOrd="0" destOrd="1" presId="urn:microsoft.com/office/officeart/2005/8/layout/hList2"/>
    <dgm:cxn modelId="{26C87A59-D7D3-44ED-B5BB-3E9C09B34E13}" type="presOf" srcId="{11C9BF72-F8A0-442D-BEF8-CCE3BA525678}" destId="{64C8AA29-990A-442D-BBB2-0DBD910DCBD3}" srcOrd="0" destOrd="0" presId="urn:microsoft.com/office/officeart/2005/8/layout/hList2"/>
    <dgm:cxn modelId="{D0D6767F-0198-4615-B11F-1EE9BEE52A36}" type="presOf" srcId="{512DDF81-45DD-4CCB-AFF9-A07B7799C191}" destId="{31745B3D-5124-4720-BE24-4F5454F4626D}" srcOrd="0" destOrd="0" presId="urn:microsoft.com/office/officeart/2005/8/layout/hList2"/>
    <dgm:cxn modelId="{98444183-ACAC-4280-B162-6FA63E675400}" type="presOf" srcId="{11A7973A-6EBF-4351-9F76-69DF6FD10823}" destId="{268AD6D0-91B6-4A6E-8059-DD19DC73DFB0}" srcOrd="0" destOrd="0" presId="urn:microsoft.com/office/officeart/2005/8/layout/hList2"/>
    <dgm:cxn modelId="{B6540E8C-A337-43AD-A5E7-D23B84F0C973}" srcId="{512DDF81-45DD-4CCB-AFF9-A07B7799C191}" destId="{878CA505-FBCE-40F8-914F-312798788DA5}" srcOrd="0" destOrd="0" parTransId="{850AD77C-01DD-4A5D-9850-3959B74D5D78}" sibTransId="{AE605720-2B0C-447C-8B27-DE270F746EDA}"/>
    <dgm:cxn modelId="{7E61AD8F-A84B-486F-A03A-2C9319F85C00}" srcId="{70E4C747-F54B-409F-A18B-48497EF7D69D}" destId="{B7C27F24-33E4-4C12-A150-87F5EF0EC4E6}" srcOrd="1" destOrd="0" parTransId="{53214197-F259-421D-9D40-5FCA10F8B3D7}" sibTransId="{BFE952D5-1014-4B88-BEE3-60B70A9E9C9C}"/>
    <dgm:cxn modelId="{F14357AB-07FF-4E0C-9AE9-CC45F6B7D740}" srcId="{70E4C747-F54B-409F-A18B-48497EF7D69D}" destId="{9CFE5C45-C0C6-4FCE-857D-C0D49BDBC262}" srcOrd="4" destOrd="0" parTransId="{DC8C7D19-6543-43A4-83DD-262DED2B1619}" sibTransId="{CE12DE3A-535A-40B7-8BAF-AD844C819003}"/>
    <dgm:cxn modelId="{A3D44CC5-F86D-440A-A12F-A4656540E328}" srcId="{11C9BF72-F8A0-442D-BEF8-CCE3BA525678}" destId="{512DDF81-45DD-4CCB-AFF9-A07B7799C191}" srcOrd="1" destOrd="0" parTransId="{F0A911C2-4F72-481B-A9E9-480A6757FBB1}" sibTransId="{35CA354E-5C9C-4D9A-80CF-8A5E82177BBE}"/>
    <dgm:cxn modelId="{921AB7D0-FB51-4613-878E-80A1805F64A9}" srcId="{512DDF81-45DD-4CCB-AFF9-A07B7799C191}" destId="{C4CBCB67-1627-437F-8E6C-F4BAFE3893B2}" srcOrd="1" destOrd="0" parTransId="{AD3C46F1-61A5-4386-B4FC-A4208728B3C7}" sibTransId="{822CDBB9-AC52-40AB-93E0-AB62BA16503A}"/>
    <dgm:cxn modelId="{FEA322DA-4ECB-49CE-9CB3-11ECC20F1126}" type="presParOf" srcId="{64C8AA29-990A-442D-BBB2-0DBD910DCBD3}" destId="{530E58D8-EE4B-4D26-B832-66CAFD5E9B2D}" srcOrd="0" destOrd="0" presId="urn:microsoft.com/office/officeart/2005/8/layout/hList2"/>
    <dgm:cxn modelId="{8FC29DE3-2148-4696-AC76-A8933D0D2CE8}" type="presParOf" srcId="{530E58D8-EE4B-4D26-B832-66CAFD5E9B2D}" destId="{F64A6FE5-91EF-4E90-A64F-075302D958C2}" srcOrd="0" destOrd="0" presId="urn:microsoft.com/office/officeart/2005/8/layout/hList2"/>
    <dgm:cxn modelId="{0658A7C0-B18F-4D1C-8716-459F5DFEC687}" type="presParOf" srcId="{530E58D8-EE4B-4D26-B832-66CAFD5E9B2D}" destId="{268AD6D0-91B6-4A6E-8059-DD19DC73DFB0}" srcOrd="1" destOrd="0" presId="urn:microsoft.com/office/officeart/2005/8/layout/hList2"/>
    <dgm:cxn modelId="{C1A5FFA4-12D3-4172-990B-F20604073CE9}" type="presParOf" srcId="{530E58D8-EE4B-4D26-B832-66CAFD5E9B2D}" destId="{FE248872-7AB0-4622-8AE9-1920628ACD0C}" srcOrd="2" destOrd="0" presId="urn:microsoft.com/office/officeart/2005/8/layout/hList2"/>
    <dgm:cxn modelId="{64B93F32-9FAC-402C-A9AC-E1FCB8EE5198}" type="presParOf" srcId="{64C8AA29-990A-442D-BBB2-0DBD910DCBD3}" destId="{AFF054F0-2FB7-4998-93AC-423A0B5604DC}" srcOrd="1" destOrd="0" presId="urn:microsoft.com/office/officeart/2005/8/layout/hList2"/>
    <dgm:cxn modelId="{B137BE1F-960C-401E-89CF-518847D6FEA1}" type="presParOf" srcId="{64C8AA29-990A-442D-BBB2-0DBD910DCBD3}" destId="{E284424E-BA05-426A-8375-3131F05B8C44}" srcOrd="2" destOrd="0" presId="urn:microsoft.com/office/officeart/2005/8/layout/hList2"/>
    <dgm:cxn modelId="{5A4AFC0B-5D24-4B8B-B60B-B59D628745AA}" type="presParOf" srcId="{E284424E-BA05-426A-8375-3131F05B8C44}" destId="{AF184C64-A750-4180-9B40-5EA4B81E2C79}" srcOrd="0" destOrd="0" presId="urn:microsoft.com/office/officeart/2005/8/layout/hList2"/>
    <dgm:cxn modelId="{DE4F7422-BC02-47EA-AF20-46FE616177EC}" type="presParOf" srcId="{E284424E-BA05-426A-8375-3131F05B8C44}" destId="{05450E58-5800-4D3A-A520-94AE450D797B}" srcOrd="1" destOrd="0" presId="urn:microsoft.com/office/officeart/2005/8/layout/hList2"/>
    <dgm:cxn modelId="{A792D2E8-2361-4235-AA97-B5F8790C416E}" type="presParOf" srcId="{E284424E-BA05-426A-8375-3131F05B8C44}" destId="{31745B3D-5124-4720-BE24-4F5454F4626D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C98BAA-7D83-40C5-AB0F-344D9832CDB5}" type="doc">
      <dgm:prSet loTypeId="urn:microsoft.com/office/officeart/2005/8/layout/chevron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3CB45CFC-2F7F-4F3F-B7F7-FEF80BD98C39}">
      <dgm:prSet phldrT="[Text]" custT="1"/>
      <dgm:spPr/>
      <dgm:t>
        <a:bodyPr/>
        <a:lstStyle/>
        <a:p>
          <a:r>
            <a:rPr lang="en-US" sz="3600">
              <a:latin typeface="Arial" panose="020B0604020202020204" pitchFamily="34" charset="0"/>
              <a:cs typeface="Arial" panose="020B0604020202020204" pitchFamily="34" charset="0"/>
            </a:rPr>
            <a:t>NGS</a:t>
          </a:r>
          <a:endParaRPr lang="en-US" sz="3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55DBA7-CAEC-4950-8DBC-DAB63F8641F3}" type="parTrans" cxnId="{C9134D06-9A2B-42EA-8B20-3C38BDBCA71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45C9FC-4B03-4295-8446-797E423211EF}" type="sibTrans" cxnId="{C9134D06-9A2B-42EA-8B20-3C38BDBCA71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AC72B4-EE26-4F1C-9775-A072FDAA55AD}">
      <dgm:prSet phldrT="[Text]" custT="1"/>
      <dgm:spPr>
        <a:ln w="28575">
          <a:solidFill>
            <a:schemeClr val="accent6"/>
          </a:solidFill>
        </a:ln>
      </dgm:spPr>
      <dgm:t>
        <a:bodyPr/>
        <a:lstStyle/>
        <a:p>
          <a:r>
            <a:rPr lang="en-US" sz="3600" i="1" dirty="0" err="1">
              <a:latin typeface="Arial" panose="020B0604020202020204" pitchFamily="34" charset="0"/>
              <a:cs typeface="Arial" panose="020B0604020202020204" pitchFamily="34" charset="0"/>
            </a:rPr>
            <a:t>Kras</a:t>
          </a:r>
          <a:r>
            <a:rPr lang="en-US" sz="3600" dirty="0">
              <a:latin typeface="Arial" panose="020B0604020202020204" pitchFamily="34" charset="0"/>
              <a:cs typeface="Arial" panose="020B0604020202020204" pitchFamily="34" charset="0"/>
            </a:rPr>
            <a:t> mutations</a:t>
          </a:r>
        </a:p>
      </dgm:t>
    </dgm:pt>
    <dgm:pt modelId="{824CD951-D880-448D-9EA1-0030B715CDAD}" type="parTrans" cxnId="{85789A34-027D-4414-A8E4-D5DC54155C6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B63402-9FDC-4E2A-8AF0-EE13205A68EB}" type="sibTrans" cxnId="{85789A34-027D-4414-A8E4-D5DC54155C6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D094E5-DA69-49C4-BE06-7757FD809F88}">
      <dgm:prSet phldrT="[Text]" custT="1"/>
      <dgm:spPr>
        <a:ln w="28575">
          <a:solidFill>
            <a:schemeClr val="accent6"/>
          </a:solidFill>
        </a:ln>
      </dgm:spPr>
      <dgm:t>
        <a:bodyPr/>
        <a:lstStyle/>
        <a:p>
          <a:r>
            <a:rPr lang="en-US" sz="3600" i="1" dirty="0">
              <a:latin typeface="Arial" panose="020B0604020202020204" pitchFamily="34" charset="0"/>
              <a:cs typeface="Arial" panose="020B0604020202020204" pitchFamily="34" charset="0"/>
            </a:rPr>
            <a:t>PIK3CA </a:t>
          </a:r>
          <a:r>
            <a:rPr lang="en-US" sz="3600" i="0" dirty="0">
              <a:latin typeface="Arial" panose="020B0604020202020204" pitchFamily="34" charset="0"/>
              <a:cs typeface="Arial" panose="020B0604020202020204" pitchFamily="34" charset="0"/>
            </a:rPr>
            <a:t>mutations</a:t>
          </a:r>
        </a:p>
      </dgm:t>
    </dgm:pt>
    <dgm:pt modelId="{F2476005-4AF5-418F-AEBE-C8FF04BB49AF}" type="parTrans" cxnId="{534A84EA-BDCE-4228-B955-8CFF229270D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8A591F-0A4D-4A51-B9BC-BBEF5E08AA3C}" type="sibTrans" cxnId="{534A84EA-BDCE-4228-B955-8CFF229270D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F44495-781E-4E98-A62B-806783F64BB4}">
      <dgm:prSet phldrT="[Text]" custT="1"/>
      <dgm:spPr/>
      <dgm:t>
        <a:bodyPr/>
        <a:lstStyle/>
        <a:p>
          <a:r>
            <a:rPr lang="en-US" sz="3600">
              <a:latin typeface="Arial" panose="020B0604020202020204" pitchFamily="34" charset="0"/>
              <a:cs typeface="Arial" panose="020B0604020202020204" pitchFamily="34" charset="0"/>
            </a:rPr>
            <a:t>Behavior</a:t>
          </a:r>
          <a:endParaRPr lang="en-US" sz="3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AD5556-AFAC-4EF4-B5B7-CF16F5C697B4}" type="parTrans" cxnId="{47DB7407-AA63-4426-B089-97D4A3A5CC0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2C7ECA-3FAB-40DC-B172-AF924729053D}" type="sibTrans" cxnId="{47DB7407-AA63-4426-B089-97D4A3A5CC0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0E1FC2-67CF-4E74-900D-3139C3C94F9E}">
      <dgm:prSet phldrT="[Text]" custT="1"/>
      <dgm:spPr>
        <a:ln w="28575">
          <a:solidFill>
            <a:schemeClr val="accent6"/>
          </a:solidFill>
        </a:ln>
      </dgm:spPr>
      <dgm:t>
        <a:bodyPr/>
        <a:lstStyle/>
        <a:p>
          <a:r>
            <a:rPr lang="en-US" sz="3600" dirty="0">
              <a:latin typeface="Arial" panose="020B0604020202020204" pitchFamily="34" charset="0"/>
              <a:cs typeface="Arial" panose="020B0604020202020204" pitchFamily="34" charset="0"/>
            </a:rPr>
            <a:t>Aggressive </a:t>
          </a:r>
        </a:p>
      </dgm:t>
    </dgm:pt>
    <dgm:pt modelId="{FB8EE2D0-D624-43E2-8253-F912959EF937}" type="parTrans" cxnId="{056DE51B-B2E9-456C-A916-20F6126214E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04B5DC-C62D-4BDE-952B-A49527F59081}" type="sibTrans" cxnId="{056DE51B-B2E9-456C-A916-20F6126214E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00B51B-5342-478B-A23B-34C36BF67AC0}">
      <dgm:prSet phldrT="[Text]" custT="1"/>
      <dgm:spPr>
        <a:ln w="28575">
          <a:solidFill>
            <a:schemeClr val="accent6"/>
          </a:solidFill>
        </a:ln>
      </dgm:spPr>
      <dgm:t>
        <a:bodyPr/>
        <a:lstStyle/>
        <a:p>
          <a:r>
            <a:rPr lang="en-US" sz="3600" dirty="0">
              <a:latin typeface="Arial" panose="020B0604020202020204" pitchFamily="34" charset="0"/>
              <a:cs typeface="Arial" panose="020B0604020202020204" pitchFamily="34" charset="0"/>
            </a:rPr>
            <a:t>Lung metastasis</a:t>
          </a:r>
        </a:p>
      </dgm:t>
    </dgm:pt>
    <dgm:pt modelId="{8614BB61-5D06-4A06-AED6-B424C8E50C71}" type="parTrans" cxnId="{CB478ABC-918F-42B4-8946-B59030C1F09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4624E5-F01D-4E9C-A3ED-1284802381D0}" type="sibTrans" cxnId="{CB478ABC-918F-42B4-8946-B59030C1F09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CA41C8-2308-4C03-A1B3-217BD442D9CD}">
      <dgm:prSet phldrT="[Text]" custT="1"/>
      <dgm:spPr>
        <a:ln w="28575">
          <a:solidFill>
            <a:schemeClr val="accent6"/>
          </a:solidFill>
        </a:ln>
      </dgm:spPr>
      <dgm:t>
        <a:bodyPr/>
        <a:lstStyle/>
        <a:p>
          <a:r>
            <a:rPr lang="en-US" sz="3600" i="1" dirty="0">
              <a:latin typeface="Arial" panose="020B0604020202020204" pitchFamily="34" charset="0"/>
              <a:cs typeface="Arial" panose="020B0604020202020204" pitchFamily="34" charset="0"/>
            </a:rPr>
            <a:t>ARID1A </a:t>
          </a:r>
          <a:r>
            <a:rPr lang="en-US" sz="3600" i="0" dirty="0">
              <a:latin typeface="Arial" panose="020B0604020202020204" pitchFamily="34" charset="0"/>
              <a:cs typeface="Arial" panose="020B0604020202020204" pitchFamily="34" charset="0"/>
            </a:rPr>
            <a:t>mutations</a:t>
          </a:r>
          <a:r>
            <a:rPr lang="en-US" sz="3600" i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6ABD0ED3-FF52-4AFE-8A9A-24755B800F18}" type="parTrans" cxnId="{D101C8F4-EB32-4FFD-96F8-F4E6AD67D1C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758618-8295-4468-8734-63B6E6BE3FFB}" type="sibTrans" cxnId="{D101C8F4-EB32-4FFD-96F8-F4E6AD67D1C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2250D8-74B1-472A-B550-C15667E7A3B7}" type="pres">
      <dgm:prSet presAssocID="{E9C98BAA-7D83-40C5-AB0F-344D9832CDB5}" presName="linearFlow" presStyleCnt="0">
        <dgm:presLayoutVars>
          <dgm:dir/>
          <dgm:animLvl val="lvl"/>
          <dgm:resizeHandles val="exact"/>
        </dgm:presLayoutVars>
      </dgm:prSet>
      <dgm:spPr/>
    </dgm:pt>
    <dgm:pt modelId="{3BB45BB2-3FF2-4533-B5C2-DBA75B8167C9}" type="pres">
      <dgm:prSet presAssocID="{3CB45CFC-2F7F-4F3F-B7F7-FEF80BD98C39}" presName="composite" presStyleCnt="0"/>
      <dgm:spPr/>
    </dgm:pt>
    <dgm:pt modelId="{1BC5F329-8E1C-4879-AAAD-37F5FDE038E2}" type="pres">
      <dgm:prSet presAssocID="{3CB45CFC-2F7F-4F3F-B7F7-FEF80BD98C39}" presName="parentText" presStyleLbl="alignNode1" presStyleIdx="0" presStyleCnt="2" custLinFactNeighborX="0" custLinFactNeighborY="-140">
        <dgm:presLayoutVars>
          <dgm:chMax val="1"/>
          <dgm:bulletEnabled val="1"/>
        </dgm:presLayoutVars>
      </dgm:prSet>
      <dgm:spPr/>
    </dgm:pt>
    <dgm:pt modelId="{95B15CCD-781C-474F-A385-E769B3020046}" type="pres">
      <dgm:prSet presAssocID="{3CB45CFC-2F7F-4F3F-B7F7-FEF80BD98C39}" presName="descendantText" presStyleLbl="alignAcc1" presStyleIdx="0" presStyleCnt="2">
        <dgm:presLayoutVars>
          <dgm:bulletEnabled val="1"/>
        </dgm:presLayoutVars>
      </dgm:prSet>
      <dgm:spPr/>
    </dgm:pt>
    <dgm:pt modelId="{7F29DE39-8F74-4896-889F-A4EF7D8AA3A4}" type="pres">
      <dgm:prSet presAssocID="{3045C9FC-4B03-4295-8446-797E423211EF}" presName="sp" presStyleCnt="0"/>
      <dgm:spPr/>
    </dgm:pt>
    <dgm:pt modelId="{BB9EC0F5-7B37-4381-9345-F47B4DE59DB4}" type="pres">
      <dgm:prSet presAssocID="{92F44495-781E-4E98-A62B-806783F64BB4}" presName="composite" presStyleCnt="0"/>
      <dgm:spPr/>
    </dgm:pt>
    <dgm:pt modelId="{3570123A-89C8-4673-AEEF-F496D8CC4285}" type="pres">
      <dgm:prSet presAssocID="{92F44495-781E-4E98-A62B-806783F64BB4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A6408009-C0B8-44BF-AA33-D894E568FBE4}" type="pres">
      <dgm:prSet presAssocID="{92F44495-781E-4E98-A62B-806783F64BB4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C9134D06-9A2B-42EA-8B20-3C38BDBCA71F}" srcId="{E9C98BAA-7D83-40C5-AB0F-344D9832CDB5}" destId="{3CB45CFC-2F7F-4F3F-B7F7-FEF80BD98C39}" srcOrd="0" destOrd="0" parTransId="{0855DBA7-CAEC-4950-8DBC-DAB63F8641F3}" sibTransId="{3045C9FC-4B03-4295-8446-797E423211EF}"/>
    <dgm:cxn modelId="{47DB7407-AA63-4426-B089-97D4A3A5CC06}" srcId="{E9C98BAA-7D83-40C5-AB0F-344D9832CDB5}" destId="{92F44495-781E-4E98-A62B-806783F64BB4}" srcOrd="1" destOrd="0" parTransId="{14AD5556-AFAC-4EF4-B5B7-CF16F5C697B4}" sibTransId="{DD2C7ECA-3FAB-40DC-B172-AF924729053D}"/>
    <dgm:cxn modelId="{3E31D012-0D59-4390-8349-3EB251B1D940}" type="presOf" srcId="{4DCA41C8-2308-4C03-A1B3-217BD442D9CD}" destId="{95B15CCD-781C-474F-A385-E769B3020046}" srcOrd="0" destOrd="2" presId="urn:microsoft.com/office/officeart/2005/8/layout/chevron2"/>
    <dgm:cxn modelId="{056DE51B-B2E9-456C-A916-20F6126214E2}" srcId="{92F44495-781E-4E98-A62B-806783F64BB4}" destId="{AB0E1FC2-67CF-4E74-900D-3139C3C94F9E}" srcOrd="0" destOrd="0" parTransId="{FB8EE2D0-D624-43E2-8253-F912959EF937}" sibTransId="{B804B5DC-C62D-4BDE-952B-A49527F59081}"/>
    <dgm:cxn modelId="{85789A34-027D-4414-A8E4-D5DC54155C69}" srcId="{3CB45CFC-2F7F-4F3F-B7F7-FEF80BD98C39}" destId="{0AAC72B4-EE26-4F1C-9775-A072FDAA55AD}" srcOrd="0" destOrd="0" parTransId="{824CD951-D880-448D-9EA1-0030B715CDAD}" sibTransId="{EAB63402-9FDC-4E2A-8AF0-EE13205A68EB}"/>
    <dgm:cxn modelId="{7BB4993C-0E0F-4D7C-8DA4-D9D4609B1A53}" type="presOf" srcId="{A5D094E5-DA69-49C4-BE06-7757FD809F88}" destId="{95B15CCD-781C-474F-A385-E769B3020046}" srcOrd="0" destOrd="1" presId="urn:microsoft.com/office/officeart/2005/8/layout/chevron2"/>
    <dgm:cxn modelId="{A6E9954C-DDC9-428F-9A44-B4829D5CCFA2}" type="presOf" srcId="{AB0E1FC2-67CF-4E74-900D-3139C3C94F9E}" destId="{A6408009-C0B8-44BF-AA33-D894E568FBE4}" srcOrd="0" destOrd="0" presId="urn:microsoft.com/office/officeart/2005/8/layout/chevron2"/>
    <dgm:cxn modelId="{91290D6D-C408-4A2B-8EEB-254EC7159B98}" type="presOf" srcId="{0AAC72B4-EE26-4F1C-9775-A072FDAA55AD}" destId="{95B15CCD-781C-474F-A385-E769B3020046}" srcOrd="0" destOrd="0" presId="urn:microsoft.com/office/officeart/2005/8/layout/chevron2"/>
    <dgm:cxn modelId="{E423225A-428D-4B6F-A771-F5968D5A19D8}" type="presOf" srcId="{3CB45CFC-2F7F-4F3F-B7F7-FEF80BD98C39}" destId="{1BC5F329-8E1C-4879-AAAD-37F5FDE038E2}" srcOrd="0" destOrd="0" presId="urn:microsoft.com/office/officeart/2005/8/layout/chevron2"/>
    <dgm:cxn modelId="{CB478ABC-918F-42B4-8946-B59030C1F093}" srcId="{92F44495-781E-4E98-A62B-806783F64BB4}" destId="{AE00B51B-5342-478B-A23B-34C36BF67AC0}" srcOrd="1" destOrd="0" parTransId="{8614BB61-5D06-4A06-AED6-B424C8E50C71}" sibTransId="{804624E5-F01D-4E9C-A3ED-1284802381D0}"/>
    <dgm:cxn modelId="{037D95C8-59AD-4CFE-A70C-D9E8CAE6DEED}" type="presOf" srcId="{AE00B51B-5342-478B-A23B-34C36BF67AC0}" destId="{A6408009-C0B8-44BF-AA33-D894E568FBE4}" srcOrd="0" destOrd="1" presId="urn:microsoft.com/office/officeart/2005/8/layout/chevron2"/>
    <dgm:cxn modelId="{5BF2B5CF-E47E-4D90-884D-620E0CB6FD20}" type="presOf" srcId="{E9C98BAA-7D83-40C5-AB0F-344D9832CDB5}" destId="{2D2250D8-74B1-472A-B550-C15667E7A3B7}" srcOrd="0" destOrd="0" presId="urn:microsoft.com/office/officeart/2005/8/layout/chevron2"/>
    <dgm:cxn modelId="{CC89C4E0-9949-4D59-AA52-1D960967CEA9}" type="presOf" srcId="{92F44495-781E-4E98-A62B-806783F64BB4}" destId="{3570123A-89C8-4673-AEEF-F496D8CC4285}" srcOrd="0" destOrd="0" presId="urn:microsoft.com/office/officeart/2005/8/layout/chevron2"/>
    <dgm:cxn modelId="{534A84EA-BDCE-4228-B955-8CFF229270D1}" srcId="{3CB45CFC-2F7F-4F3F-B7F7-FEF80BD98C39}" destId="{A5D094E5-DA69-49C4-BE06-7757FD809F88}" srcOrd="1" destOrd="0" parTransId="{F2476005-4AF5-418F-AEBE-C8FF04BB49AF}" sibTransId="{F48A591F-0A4D-4A51-B9BC-BBEF5E08AA3C}"/>
    <dgm:cxn modelId="{D101C8F4-EB32-4FFD-96F8-F4E6AD67D1C9}" srcId="{3CB45CFC-2F7F-4F3F-B7F7-FEF80BD98C39}" destId="{4DCA41C8-2308-4C03-A1B3-217BD442D9CD}" srcOrd="2" destOrd="0" parTransId="{6ABD0ED3-FF52-4AFE-8A9A-24755B800F18}" sibTransId="{4C758618-8295-4468-8734-63B6E6BE3FFB}"/>
    <dgm:cxn modelId="{A057D64A-DCDB-403E-8200-440C5D420921}" type="presParOf" srcId="{2D2250D8-74B1-472A-B550-C15667E7A3B7}" destId="{3BB45BB2-3FF2-4533-B5C2-DBA75B8167C9}" srcOrd="0" destOrd="0" presId="urn:microsoft.com/office/officeart/2005/8/layout/chevron2"/>
    <dgm:cxn modelId="{62A997FF-C48B-4B31-A442-48C094D65F43}" type="presParOf" srcId="{3BB45BB2-3FF2-4533-B5C2-DBA75B8167C9}" destId="{1BC5F329-8E1C-4879-AAAD-37F5FDE038E2}" srcOrd="0" destOrd="0" presId="urn:microsoft.com/office/officeart/2005/8/layout/chevron2"/>
    <dgm:cxn modelId="{BFDDCF00-43E9-4A55-8739-A47F9337DD08}" type="presParOf" srcId="{3BB45BB2-3FF2-4533-B5C2-DBA75B8167C9}" destId="{95B15CCD-781C-474F-A385-E769B3020046}" srcOrd="1" destOrd="0" presId="urn:microsoft.com/office/officeart/2005/8/layout/chevron2"/>
    <dgm:cxn modelId="{6074825E-6B51-4F79-8A0A-02C4C18F86C4}" type="presParOf" srcId="{2D2250D8-74B1-472A-B550-C15667E7A3B7}" destId="{7F29DE39-8F74-4896-889F-A4EF7D8AA3A4}" srcOrd="1" destOrd="0" presId="urn:microsoft.com/office/officeart/2005/8/layout/chevron2"/>
    <dgm:cxn modelId="{F8EE531B-E4EB-4815-9821-A3465E621CAA}" type="presParOf" srcId="{2D2250D8-74B1-472A-B550-C15667E7A3B7}" destId="{BB9EC0F5-7B37-4381-9345-F47B4DE59DB4}" srcOrd="2" destOrd="0" presId="urn:microsoft.com/office/officeart/2005/8/layout/chevron2"/>
    <dgm:cxn modelId="{167251CA-3AF8-470A-9BA1-A4C4103344CE}" type="presParOf" srcId="{BB9EC0F5-7B37-4381-9345-F47B4DE59DB4}" destId="{3570123A-89C8-4673-AEEF-F496D8CC4285}" srcOrd="0" destOrd="0" presId="urn:microsoft.com/office/officeart/2005/8/layout/chevron2"/>
    <dgm:cxn modelId="{A2CBDBD4-2942-46FF-B553-57D4F901CFF0}" type="presParOf" srcId="{BB9EC0F5-7B37-4381-9345-F47B4DE59DB4}" destId="{A6408009-C0B8-44BF-AA33-D894E568FBE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5BEF99-5A0B-416A-96F5-D729D374D660}">
      <dsp:nvSpPr>
        <dsp:cNvPr id="0" name=""/>
        <dsp:cNvSpPr/>
      </dsp:nvSpPr>
      <dsp:spPr>
        <a:xfrm>
          <a:off x="0" y="275248"/>
          <a:ext cx="7132320" cy="15797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53547" tIns="708152" rIns="55354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Uterine body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Ovary</a:t>
          </a:r>
        </a:p>
      </dsp:txBody>
      <dsp:txXfrm>
        <a:off x="0" y="275248"/>
        <a:ext cx="7132320" cy="1579725"/>
      </dsp:txXfrm>
    </dsp:sp>
    <dsp:sp modelId="{B0331BEA-7A1A-4DB1-B1F1-889FFC4FAFA9}">
      <dsp:nvSpPr>
        <dsp:cNvPr id="0" name=""/>
        <dsp:cNvSpPr/>
      </dsp:nvSpPr>
      <dsp:spPr>
        <a:xfrm>
          <a:off x="356616" y="26646"/>
          <a:ext cx="4992624" cy="75044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8709" tIns="0" rIns="18870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Location 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3250" y="63280"/>
        <a:ext cx="4919356" cy="677173"/>
      </dsp:txXfrm>
    </dsp:sp>
    <dsp:sp modelId="{491AF8B2-FA7B-4E21-ADB7-53EA12466B0B}">
      <dsp:nvSpPr>
        <dsp:cNvPr id="0" name=""/>
        <dsp:cNvSpPr/>
      </dsp:nvSpPr>
      <dsp:spPr>
        <a:xfrm>
          <a:off x="0" y="2313691"/>
          <a:ext cx="7132320" cy="15797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53547" tIns="708152" rIns="55354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42 to 70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yrs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Mean, 60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yrs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313691"/>
        <a:ext cx="7132320" cy="1579725"/>
      </dsp:txXfrm>
    </dsp:sp>
    <dsp:sp modelId="{0092BAE1-9BC2-4507-8C99-F1ED372CDA28}">
      <dsp:nvSpPr>
        <dsp:cNvPr id="0" name=""/>
        <dsp:cNvSpPr/>
      </dsp:nvSpPr>
      <dsp:spPr>
        <a:xfrm>
          <a:off x="356616" y="2038573"/>
          <a:ext cx="4992624" cy="776958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8709" tIns="0" rIns="18870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Pts’ age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4544" y="2076501"/>
        <a:ext cx="4916768" cy="701102"/>
      </dsp:txXfrm>
    </dsp:sp>
    <dsp:sp modelId="{A8B97B93-05C5-47D9-A33D-C4F6FD7FF368}">
      <dsp:nvSpPr>
        <dsp:cNvPr id="0" name=""/>
        <dsp:cNvSpPr/>
      </dsp:nvSpPr>
      <dsp:spPr>
        <a:xfrm>
          <a:off x="0" y="4331078"/>
          <a:ext cx="7132320" cy="1204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53547" tIns="708152" rIns="55354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Heterogeneous </a:t>
          </a:r>
        </a:p>
      </dsp:txBody>
      <dsp:txXfrm>
        <a:off x="0" y="4331078"/>
        <a:ext cx="7132320" cy="1204875"/>
      </dsp:txXfrm>
    </dsp:sp>
    <dsp:sp modelId="{158AAE31-74A2-45A4-8EEA-9011520715DF}">
      <dsp:nvSpPr>
        <dsp:cNvPr id="0" name=""/>
        <dsp:cNvSpPr/>
      </dsp:nvSpPr>
      <dsp:spPr>
        <a:xfrm>
          <a:off x="356616" y="4077016"/>
          <a:ext cx="4992624" cy="75590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8709" tIns="0" rIns="18870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Microscopic Features</a:t>
          </a:r>
        </a:p>
      </dsp:txBody>
      <dsp:txXfrm>
        <a:off x="393516" y="4113916"/>
        <a:ext cx="4918824" cy="6821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248872-7AB0-4622-8AE9-1920628ACD0C}">
      <dsp:nvSpPr>
        <dsp:cNvPr id="0" name=""/>
        <dsp:cNvSpPr/>
      </dsp:nvSpPr>
      <dsp:spPr>
        <a:xfrm rot="16200000">
          <a:off x="-2437161" y="3945921"/>
          <a:ext cx="5349240" cy="47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18850" bIns="0" numCol="1" spcCol="1270" anchor="t" anchorCtr="0">
          <a:noAutofit/>
        </a:bodyPr>
        <a:lstStyle/>
        <a:p>
          <a:pPr marL="0" lvl="0" indent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 dirty="0"/>
        </a:p>
      </dsp:txBody>
      <dsp:txXfrm>
        <a:off x="-2437161" y="3945921"/>
        <a:ext cx="5349240" cy="474916"/>
      </dsp:txXfrm>
    </dsp:sp>
    <dsp:sp modelId="{268AD6D0-91B6-4A6E-8059-DD19DC73DFB0}">
      <dsp:nvSpPr>
        <dsp:cNvPr id="0" name=""/>
        <dsp:cNvSpPr/>
      </dsp:nvSpPr>
      <dsp:spPr>
        <a:xfrm>
          <a:off x="398421" y="1167351"/>
          <a:ext cx="3017521" cy="4452225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418850" rIns="256032" bIns="256032" numCol="1" spcCol="1270" anchor="ctr" anchorCtr="0">
          <a:noAutofit/>
        </a:bodyPr>
        <a:lstStyle/>
        <a:p>
          <a:pPr marL="465138" lvl="1" indent="-349250" algn="l" defTabSz="160020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36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CK7</a:t>
          </a:r>
        </a:p>
        <a:p>
          <a:pPr marL="465138" lvl="1" indent="-349250" algn="l" defTabSz="160020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36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PAX-8</a:t>
          </a:r>
        </a:p>
        <a:p>
          <a:pPr marL="465138" lvl="1" indent="-349250" algn="l" defTabSz="160020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36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TTF-1 </a:t>
          </a:r>
        </a:p>
        <a:p>
          <a:pPr marL="465138" lvl="1" indent="-349250" algn="l" defTabSz="160020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36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GATA-3</a:t>
          </a:r>
        </a:p>
        <a:p>
          <a:pPr marL="465138" lvl="1" indent="-349250" algn="l" defTabSz="160020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36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CD10</a:t>
          </a:r>
        </a:p>
      </dsp:txBody>
      <dsp:txXfrm>
        <a:off x="398421" y="1167351"/>
        <a:ext cx="3017521" cy="4452225"/>
      </dsp:txXfrm>
    </dsp:sp>
    <dsp:sp modelId="{F64A6FE5-91EF-4E90-A64F-075302D958C2}">
      <dsp:nvSpPr>
        <dsp:cNvPr id="0" name=""/>
        <dsp:cNvSpPr/>
      </dsp:nvSpPr>
      <dsp:spPr>
        <a:xfrm>
          <a:off x="354971" y="341609"/>
          <a:ext cx="1185856" cy="1185856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90" r="-191910"/>
          </a:stretch>
        </a:blipFill>
        <a:ln w="571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745B3D-5124-4720-BE24-4F5454F4626D}">
      <dsp:nvSpPr>
        <dsp:cNvPr id="0" name=""/>
        <dsp:cNvSpPr/>
      </dsp:nvSpPr>
      <dsp:spPr>
        <a:xfrm rot="16200000">
          <a:off x="1580947" y="3559286"/>
          <a:ext cx="5349240" cy="474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18850" bIns="0" numCol="1" spcCol="1270" anchor="t" anchorCtr="0">
          <a:noAutofit/>
        </a:bodyPr>
        <a:lstStyle/>
        <a:p>
          <a:pPr marL="0" lvl="0" indent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 dirty="0"/>
        </a:p>
      </dsp:txBody>
      <dsp:txXfrm>
        <a:off x="1580947" y="3559286"/>
        <a:ext cx="5349240" cy="474916"/>
      </dsp:txXfrm>
    </dsp:sp>
    <dsp:sp modelId="{05450E58-5800-4D3A-A520-94AE450D797B}">
      <dsp:nvSpPr>
        <dsp:cNvPr id="0" name=""/>
        <dsp:cNvSpPr/>
      </dsp:nvSpPr>
      <dsp:spPr>
        <a:xfrm>
          <a:off x="4048413" y="1137075"/>
          <a:ext cx="2891676" cy="442227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418850" rIns="227584" bIns="227584" numCol="1" spcCol="1270" anchor="ctr" anchorCtr="0">
          <a:noAutofit/>
        </a:bodyPr>
        <a:lstStyle/>
        <a:p>
          <a:pPr marL="465138" lvl="1" indent="-349250" algn="l" defTabSz="142240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32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ER</a:t>
          </a:r>
        </a:p>
        <a:p>
          <a:pPr marL="465138" lvl="1" indent="-349250" algn="l" defTabSz="1422400">
            <a:lnSpc>
              <a:spcPct val="10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32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PR</a:t>
          </a:r>
        </a:p>
      </dsp:txBody>
      <dsp:txXfrm>
        <a:off x="4048413" y="1137075"/>
        <a:ext cx="2891676" cy="4422270"/>
      </dsp:txXfrm>
    </dsp:sp>
    <dsp:sp modelId="{AF184C64-A750-4180-9B40-5EA4B81E2C79}">
      <dsp:nvSpPr>
        <dsp:cNvPr id="0" name=""/>
        <dsp:cNvSpPr/>
      </dsp:nvSpPr>
      <dsp:spPr>
        <a:xfrm>
          <a:off x="3623777" y="341609"/>
          <a:ext cx="1176443" cy="11764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00" r="-100000"/>
          </a:stretch>
        </a:blipFill>
        <a:ln w="571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C5F329-8E1C-4879-AAAD-37F5FDE038E2}">
      <dsp:nvSpPr>
        <dsp:cNvPr id="0" name=""/>
        <dsp:cNvSpPr/>
      </dsp:nvSpPr>
      <dsp:spPr>
        <a:xfrm rot="5400000">
          <a:off x="-471766" y="472088"/>
          <a:ext cx="3145110" cy="2201577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Arial" panose="020B0604020202020204" pitchFamily="34" charset="0"/>
              <a:cs typeface="Arial" panose="020B0604020202020204" pitchFamily="34" charset="0"/>
            </a:rPr>
            <a:t>NGS</a:t>
          </a:r>
          <a:endParaRPr lang="en-US" sz="3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1101111"/>
        <a:ext cx="2201577" cy="943533"/>
      </dsp:txXfrm>
    </dsp:sp>
    <dsp:sp modelId="{95B15CCD-781C-474F-A385-E769B3020046}">
      <dsp:nvSpPr>
        <dsp:cNvPr id="0" name=""/>
        <dsp:cNvSpPr/>
      </dsp:nvSpPr>
      <dsp:spPr>
        <a:xfrm rot="5400000">
          <a:off x="3736227" y="-1529924"/>
          <a:ext cx="2044321" cy="51136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i="1" kern="1200" dirty="0" err="1">
              <a:latin typeface="Arial" panose="020B0604020202020204" pitchFamily="34" charset="0"/>
              <a:cs typeface="Arial" panose="020B0604020202020204" pitchFamily="34" charset="0"/>
            </a:rPr>
            <a:t>Kras</a:t>
          </a:r>
          <a:r>
            <a:rPr lang="en-US" sz="3600" kern="1200" dirty="0">
              <a:latin typeface="Arial" panose="020B0604020202020204" pitchFamily="34" charset="0"/>
              <a:cs typeface="Arial" panose="020B0604020202020204" pitchFamily="34" charset="0"/>
            </a:rPr>
            <a:t> mutations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i="1" kern="1200" dirty="0">
              <a:latin typeface="Arial" panose="020B0604020202020204" pitchFamily="34" charset="0"/>
              <a:cs typeface="Arial" panose="020B0604020202020204" pitchFamily="34" charset="0"/>
            </a:rPr>
            <a:t>PIK3CA </a:t>
          </a:r>
          <a:r>
            <a:rPr lang="en-US" sz="3600" i="0" kern="1200" dirty="0">
              <a:latin typeface="Arial" panose="020B0604020202020204" pitchFamily="34" charset="0"/>
              <a:cs typeface="Arial" panose="020B0604020202020204" pitchFamily="34" charset="0"/>
            </a:rPr>
            <a:t>mutations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i="1" kern="1200" dirty="0">
              <a:latin typeface="Arial" panose="020B0604020202020204" pitchFamily="34" charset="0"/>
              <a:cs typeface="Arial" panose="020B0604020202020204" pitchFamily="34" charset="0"/>
            </a:rPr>
            <a:t>ARID1A </a:t>
          </a:r>
          <a:r>
            <a:rPr lang="en-US" sz="3600" i="0" kern="1200" dirty="0">
              <a:latin typeface="Arial" panose="020B0604020202020204" pitchFamily="34" charset="0"/>
              <a:cs typeface="Arial" panose="020B0604020202020204" pitchFamily="34" charset="0"/>
            </a:rPr>
            <a:t>mutations</a:t>
          </a:r>
          <a:r>
            <a:rPr lang="en-US" sz="3600" i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 rot="-5400000">
        <a:off x="2201577" y="104522"/>
        <a:ext cx="5013826" cy="1844729"/>
      </dsp:txXfrm>
    </dsp:sp>
    <dsp:sp modelId="{3570123A-89C8-4673-AEEF-F496D8CC4285}">
      <dsp:nvSpPr>
        <dsp:cNvPr id="0" name=""/>
        <dsp:cNvSpPr/>
      </dsp:nvSpPr>
      <dsp:spPr>
        <a:xfrm rot="5400000">
          <a:off x="-471766" y="3341730"/>
          <a:ext cx="3145110" cy="2201577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Arial" panose="020B0604020202020204" pitchFamily="34" charset="0"/>
              <a:cs typeface="Arial" panose="020B0604020202020204" pitchFamily="34" charset="0"/>
            </a:rPr>
            <a:t>Behavior</a:t>
          </a:r>
          <a:endParaRPr lang="en-US" sz="3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970753"/>
        <a:ext cx="2201577" cy="943533"/>
      </dsp:txXfrm>
    </dsp:sp>
    <dsp:sp modelId="{A6408009-C0B8-44BF-AA33-D894E568FBE4}">
      <dsp:nvSpPr>
        <dsp:cNvPr id="0" name=""/>
        <dsp:cNvSpPr/>
      </dsp:nvSpPr>
      <dsp:spPr>
        <a:xfrm rot="5400000">
          <a:off x="3736227" y="1335313"/>
          <a:ext cx="2044321" cy="51136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>
              <a:latin typeface="Arial" panose="020B0604020202020204" pitchFamily="34" charset="0"/>
              <a:cs typeface="Arial" panose="020B0604020202020204" pitchFamily="34" charset="0"/>
            </a:rPr>
            <a:t>Aggressive 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>
              <a:latin typeface="Arial" panose="020B0604020202020204" pitchFamily="34" charset="0"/>
              <a:cs typeface="Arial" panose="020B0604020202020204" pitchFamily="34" charset="0"/>
            </a:rPr>
            <a:t>Lung metastasis</a:t>
          </a:r>
        </a:p>
      </dsp:txBody>
      <dsp:txXfrm rot="-5400000">
        <a:off x="2201577" y="2969759"/>
        <a:ext cx="5013826" cy="18447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46628-5F2D-46D4-B2D3-DADB26660E20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0C7E4-9764-4D43-BDC2-D47BF9CB5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29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D4C17C-FBE3-48D2-8109-2AAAAC62590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4213"/>
            <a:ext cx="4573588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654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001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76542-5B5E-45A2-AD35-F89BFDE6380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861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60891D-0299-4B47-A557-7CF347DB06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458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60891D-0299-4B47-A557-7CF347DB06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013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60891D-0299-4B47-A557-7CF347DB06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971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60891D-0299-4B47-A557-7CF347DB06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132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60891D-0299-4B47-A557-7CF347DB06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ヒラギノ角ゴ Pro W3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ヒラギノ角ゴ Pro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927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31F372-5EA9-485B-A79B-3212DD14B3F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33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4213"/>
            <a:ext cx="6097588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451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6C413F-73CC-459A-A144-90B3A58338E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4213"/>
            <a:ext cx="6097588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430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AF71FA-1065-4D59-80EE-717D23D1B59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851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A687A9-811D-46EC-BCD9-D8D4F3EB734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237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7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16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18AF13-FB9D-494B-A9B0-05F5206DCB4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239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79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4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7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652357-A2EB-424A-83E9-CEFBB37150E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935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2597D1-0A95-4BF7-983C-E8BAFD15104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243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37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400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7FDAA-1FB8-4F6D-9472-BC771A5EB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C08C34-4CB4-478B-8937-1C659839C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3896F-D057-492B-9334-B5DADE98D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97EE-8EA6-4202-8AC5-E56C58BB1F2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D8429-9E33-4DED-9305-8F6F8271B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15C3B-A85A-4068-BB30-98B66976D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817B-D4AC-4603-878D-261B2A1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50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96ED0-BA3A-47CE-98F7-2391E9F59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2EDE3C-10C5-413F-919E-51F05623D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B6F19-EFD6-4F62-8587-54323CD89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97EE-8EA6-4202-8AC5-E56C58BB1F2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873F7-A29B-4496-8C01-365BD9DA2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903C2-13EA-415E-BB84-2177DAF1F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817B-D4AC-4603-878D-261B2A1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84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FC4299-A566-4EF7-A921-5FE6CD8E74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BB4241-461D-4C1C-8C7E-2476A1B613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5FA8A-22B0-41B6-89FD-5197C1C88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97EE-8EA6-4202-8AC5-E56C58BB1F2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E20CC-5268-4474-ABC0-0977B39E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389EF-1736-43DB-B0F9-730B12477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817B-D4AC-4603-878D-261B2A1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96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75778AC-E5D2-4722-8C98-4B4F3924A582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251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880"/>
            <a:ext cx="10515600" cy="115887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F837897-DBE3-4B97-BB03-4B3880EDD705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398588"/>
            <a:ext cx="105156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047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CD57FE1-0434-49C2-A815-F9C5B09ED07F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741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0808C90-CAFC-41DE-A70A-0F571C19C1C8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38200" y="1398588"/>
            <a:ext cx="105156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867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91AA84C-C9F3-4E28-AD51-0CD56B7209F7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56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CFB366-337D-4E6F-836E-15F6B48A9D2E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813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B56ECDE-A073-46ED-84F1-736FFFB8D83D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819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1D6DB3-9907-41C0-8FEA-96A5DC892692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008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1DA00-F1FA-4D27-A25B-1AF949CC6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BD533-0A97-4E29-995D-A8C0326AE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4CF58-0ED3-4270-B378-937F6913B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97EE-8EA6-4202-8AC5-E56C58BB1F2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EB3C5-75B7-4825-8151-A06457286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55A62-8793-448F-B047-A030D4454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817B-D4AC-4603-878D-261B2A10B0F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139090"/>
            <a:ext cx="12192000" cy="718910"/>
          </a:xfrm>
          <a:prstGeom prst="rect">
            <a:avLst/>
          </a:prstGeom>
          <a:solidFill>
            <a:srgbClr val="E6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52" b="18565"/>
          <a:stretch/>
        </p:blipFill>
        <p:spPr>
          <a:xfrm>
            <a:off x="106218" y="6026376"/>
            <a:ext cx="1700963" cy="7266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2455" y="6238739"/>
            <a:ext cx="2819400" cy="50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17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A2AB1E4-FC5B-4287-B40A-E09C78073877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260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E60CCD-AEB8-4979-B448-2C9D162D3C57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1398588"/>
            <a:ext cx="105156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156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07AAB97-B105-49DE-B294-D9C07E7903B1}" type="slidenum">
              <a:rPr lang="en-US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0194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337734" y="6221414"/>
            <a:ext cx="5611284" cy="20637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1E84B92-57EB-464C-A0DF-BF5AE55023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4821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06400" y="457200"/>
            <a:ext cx="11379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90133" y="1981200"/>
            <a:ext cx="450426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450426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490133" y="4114800"/>
            <a:ext cx="450426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450426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48268" y="6248400"/>
            <a:ext cx="2529417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99467" y="6248400"/>
            <a:ext cx="3793067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14317" y="6248400"/>
            <a:ext cx="2529416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3FBEAC8-0D3E-4F15-98AB-BFB95178A6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121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_o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413251" y="3463925"/>
            <a:ext cx="6195483" cy="0"/>
          </a:xfrm>
          <a:prstGeom prst="line">
            <a:avLst/>
          </a:prstGeom>
          <a:ln w="317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085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all-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B02D8-34B0-5249-B784-0DFB494A91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76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5C39C-5219-496A-9444-DE889EE3B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300E1-1BF7-4074-846F-784E97225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84E9F-859C-4A25-814E-433C6C44B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97EE-8EA6-4202-8AC5-E56C58BB1F2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3DA3A-6BAE-4984-B040-B02623AB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F4730-8FF5-4438-AA80-23220558B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817B-D4AC-4603-878D-261B2A1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4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F3CA3-FE75-4FF9-947F-B9DE0EB9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08557-B8CA-4442-B693-E97250EBD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F499E8-484C-4127-8BFD-15CF6D042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EFC01-7A81-4AA1-9E20-B4128FC9A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97EE-8EA6-4202-8AC5-E56C58BB1F2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3D30A7-6174-4229-BD53-576509FF2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3A1C6-E68E-411F-AECA-8834F5FD3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817B-D4AC-4603-878D-261B2A1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40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2E417-CE1A-4F20-BAF2-447FA9235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E6332-CD07-47A2-928E-FC1414A8A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71576-5DF4-441B-9AF0-1846EC269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00AC5-9206-4EAE-882E-D759C3A6C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79B789-6BF0-4F90-B21B-D7C291BB3F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BDA2C2-83D2-4409-8039-F9E9709F9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97EE-8EA6-4202-8AC5-E56C58BB1F2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13609-6BC2-4A95-9C81-C6C11AA55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28B30B-58AB-4550-851E-7985F6046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817B-D4AC-4603-878D-261B2A1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08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9DB0E-D72A-4066-914D-0DD16EE54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10A53-C4E6-487E-932E-DB2E299EC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97EE-8EA6-4202-8AC5-E56C58BB1F2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59E59F-E06E-4EFC-84DB-E96E28A48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A702C-747A-432B-ADA8-1BE6D464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817B-D4AC-4603-878D-261B2A1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8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84E15B-3FC9-4763-A987-C0F2E8B50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97EE-8EA6-4202-8AC5-E56C58BB1F2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501C3D-A11F-4A62-8A1C-79F001A66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DCF7D-8AE7-4007-A8E4-04819176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817B-D4AC-4603-878D-261B2A1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C32A8-6276-45AE-A6F0-04B30ED43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DC200-DA36-413F-80BC-2E300471F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8F5AD-81ED-47E3-8E45-58FD48FF4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63953C-15CC-43D6-A7F6-F5ADE2F9E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97EE-8EA6-4202-8AC5-E56C58BB1F2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18938A-5000-42E0-AE8F-D48E156B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CD01D-806F-4844-93D5-EA3234F49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817B-D4AC-4603-878D-261B2A1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97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96AD1-D066-4619-8ED8-C0810612C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E45308-92EC-4FD6-BA0F-B9D0156005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1A1E7-572A-483F-A13C-EACA1514D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6F55C0-99BA-41E5-B978-4B36B1EA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E97EE-8EA6-4202-8AC5-E56C58BB1F2E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F1236-5C1E-4109-8509-28630AE5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3E6EF-CB8D-4BAE-AFC5-B22262AC7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9817B-D4AC-4603-878D-261B2A10B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79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A72444-E0B8-4862-A4C5-498A851AB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7DBCD-7D09-41A2-BC01-2BD91E741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F2FEE-C3E1-48B7-84EF-E32DDD772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E6E97EE-8EA6-4202-8AC5-E56C58BB1F2E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45FF4-304C-4B35-9DEE-832785D89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1FA2D-4947-4AC7-B043-DF8DF013D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6E9817B-D4AC-4603-878D-261B2A10B0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6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82881"/>
            <a:ext cx="10515600" cy="11588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825625"/>
            <a:ext cx="10566400" cy="487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8200" y="1398588"/>
            <a:ext cx="105156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57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accent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685800" rtl="0" eaLnBrk="1" latinLnBrk="0" hangingPunct="1">
        <a:lnSpc>
          <a:spcPct val="90000"/>
        </a:lnSpc>
        <a:spcBef>
          <a:spcPts val="750"/>
        </a:spcBef>
        <a:spcAft>
          <a:spcPts val="120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5000" indent="-292100" algn="l" defTabSz="685800" rtl="0" eaLnBrk="1" latinLnBrk="0" hangingPunct="1">
        <a:lnSpc>
          <a:spcPct val="90000"/>
        </a:lnSpc>
        <a:spcBef>
          <a:spcPts val="375"/>
        </a:spcBef>
        <a:buSzPct val="7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-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jpeg"/><Relationship Id="rId5" Type="http://schemas.microsoft.com/office/2007/relationships/hdphoto" Target="../media/hdphoto9.wdp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microsoft.com/office/2007/relationships/hdphoto" Target="../media/hdphoto13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hdphoto" Target="../media/hdphoto15.wdp"/><Relationship Id="rId7" Type="http://schemas.openxmlformats.org/officeDocument/2006/relationships/image" Target="../media/image66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6.wdp"/><Relationship Id="rId5" Type="http://schemas.openxmlformats.org/officeDocument/2006/relationships/image" Target="../media/image65.png"/><Relationship Id="rId4" Type="http://schemas.openxmlformats.org/officeDocument/2006/relationships/image" Target="../media/image64.jpeg"/><Relationship Id="rId9" Type="http://schemas.microsoft.com/office/2007/relationships/hdphoto" Target="../media/hdphoto17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tiff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8.tiff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f"/><Relationship Id="rId7" Type="http://schemas.openxmlformats.org/officeDocument/2006/relationships/image" Target="../media/image107.png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6.png"/><Relationship Id="rId5" Type="http://schemas.openxmlformats.org/officeDocument/2006/relationships/image" Target="../media/image105.tiff"/><Relationship Id="rId4" Type="http://schemas.openxmlformats.org/officeDocument/2006/relationships/image" Target="../media/image104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2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8"/>
          <p:cNvSpPr txBox="1">
            <a:spLocks noChangeArrowheads="1"/>
          </p:cNvSpPr>
          <p:nvPr/>
        </p:nvSpPr>
        <p:spPr bwMode="auto">
          <a:xfrm>
            <a:off x="6144754" y="5628702"/>
            <a:ext cx="3349830" cy="123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404" tIns="45702" rIns="91404" bIns="45702">
            <a:spAutoFit/>
          </a:bodyPr>
          <a:lstStyle>
            <a:lvl1pPr>
              <a:defRPr sz="2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altLang="en-US" sz="2000" dirty="0" err="1">
                <a:solidFill>
                  <a:srgbClr val="000926"/>
                </a:solidFill>
                <a:cs typeface="Arial" panose="020B0604020202020204" pitchFamily="34" charset="0"/>
              </a:rPr>
              <a:t>Anaís</a:t>
            </a:r>
            <a:r>
              <a:rPr lang="en-US" altLang="en-US" sz="2000" dirty="0">
                <a:solidFill>
                  <a:srgbClr val="000926"/>
                </a:solidFill>
                <a:cs typeface="Arial" panose="020B0604020202020204" pitchFamily="34" charset="0"/>
              </a:rPr>
              <a:t> Malpica, M.D.</a:t>
            </a:r>
          </a:p>
          <a:p>
            <a:pPr algn="ctr"/>
            <a:r>
              <a:rPr lang="en-US" altLang="en-US" sz="1800" dirty="0" err="1">
                <a:solidFill>
                  <a:srgbClr val="000926"/>
                </a:solidFill>
                <a:cs typeface="Arial" panose="020B0604020202020204" pitchFamily="34" charset="0"/>
              </a:rPr>
              <a:t>Profesora</a:t>
            </a:r>
            <a:r>
              <a:rPr lang="en-US" altLang="en-US" sz="1800" dirty="0">
                <a:solidFill>
                  <a:srgbClr val="000926"/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en-US" sz="1800" dirty="0" err="1">
                <a:solidFill>
                  <a:srgbClr val="000926"/>
                </a:solidFill>
                <a:cs typeface="Arial" panose="020B0604020202020204" pitchFamily="34" charset="0"/>
              </a:rPr>
              <a:t>Departmento</a:t>
            </a:r>
            <a:r>
              <a:rPr lang="en-US" altLang="en-US" sz="1800" dirty="0">
                <a:solidFill>
                  <a:srgbClr val="000926"/>
                </a:solidFill>
                <a:cs typeface="Arial" panose="020B0604020202020204" pitchFamily="34" charset="0"/>
              </a:rPr>
              <a:t> de Patología</a:t>
            </a:r>
          </a:p>
          <a:p>
            <a:pPr algn="ctr"/>
            <a:endParaRPr lang="en-US" altLang="en-US" sz="1800" dirty="0">
              <a:solidFill>
                <a:srgbClr val="000926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460" name="Picture 15" descr="MDACC_2C_RGB_TC_tag_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9825" y="5779138"/>
            <a:ext cx="1885348" cy="91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87614" y="3144810"/>
            <a:ext cx="6260951" cy="1785086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>
              <a:spcBef>
                <a:spcPct val="0"/>
              </a:spcBef>
              <a:buSzTx/>
              <a:buFontTx/>
              <a:buNone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Adenocarcinoma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Endometrio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Tenemos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que Saber </a:t>
            </a:r>
          </a:p>
          <a:p>
            <a:pPr algn="ctr">
              <a:spcBef>
                <a:spcPct val="0"/>
              </a:spcBef>
              <a:buSzTx/>
              <a:buFontTx/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SzTx/>
              <a:buFontTx/>
              <a:buNone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XXV CONGRESO CHILENO DE ANATOMÍA PATOLÓGICA</a:t>
            </a:r>
          </a:p>
          <a:p>
            <a:pPr algn="ctr">
              <a:spcBef>
                <a:spcPct val="0"/>
              </a:spcBef>
              <a:buSzTx/>
              <a:buFontTx/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SzTx/>
              <a:buFontTx/>
              <a:buNone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14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Octubre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2022</a:t>
            </a:r>
          </a:p>
          <a:p>
            <a:pPr algn="ctr">
              <a:spcBef>
                <a:spcPct val="0"/>
              </a:spcBef>
              <a:buSzTx/>
              <a:buFontTx/>
              <a:buNone/>
              <a:defRPr/>
            </a:pPr>
            <a:endParaRPr lang="en-US" sz="2000" dirty="0"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252" b="18565"/>
          <a:stretch/>
        </p:blipFill>
        <p:spPr>
          <a:xfrm>
            <a:off x="6144754" y="187834"/>
            <a:ext cx="5856746" cy="2501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CBED18-D5FA-4ACB-BC85-10A467832B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34" r="26827"/>
          <a:stretch/>
        </p:blipFill>
        <p:spPr>
          <a:xfrm>
            <a:off x="276827" y="201747"/>
            <a:ext cx="5404578" cy="649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48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KTVu1\Desktop\JPEG\Picture13.jpg"/>
          <p:cNvPicPr>
            <a:picLocks noChangeAspect="1" noChangeArrowheads="1"/>
          </p:cNvPicPr>
          <p:nvPr/>
        </p:nvPicPr>
        <p:blipFill rotWithShape="1">
          <a:blip r:embed="rId2"/>
          <a:srcRect t="12101"/>
          <a:stretch/>
        </p:blipFill>
        <p:spPr bwMode="auto">
          <a:xfrm>
            <a:off x="1409700" y="830263"/>
            <a:ext cx="4572000" cy="60309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C:\Users\KTVu1\Desktop\JPEG\Picture14.jpg"/>
          <p:cNvPicPr>
            <a:picLocks noChangeAspect="1" noChangeArrowheads="1"/>
          </p:cNvPicPr>
          <p:nvPr/>
        </p:nvPicPr>
        <p:blipFill rotWithShape="1">
          <a:blip r:embed="rId3"/>
          <a:srcRect t="12101"/>
          <a:stretch/>
        </p:blipFill>
        <p:spPr bwMode="auto">
          <a:xfrm>
            <a:off x="6210300" y="830263"/>
            <a:ext cx="4572000" cy="60309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4" name="TextBox 1"/>
          <p:cNvSpPr txBox="1">
            <a:spLocks noChangeArrowheads="1"/>
          </p:cNvSpPr>
          <p:nvPr/>
        </p:nvSpPr>
        <p:spPr bwMode="auto">
          <a:xfrm>
            <a:off x="1524000" y="1"/>
            <a:ext cx="91440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b="1">
                <a:solidFill>
                  <a:srgbClr val="C00000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•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b="0" dirty="0">
                <a:solidFill>
                  <a:srgbClr val="000000"/>
                </a:solidFill>
              </a:rPr>
              <a:t>Serous carcinoma, papillary structures, </a:t>
            </a:r>
          </a:p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b="0" dirty="0">
                <a:solidFill>
                  <a:srgbClr val="000000"/>
                </a:solidFill>
              </a:rPr>
              <a:t>marked atypia and numerous mitoses</a:t>
            </a:r>
          </a:p>
        </p:txBody>
      </p:sp>
    </p:spTree>
    <p:extLst>
      <p:ext uri="{BB962C8B-B14F-4D97-AF65-F5344CB8AC3E}">
        <p14:creationId xmlns:p14="http://schemas.microsoft.com/office/powerpoint/2010/main" val="424367272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KTVu1\Desktop\JPEG\s15-45772 SeCa CAP_395.jpg"/>
          <p:cNvPicPr>
            <a:picLocks noChangeAspect="1" noChangeArrowheads="1"/>
          </p:cNvPicPr>
          <p:nvPr/>
        </p:nvPicPr>
        <p:blipFill rotWithShape="1">
          <a:blip r:embed="rId2"/>
          <a:srcRect l="5750" t="16482" r="5362"/>
          <a:stretch/>
        </p:blipFill>
        <p:spPr bwMode="auto">
          <a:xfrm>
            <a:off x="1409699" y="1130300"/>
            <a:ext cx="4572000" cy="57277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KTVu1\Desktop\JPEG\s15-45772 SeCa CAP_394.jpg"/>
          <p:cNvPicPr>
            <a:picLocks noChangeAspect="1" noChangeArrowheads="1"/>
          </p:cNvPicPr>
          <p:nvPr/>
        </p:nvPicPr>
        <p:blipFill rotWithShape="1">
          <a:blip r:embed="rId3"/>
          <a:srcRect l="5388" t="16482" r="5722"/>
          <a:stretch/>
        </p:blipFill>
        <p:spPr bwMode="auto">
          <a:xfrm>
            <a:off x="6222999" y="1130300"/>
            <a:ext cx="4572000" cy="57277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46226" y="0"/>
            <a:ext cx="9121775" cy="11303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Serous Carcinoma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first glance, the degree of pleomorphism appears not to be marked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magnification, marked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cytologic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atypia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numerous mitoses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466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KTVu1\Desktop\JPEG\s15-45772 SeCa CAP_401.jpg"/>
          <p:cNvPicPr>
            <a:picLocks noChangeAspect="1" noChangeArrowheads="1"/>
          </p:cNvPicPr>
          <p:nvPr/>
        </p:nvPicPr>
        <p:blipFill rotWithShape="1">
          <a:blip r:embed="rId2"/>
          <a:srcRect l="11111" b="7936"/>
          <a:stretch/>
        </p:blipFill>
        <p:spPr bwMode="auto">
          <a:xfrm>
            <a:off x="6197600" y="0"/>
            <a:ext cx="4572000" cy="631371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C:\Users\KTVu1\Desktop\JPEG\s15-45772 SeCa CAPp16_403.jpg"/>
          <p:cNvPicPr>
            <a:picLocks noChangeAspect="1" noChangeArrowheads="1"/>
          </p:cNvPicPr>
          <p:nvPr/>
        </p:nvPicPr>
        <p:blipFill rotWithShape="1">
          <a:blip r:embed="rId3"/>
          <a:srcRect l="3699" r="7413" b="7936"/>
          <a:stretch/>
        </p:blipFill>
        <p:spPr bwMode="auto">
          <a:xfrm>
            <a:off x="1422400" y="0"/>
            <a:ext cx="4572000" cy="631371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8" name="TextBox 1"/>
          <p:cNvSpPr txBox="1">
            <a:spLocks noChangeArrowheads="1"/>
          </p:cNvSpPr>
          <p:nvPr/>
        </p:nvSpPr>
        <p:spPr bwMode="auto">
          <a:xfrm>
            <a:off x="1422400" y="6400800"/>
            <a:ext cx="45720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b="1">
                <a:solidFill>
                  <a:srgbClr val="C00000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•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000" b="0" dirty="0">
                <a:solidFill>
                  <a:srgbClr val="000000"/>
                </a:solidFill>
              </a:rPr>
              <a:t>p16, strongly and diffusely positive </a:t>
            </a:r>
          </a:p>
        </p:txBody>
      </p:sp>
      <p:sp>
        <p:nvSpPr>
          <p:cNvPr id="57349" name="TextBox 5"/>
          <p:cNvSpPr txBox="1">
            <a:spLocks noChangeArrowheads="1"/>
          </p:cNvSpPr>
          <p:nvPr/>
        </p:nvSpPr>
        <p:spPr bwMode="auto">
          <a:xfrm>
            <a:off x="6197600" y="6400800"/>
            <a:ext cx="4572000" cy="4000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b="1">
                <a:solidFill>
                  <a:srgbClr val="C00000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•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000" b="0" dirty="0">
                <a:solidFill>
                  <a:srgbClr val="000000"/>
                </a:solidFill>
              </a:rPr>
              <a:t>p53, positive in ≥ 75% of the cells </a:t>
            </a:r>
          </a:p>
        </p:txBody>
      </p:sp>
    </p:spTree>
    <p:extLst>
      <p:ext uri="{BB962C8B-B14F-4D97-AF65-F5344CB8AC3E}">
        <p14:creationId xmlns:p14="http://schemas.microsoft.com/office/powerpoint/2010/main" val="3960707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Box 1"/>
          <p:cNvSpPr txBox="1">
            <a:spLocks noChangeArrowheads="1"/>
          </p:cNvSpPr>
          <p:nvPr/>
        </p:nvSpPr>
        <p:spPr bwMode="auto">
          <a:xfrm>
            <a:off x="1409700" y="7204"/>
            <a:ext cx="4572000" cy="83099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b="1">
                <a:solidFill>
                  <a:srgbClr val="C00000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•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600" b="0" dirty="0">
                <a:solidFill>
                  <a:srgbClr val="000000"/>
                </a:solidFill>
                <a:cs typeface="Arial" panose="020B0604020202020204" pitchFamily="34" charset="0"/>
              </a:rPr>
              <a:t>At low magnification, hyperplastic changes</a:t>
            </a:r>
          </a:p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600" b="0" dirty="0">
                <a:solidFill>
                  <a:srgbClr val="000000"/>
                </a:solidFill>
                <a:cs typeface="Arial" panose="020B0604020202020204" pitchFamily="34" charset="0"/>
              </a:rPr>
              <a:t>are noted. Be aware of glands that appear </a:t>
            </a:r>
          </a:p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600" b="0" dirty="0">
                <a:solidFill>
                  <a:srgbClr val="000000"/>
                </a:solidFill>
                <a:cs typeface="Arial" panose="020B0604020202020204" pitchFamily="34" charset="0"/>
              </a:rPr>
              <a:t>darker.</a:t>
            </a:r>
          </a:p>
        </p:txBody>
      </p:sp>
      <p:pic>
        <p:nvPicPr>
          <p:cNvPr id="54274" name="Picture 2" descr="Guatemala2S03-6434low power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37" t="39555" r="5397" b="4128"/>
          <a:stretch>
            <a:fillRect/>
          </a:stretch>
        </p:blipFill>
        <p:spPr bwMode="auto">
          <a:xfrm>
            <a:off x="1409700" y="898526"/>
            <a:ext cx="4572000" cy="5959475"/>
          </a:xfrm>
          <a:prstGeom prst="rect">
            <a:avLst/>
          </a:prstGeom>
          <a:noFill/>
          <a:ln w="28575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35700" y="7204"/>
            <a:ext cx="4572000" cy="830997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Serous carcinoma confined to the glandular epithelium.  Marked nuclear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atypia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conspicuous mitotic activity.</a:t>
            </a:r>
          </a:p>
        </p:txBody>
      </p:sp>
      <p:pic>
        <p:nvPicPr>
          <p:cNvPr id="54277" name="Picture 2" descr="Guatemala2S03-6434high power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27" t="19048" r="5185"/>
          <a:stretch>
            <a:fillRect/>
          </a:stretch>
        </p:blipFill>
        <p:spPr bwMode="auto">
          <a:xfrm>
            <a:off x="6235700" y="898526"/>
            <a:ext cx="4572000" cy="595947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73563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KTVu1\Desktop\JPEG\E-7-091 serous Ca no hyperplasia#1.jpg"/>
          <p:cNvPicPr>
            <a:picLocks noChangeAspect="1" noChangeArrowheads="1"/>
          </p:cNvPicPr>
          <p:nvPr/>
        </p:nvPicPr>
        <p:blipFill rotWithShape="1">
          <a:blip r:embed="rId2"/>
          <a:srcRect l="7225" t="12083" r="9442"/>
          <a:stretch/>
        </p:blipFill>
        <p:spPr bwMode="auto">
          <a:xfrm>
            <a:off x="1422400" y="828675"/>
            <a:ext cx="4572000" cy="6029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3" descr="C:\Users\KTVu1\Desktop\JPEG\E-7-092 serous Ca no hyperplasia#6.jpg"/>
          <p:cNvPicPr>
            <a:picLocks noChangeAspect="1" noChangeArrowheads="1"/>
          </p:cNvPicPr>
          <p:nvPr/>
        </p:nvPicPr>
        <p:blipFill rotWithShape="1">
          <a:blip r:embed="rId3"/>
          <a:srcRect l="8994" t="12083" r="7674"/>
          <a:stretch/>
        </p:blipFill>
        <p:spPr bwMode="auto">
          <a:xfrm>
            <a:off x="6210300" y="828675"/>
            <a:ext cx="4572000" cy="60293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1"/>
            <a:ext cx="9144000" cy="8286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Serous carcinoma mimicking complex atypical hyperplasia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the marked nuclear pleomorphism</a:t>
            </a:r>
          </a:p>
        </p:txBody>
      </p:sp>
    </p:spTree>
    <p:extLst>
      <p:ext uri="{BB962C8B-B14F-4D97-AF65-F5344CB8AC3E}">
        <p14:creationId xmlns:p14="http://schemas.microsoft.com/office/powerpoint/2010/main" val="3376534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500" y="0"/>
            <a:ext cx="4381500" cy="3352799"/>
          </a:xfrm>
          <a:ln w="19050">
            <a:noFill/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600" y="3"/>
            <a:ext cx="4599516" cy="3352798"/>
          </a:xfrm>
          <a:prstGeom prst="rect">
            <a:avLst/>
          </a:prstGeom>
          <a:ln w="19050">
            <a:noFill/>
          </a:ln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500" y="3479800"/>
            <a:ext cx="4381500" cy="3352800"/>
          </a:xfrm>
          <a:prstGeom prst="rect">
            <a:avLst/>
          </a:prstGeom>
          <a:ln w="19050">
            <a:noFill/>
          </a:ln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600" y="3479800"/>
            <a:ext cx="4599516" cy="3352800"/>
          </a:xfrm>
          <a:prstGeom prst="rect">
            <a:avLst/>
          </a:prstGeom>
          <a:ln w="19050">
            <a:noFill/>
          </a:ln>
        </p:spPr>
      </p:pic>
      <p:sp>
        <p:nvSpPr>
          <p:cNvPr id="8" name="Rectangle 7"/>
          <p:cNvSpPr/>
          <p:nvPr/>
        </p:nvSpPr>
        <p:spPr>
          <a:xfrm>
            <a:off x="6223002" y="6413500"/>
            <a:ext cx="673098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p53</a:t>
            </a: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14500" y="88900"/>
            <a:ext cx="3073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Small fragments of tissue, atrophic endometrium and serous Ca  </a:t>
            </a:r>
          </a:p>
        </p:txBody>
      </p:sp>
    </p:spTree>
    <p:extLst>
      <p:ext uri="{BB962C8B-B14F-4D97-AF65-F5344CB8AC3E}">
        <p14:creationId xmlns:p14="http://schemas.microsoft.com/office/powerpoint/2010/main" val="4240043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KTVu1\Desktop\JPEG\E-7-079 Serous Ca with vacuoles_0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16667"/>
          <a:stretch>
            <a:fillRect/>
          </a:stretch>
        </p:blipFill>
        <p:spPr bwMode="auto">
          <a:xfrm>
            <a:off x="1407886" y="0"/>
            <a:ext cx="4572000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1" name="Picture 3" descr="C:\Users\KTVu1\Desktop\JPEG\E-7-080 Serous Ca with vacuoles p53_0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6" b="12500"/>
          <a:stretch>
            <a:fillRect/>
          </a:stretch>
        </p:blipFill>
        <p:spPr bwMode="auto">
          <a:xfrm>
            <a:off x="6096000" y="1"/>
            <a:ext cx="4572000" cy="34194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8" name="TextBox 5"/>
          <p:cNvSpPr txBox="1">
            <a:spLocks noChangeArrowheads="1"/>
          </p:cNvSpPr>
          <p:nvPr/>
        </p:nvSpPr>
        <p:spPr bwMode="auto">
          <a:xfrm>
            <a:off x="6908800" y="3019365"/>
            <a:ext cx="37592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b="1">
                <a:solidFill>
                  <a:srgbClr val="C00000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•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000" b="0" dirty="0">
                <a:solidFill>
                  <a:srgbClr val="000000"/>
                </a:solidFill>
              </a:rPr>
              <a:t>p53, difficult to interpret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07887" y="6162676"/>
            <a:ext cx="4562475" cy="695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Serous Carcinoma, the presence of vacuoles represents a confounding factor</a:t>
            </a:r>
          </a:p>
        </p:txBody>
      </p:sp>
      <p:pic>
        <p:nvPicPr>
          <p:cNvPr id="63492" name="Picture 4" descr="C:\Users\KTVu1\Desktop\JPEG\E-7-081 Serous Ca with vacuoles p16_08.jpg"/>
          <p:cNvPicPr>
            <a:picLocks noChangeAspect="1" noChangeArrowheads="1"/>
          </p:cNvPicPr>
          <p:nvPr/>
        </p:nvPicPr>
        <p:blipFill>
          <a:blip r:embed="rId5"/>
          <a:srcRect l="6598" t="42491" r="30904" b="20009"/>
          <a:stretch>
            <a:fillRect/>
          </a:stretch>
        </p:blipFill>
        <p:spPr bwMode="auto">
          <a:xfrm>
            <a:off x="6096000" y="3429000"/>
            <a:ext cx="4572000" cy="3429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7" name="TextBox 4"/>
          <p:cNvSpPr txBox="1">
            <a:spLocks noChangeArrowheads="1"/>
          </p:cNvSpPr>
          <p:nvPr/>
        </p:nvSpPr>
        <p:spPr bwMode="auto">
          <a:xfrm>
            <a:off x="7953829" y="6457890"/>
            <a:ext cx="2714171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b="1">
                <a:solidFill>
                  <a:srgbClr val="C00000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•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000" b="0" dirty="0">
                <a:solidFill>
                  <a:srgbClr val="000000"/>
                </a:solidFill>
              </a:rPr>
              <a:t>p16, diffusely positive</a:t>
            </a:r>
          </a:p>
        </p:txBody>
      </p:sp>
    </p:spTree>
    <p:extLst>
      <p:ext uri="{BB962C8B-B14F-4D97-AF65-F5344CB8AC3E}">
        <p14:creationId xmlns:p14="http://schemas.microsoft.com/office/powerpoint/2010/main" val="1085858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Serous Carcinoma </a:t>
            </a:r>
            <a:endParaRPr lang="en-US" altLang="en-US" dirty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2133600" y="1676401"/>
            <a:ext cx="7924800" cy="5029199"/>
          </a:xfrm>
        </p:spPr>
        <p:txBody>
          <a:bodyPr>
            <a:normAutofit lnSpcReduction="10000"/>
          </a:bodyPr>
          <a:lstStyle/>
          <a:p>
            <a:r>
              <a:rPr lang="en-US" altLang="en-US" dirty="0"/>
              <a:t>IHC: </a:t>
            </a:r>
          </a:p>
          <a:p>
            <a:pPr lvl="1"/>
            <a:r>
              <a:rPr lang="en-US" altLang="en-US" dirty="0"/>
              <a:t>Aberrant expression of p53 </a:t>
            </a:r>
          </a:p>
          <a:p>
            <a:pPr lvl="2"/>
            <a:r>
              <a:rPr lang="en-US" altLang="en-US" dirty="0"/>
              <a:t>either + in ≥ 75% of the cells or absent</a:t>
            </a:r>
          </a:p>
          <a:p>
            <a:pPr lvl="2"/>
            <a:r>
              <a:rPr lang="en-US" altLang="en-US" dirty="0"/>
              <a:t>Rare case with only cytoplasmic staining </a:t>
            </a:r>
          </a:p>
          <a:p>
            <a:pPr lvl="1"/>
            <a:r>
              <a:rPr lang="en-US" altLang="en-US" dirty="0"/>
              <a:t>p16 </a:t>
            </a:r>
          </a:p>
          <a:p>
            <a:pPr lvl="2"/>
            <a:r>
              <a:rPr lang="en-US" altLang="en-US" dirty="0"/>
              <a:t>diffusely positive</a:t>
            </a:r>
          </a:p>
          <a:p>
            <a:pPr lvl="1"/>
            <a:r>
              <a:rPr lang="en-US" altLang="en-US" dirty="0"/>
              <a:t>PTEN almost always retained </a:t>
            </a:r>
          </a:p>
          <a:p>
            <a:pPr lvl="2"/>
            <a:r>
              <a:rPr lang="en-US" altLang="en-US" dirty="0"/>
              <a:t>PTEN mutation is seen in approximately 11% of cases  </a:t>
            </a:r>
          </a:p>
          <a:p>
            <a:pPr lvl="1"/>
            <a:r>
              <a:rPr lang="en-US" altLang="en-US" dirty="0"/>
              <a:t>ER positive, PR negative/positive</a:t>
            </a:r>
          </a:p>
          <a:p>
            <a:pPr lvl="1"/>
            <a:r>
              <a:rPr lang="en-US" altLang="en-US" dirty="0"/>
              <a:t>PAX-8 positive</a:t>
            </a:r>
          </a:p>
          <a:p>
            <a:pPr lvl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4968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Untitled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33" r="1"/>
          <a:stretch/>
        </p:blipFill>
        <p:spPr bwMode="auto">
          <a:xfrm rot="5400000">
            <a:off x="1447799" y="1066801"/>
            <a:ext cx="5867399" cy="57149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523999" y="1794"/>
            <a:ext cx="9144001" cy="945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83119" tIns="41559" rIns="83119" bIns="41559" anchor="ctr">
            <a:spAutoFit/>
          </a:bodyPr>
          <a:lstStyle>
            <a:lvl1pPr defTabSz="8318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dirty="0" err="1">
                <a:solidFill>
                  <a:srgbClr val="000000"/>
                </a:solidFill>
                <a:ea typeface="MS PGothic" panose="020B0600070205080204" pitchFamily="34" charset="-128"/>
              </a:rPr>
              <a:t>Endometrioid</a:t>
            </a:r>
            <a:r>
              <a:rPr lang="en-US" altLang="en-US" sz="2800" dirty="0">
                <a:solidFill>
                  <a:srgbClr val="000000"/>
                </a:solidFill>
                <a:ea typeface="MS PGothic" panose="020B0600070205080204" pitchFamily="34" charset="-128"/>
              </a:rPr>
              <a:t> Carcinoma, </a:t>
            </a:r>
            <a:r>
              <a:rPr lang="en-US" altLang="en-US" sz="2800" dirty="0" err="1">
                <a:solidFill>
                  <a:srgbClr val="000000"/>
                </a:solidFill>
                <a:ea typeface="MS PGothic" panose="020B0600070205080204" pitchFamily="34" charset="-128"/>
              </a:rPr>
              <a:t>Villoglandular</a:t>
            </a:r>
            <a:r>
              <a:rPr lang="en-US" altLang="en-US" sz="2800" dirty="0">
                <a:solidFill>
                  <a:srgbClr val="000000"/>
                </a:solidFill>
                <a:ea typeface="MS PGothic" panose="020B0600070205080204" pitchFamily="34" charset="-128"/>
              </a:rPr>
              <a:t> Pattern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dirty="0">
                <a:solidFill>
                  <a:srgbClr val="000000"/>
                </a:solidFill>
                <a:ea typeface="MS PGothic" panose="020B0600070205080204" pitchFamily="34" charset="-128"/>
              </a:rPr>
              <a:t>(</a:t>
            </a:r>
            <a:r>
              <a:rPr lang="en-US" altLang="en-US" sz="2800" dirty="0" err="1">
                <a:solidFill>
                  <a:srgbClr val="000000"/>
                </a:solidFill>
                <a:ea typeface="MS PGothic" panose="020B0600070205080204" pitchFamily="34" charset="-128"/>
              </a:rPr>
              <a:t>Villoglandular</a:t>
            </a:r>
            <a:r>
              <a:rPr lang="en-US" altLang="en-US" sz="2800" dirty="0">
                <a:solidFill>
                  <a:srgbClr val="000000"/>
                </a:solidFill>
                <a:ea typeface="MS PGothic" panose="020B0600070205080204" pitchFamily="34" charset="-128"/>
              </a:rPr>
              <a:t> Variant)</a:t>
            </a:r>
            <a:endParaRPr lang="en-US" alt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3" descr="Untitled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984258" y="2107458"/>
            <a:ext cx="5100285" cy="3810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055054" y="6020882"/>
            <a:ext cx="2958690" cy="453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83119" tIns="41559" rIns="83119" bIns="41559" anchor="ctr">
            <a:spAutoFit/>
          </a:bodyPr>
          <a:lstStyle>
            <a:lvl1pPr defTabSz="8318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400" i="1" dirty="0">
                <a:solidFill>
                  <a:srgbClr val="000000"/>
                </a:solidFill>
              </a:rPr>
              <a:t>Low Grade Cytology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693440" y="1106683"/>
            <a:ext cx="2457451" cy="453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83119" tIns="41559" rIns="83119" bIns="41559" anchor="ctr">
            <a:spAutoFit/>
          </a:bodyPr>
          <a:lstStyle>
            <a:lvl1pPr defTabSz="8318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400" i="1" dirty="0">
                <a:solidFill>
                  <a:srgbClr val="000000"/>
                </a:solidFill>
              </a:rPr>
              <a:t>Slender Papillae</a:t>
            </a:r>
          </a:p>
        </p:txBody>
      </p:sp>
    </p:spTree>
    <p:extLst>
      <p:ext uri="{BB962C8B-B14F-4D97-AF65-F5344CB8AC3E}">
        <p14:creationId xmlns:p14="http://schemas.microsoft.com/office/powerpoint/2010/main" val="417126273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Villoglandular Pattern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122"/>
          <a:stretch/>
        </p:blipFill>
        <p:spPr bwMode="auto">
          <a:xfrm>
            <a:off x="1333500" y="1"/>
            <a:ext cx="4572000" cy="62266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4" descr="Villoglandular Pattern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"/>
            <a:ext cx="4572000" cy="31035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0" name="Picture 5" descr="Villoglandular Pattern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69"/>
          <a:stretch/>
        </p:blipFill>
        <p:spPr bwMode="auto">
          <a:xfrm>
            <a:off x="6096000" y="3213100"/>
            <a:ext cx="4572000" cy="30135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514476" y="6248400"/>
            <a:ext cx="9153525" cy="514350"/>
          </a:xfrm>
          <a:prstGeom prst="rect">
            <a:avLst/>
          </a:prstGeom>
          <a:noFill/>
          <a:ln>
            <a:noFill/>
          </a:ln>
          <a:effectLst/>
        </p:spPr>
        <p:txBody>
          <a:bodyPr lIns="83111" tIns="41555" rIns="83111" bIns="41555" anchor="ctr">
            <a:spAutoFit/>
          </a:bodyPr>
          <a:lstStyle>
            <a:lvl1pPr defTabSz="8318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dirty="0" err="1">
                <a:solidFill>
                  <a:srgbClr val="000000"/>
                </a:solidFill>
              </a:rPr>
              <a:t>Villoglandular</a:t>
            </a:r>
            <a:r>
              <a:rPr lang="en-US" altLang="en-US" sz="2800" dirty="0">
                <a:solidFill>
                  <a:srgbClr val="000000"/>
                </a:solidFill>
              </a:rPr>
              <a:t> Pattern in </a:t>
            </a:r>
            <a:r>
              <a:rPr lang="en-US" altLang="en-US" sz="2800" dirty="0" err="1">
                <a:solidFill>
                  <a:srgbClr val="000000"/>
                </a:solidFill>
              </a:rPr>
              <a:t>Myoinvasive</a:t>
            </a:r>
            <a:r>
              <a:rPr lang="en-US" altLang="en-US" sz="2800" dirty="0">
                <a:solidFill>
                  <a:srgbClr val="000000"/>
                </a:solidFill>
              </a:rPr>
              <a:t> Adenocarcinoma</a:t>
            </a:r>
          </a:p>
        </p:txBody>
      </p:sp>
    </p:spTree>
    <p:extLst>
      <p:ext uri="{BB962C8B-B14F-4D97-AF65-F5344CB8AC3E}">
        <p14:creationId xmlns:p14="http://schemas.microsoft.com/office/powerpoint/2010/main" val="220669034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838200" y="259581"/>
            <a:ext cx="10515600" cy="1158874"/>
          </a:xfrm>
        </p:spPr>
        <p:txBody>
          <a:bodyPr/>
          <a:lstStyle/>
          <a:p>
            <a:r>
              <a:rPr lang="en-US" altLang="en-US" dirty="0"/>
              <a:t>Objectives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754050" y="1567967"/>
            <a:ext cx="6683900" cy="108893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1636" rIns="0" bIns="71636" numCol="1" spcCol="1270" anchor="ctr" anchorCtr="0">
            <a:no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Calibri"/>
              </a:rPr>
              <a:t>How to deal with challenges in the diagnosis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Calibri"/>
              </a:rPr>
              <a:t>of endometrial cancer ?</a:t>
            </a:r>
            <a:endParaRPr lang="en-US" sz="2800" b="1" dirty="0">
              <a:solidFill>
                <a:srgbClr val="CDD7D9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30938" y="5791201"/>
            <a:ext cx="3135135" cy="829063"/>
          </a:xfrm>
          <a:prstGeom prst="roundRect">
            <a:avLst/>
          </a:prstGeom>
          <a:solidFill>
            <a:schemeClr val="accent6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algn="ctr" defTabSz="1778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>
                <a:solidFill>
                  <a:srgbClr val="000000"/>
                </a:solidFill>
                <a:latin typeface="Calibri"/>
              </a:rPr>
              <a:t>Dx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criteria </a:t>
            </a:r>
          </a:p>
          <a:p>
            <a:pPr algn="ctr" defTabSz="1778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 Awareness of pitfalls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430937" y="2980457"/>
            <a:ext cx="3135135" cy="829063"/>
          </a:xfrm>
          <a:prstGeom prst="roundRect">
            <a:avLst/>
          </a:prstGeom>
          <a:solidFill>
            <a:schemeClr val="accent6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algn="ctr" defTabSz="1778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Clinical context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343401" y="4114800"/>
            <a:ext cx="3222670" cy="137160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algn="ctr" defTabSz="1778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dirty="0">
              <a:solidFill>
                <a:srgbClr val="000000"/>
              </a:solidFill>
              <a:latin typeface="Calibri"/>
            </a:endParaRPr>
          </a:p>
          <a:p>
            <a:pPr algn="ctr" defTabSz="1778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Histological and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immunohistochemical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features</a:t>
            </a:r>
          </a:p>
          <a:p>
            <a:pPr algn="ctr" defTabSz="17780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2752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152650" y="161927"/>
            <a:ext cx="7886700" cy="1158874"/>
          </a:xfrm>
        </p:spPr>
        <p:txBody>
          <a:bodyPr>
            <a:noAutofit/>
          </a:bodyPr>
          <a:lstStyle/>
          <a:p>
            <a:r>
              <a:rPr lang="en-US" altLang="en-US" sz="3600" dirty="0" err="1"/>
              <a:t>Endometrioid</a:t>
            </a:r>
            <a:r>
              <a:rPr lang="en-US" altLang="en-US" sz="3600" dirty="0"/>
              <a:t> Carcinoma with a </a:t>
            </a:r>
            <a:r>
              <a:rPr lang="en-US" altLang="en-US" sz="3600" dirty="0" err="1"/>
              <a:t>Villoglandular</a:t>
            </a:r>
            <a:r>
              <a:rPr lang="en-US" altLang="en-US" sz="3600" dirty="0"/>
              <a:t> Pattern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Behavior</a:t>
            </a:r>
          </a:p>
          <a:p>
            <a:pPr lvl="2"/>
            <a:r>
              <a:rPr lang="en-US" altLang="en-US" sz="2800" dirty="0"/>
              <a:t>If </a:t>
            </a:r>
            <a:r>
              <a:rPr lang="en-US" altLang="en-US" sz="2800" dirty="0" err="1"/>
              <a:t>villoglandular</a:t>
            </a:r>
            <a:r>
              <a:rPr lang="en-US" altLang="en-US" sz="2800" dirty="0"/>
              <a:t> pattern is present within the </a:t>
            </a:r>
            <a:r>
              <a:rPr lang="en-US" altLang="en-US" sz="2800" dirty="0" err="1"/>
              <a:t>myoinvasive</a:t>
            </a:r>
            <a:r>
              <a:rPr lang="en-US" altLang="en-US" sz="2800" dirty="0"/>
              <a:t> component of a tumor</a:t>
            </a:r>
          </a:p>
          <a:p>
            <a:pPr lvl="3"/>
            <a:r>
              <a:rPr lang="en-US" altLang="en-US" sz="2400" dirty="0"/>
              <a:t>↑ vascular/lymphatic invasion</a:t>
            </a:r>
          </a:p>
          <a:p>
            <a:pPr lvl="3"/>
            <a:r>
              <a:rPr lang="en-US" altLang="en-US" sz="2400" dirty="0"/>
              <a:t>↑ lymph node metastasis </a:t>
            </a:r>
          </a:p>
          <a:p>
            <a:pPr lvl="2"/>
            <a:r>
              <a:rPr lang="en-US" altLang="en-US" sz="2800" dirty="0"/>
              <a:t>Behaves more aggressively than a typical </a:t>
            </a:r>
            <a:r>
              <a:rPr lang="en-US" altLang="en-US" sz="2800" dirty="0" err="1"/>
              <a:t>endometrioid</a:t>
            </a:r>
            <a:r>
              <a:rPr lang="en-US" altLang="en-US" sz="2800" dirty="0"/>
              <a:t> carcinoma</a:t>
            </a:r>
          </a:p>
          <a:p>
            <a:pPr lvl="3"/>
            <a:r>
              <a:rPr lang="en-US" altLang="en-US" sz="2400" dirty="0"/>
              <a:t>Independent of grade and stage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6787854" y="6096382"/>
            <a:ext cx="3555007" cy="4532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83119" tIns="41559" rIns="83119" bIns="41559" anchor="ctr">
            <a:spAutoFit/>
          </a:bodyPr>
          <a:lstStyle>
            <a:lvl1pPr defTabSz="8318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318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3185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318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3185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831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831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831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831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400" dirty="0" err="1">
                <a:solidFill>
                  <a:srgbClr val="000000"/>
                </a:solidFill>
              </a:rPr>
              <a:t>Ambros</a:t>
            </a:r>
            <a:r>
              <a:rPr lang="en-US" altLang="en-US" sz="2400" dirty="0">
                <a:solidFill>
                  <a:srgbClr val="000000"/>
                </a:solidFill>
              </a:rPr>
              <a:t> RA, et al. (1994)</a:t>
            </a:r>
          </a:p>
        </p:txBody>
      </p:sp>
    </p:spTree>
    <p:extLst>
      <p:ext uri="{BB962C8B-B14F-4D97-AF65-F5344CB8AC3E}">
        <p14:creationId xmlns:p14="http://schemas.microsoft.com/office/powerpoint/2010/main" val="167942465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152650" y="182881"/>
            <a:ext cx="7886700" cy="1158873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ea typeface="MS PGothic" panose="020B0600070205080204" pitchFamily="34" charset="-128"/>
              </a:rPr>
              <a:t>Papillary Endometrioid Carcinoma of Intermediate Grade (or Grade 2)</a:t>
            </a:r>
          </a:p>
        </p:txBody>
      </p:sp>
      <p:sp>
        <p:nvSpPr>
          <p:cNvPr id="4" name="Oval 3"/>
          <p:cNvSpPr/>
          <p:nvPr/>
        </p:nvSpPr>
        <p:spPr>
          <a:xfrm>
            <a:off x="1647825" y="2038409"/>
            <a:ext cx="2730500" cy="3248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anchor="ctr"/>
          <a:lstStyle/>
          <a:p>
            <a:pPr marL="0" lvl="1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500" b="1" dirty="0" err="1">
                <a:solidFill>
                  <a:srgbClr val="FFFFFF"/>
                </a:solidFill>
                <a:latin typeface="Calibri"/>
              </a:rPr>
              <a:t>Endometrioid</a:t>
            </a:r>
            <a:r>
              <a:rPr lang="en-US" altLang="en-US" sz="2500" b="1" dirty="0">
                <a:solidFill>
                  <a:srgbClr val="FFFFFF"/>
                </a:solidFill>
                <a:latin typeface="Calibri"/>
              </a:rPr>
              <a:t> carcinoma with a </a:t>
            </a:r>
            <a:r>
              <a:rPr lang="en-US" altLang="en-US" sz="2500" b="1" dirty="0" err="1">
                <a:solidFill>
                  <a:srgbClr val="FFFFFF"/>
                </a:solidFill>
                <a:latin typeface="Calibri"/>
              </a:rPr>
              <a:t>villoglandular</a:t>
            </a:r>
            <a:r>
              <a:rPr lang="en-US" altLang="en-US" sz="2500" b="1" dirty="0">
                <a:solidFill>
                  <a:srgbClr val="FFFFFF"/>
                </a:solidFill>
                <a:latin typeface="Calibri"/>
              </a:rPr>
              <a:t> pattern</a:t>
            </a:r>
          </a:p>
        </p:txBody>
      </p:sp>
      <p:sp>
        <p:nvSpPr>
          <p:cNvPr id="12" name="Oval 11"/>
          <p:cNvSpPr/>
          <p:nvPr/>
        </p:nvSpPr>
        <p:spPr>
          <a:xfrm>
            <a:off x="4475164" y="1806633"/>
            <a:ext cx="3241675" cy="3657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anchor="ctr"/>
          <a:lstStyle/>
          <a:p>
            <a:pPr marL="0" lvl="1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500" b="1" dirty="0">
                <a:solidFill>
                  <a:srgbClr val="FFFFFF"/>
                </a:solidFill>
                <a:latin typeface="Calibri"/>
              </a:rPr>
              <a:t>Papillary</a:t>
            </a:r>
          </a:p>
          <a:p>
            <a:pPr marL="0" lvl="1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500" b="1" dirty="0">
                <a:solidFill>
                  <a:srgbClr val="FFFFFF"/>
                </a:solidFill>
                <a:latin typeface="Calibri"/>
              </a:rPr>
              <a:t>endometrioid carcinoma of</a:t>
            </a:r>
          </a:p>
          <a:p>
            <a:pPr marL="0" lvl="1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500" b="1" dirty="0">
                <a:solidFill>
                  <a:srgbClr val="FFFFFF"/>
                </a:solidFill>
                <a:latin typeface="Calibri"/>
              </a:rPr>
              <a:t>  intermediate grade</a:t>
            </a:r>
          </a:p>
        </p:txBody>
      </p:sp>
      <p:sp>
        <p:nvSpPr>
          <p:cNvPr id="13" name="Oval 12"/>
          <p:cNvSpPr/>
          <p:nvPr/>
        </p:nvSpPr>
        <p:spPr>
          <a:xfrm>
            <a:off x="7861300" y="2038409"/>
            <a:ext cx="2730500" cy="324808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rIns="0" anchor="ctr"/>
          <a:lstStyle/>
          <a:p>
            <a:pPr marL="0" lvl="1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500" b="1" dirty="0">
                <a:solidFill>
                  <a:srgbClr val="FFFFFF"/>
                </a:solidFill>
                <a:latin typeface="Calibri"/>
              </a:rPr>
              <a:t>Serous carcinoma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827212" y="5677679"/>
            <a:ext cx="8537576" cy="96641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5000" indent="-2921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7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-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altLang="en-US" sz="2600" dirty="0">
                <a:solidFill>
                  <a:srgbClr val="000000"/>
                </a:solidFill>
              </a:rPr>
              <a:t>Not mentioned in the current WHO classification (2020)</a:t>
            </a:r>
          </a:p>
          <a:p>
            <a:pPr>
              <a:spcBef>
                <a:spcPts val="1200"/>
              </a:spcBef>
              <a:spcAft>
                <a:spcPts val="0"/>
              </a:spcAft>
            </a:pPr>
            <a:r>
              <a:rPr lang="en-US" altLang="en-US" sz="2600" dirty="0">
                <a:solidFill>
                  <a:srgbClr val="000000"/>
                </a:solidFill>
              </a:rPr>
              <a:t>Recognized by some </a:t>
            </a:r>
            <a:r>
              <a:rPr lang="en-US" altLang="en-US" sz="2600" dirty="0" err="1">
                <a:solidFill>
                  <a:srgbClr val="000000"/>
                </a:solidFill>
              </a:rPr>
              <a:t>gynecopathologists</a:t>
            </a:r>
            <a:endParaRPr lang="en-US" altLang="en-US" sz="2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09721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intermediate grade papillary ca #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556500" y="4051300"/>
            <a:ext cx="3111500" cy="28067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4" name="Picture 2" descr="intermediate grade papillary ca #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28" t="15887" r="18750" b="18446"/>
          <a:stretch/>
        </p:blipFill>
        <p:spPr bwMode="auto">
          <a:xfrm>
            <a:off x="6692900" y="3132442"/>
            <a:ext cx="3975100" cy="376365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05965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intermediate grade papillary ca #8 mucino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94" t="9241" r="31806" b="2"/>
          <a:stretch/>
        </p:blipFill>
        <p:spPr bwMode="auto">
          <a:xfrm>
            <a:off x="1422400" y="622300"/>
            <a:ext cx="4572000" cy="62357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1431926" y="1"/>
            <a:ext cx="423862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1431" tIns="45715" rIns="91431" bIns="45715" anchor="ctr">
            <a:spAutoFit/>
          </a:bodyPr>
          <a:lstStyle>
            <a:lvl1pPr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800" b="0">
                <a:solidFill>
                  <a:srgbClr val="0000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Mucinous Metaplasia</a:t>
            </a:r>
          </a:p>
        </p:txBody>
      </p:sp>
      <p:pic>
        <p:nvPicPr>
          <p:cNvPr id="4" name="Picture 4" descr="edited EEC with papillae, no serous-P53 YC-28.jpg"/>
          <p:cNvPicPr>
            <a:picLocks noChangeAspect="1"/>
          </p:cNvPicPr>
          <p:nvPr/>
        </p:nvPicPr>
        <p:blipFill rotWithShape="1">
          <a:blip r:embed="rId4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38" r="7361"/>
          <a:stretch/>
        </p:blipFill>
        <p:spPr bwMode="auto">
          <a:xfrm>
            <a:off x="6197600" y="622300"/>
            <a:ext cx="4572000" cy="62357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73751" y="0"/>
            <a:ext cx="489584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p53, wild pattern</a:t>
            </a:r>
          </a:p>
        </p:txBody>
      </p:sp>
    </p:spTree>
    <p:extLst>
      <p:ext uri="{BB962C8B-B14F-4D97-AF65-F5344CB8AC3E}">
        <p14:creationId xmlns:p14="http://schemas.microsoft.com/office/powerpoint/2010/main" val="416035163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 descr="intermediate grade papillary ca #13 M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774" y="2420719"/>
            <a:ext cx="4860925" cy="443728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5" name="Picture 5" descr="intermediate grade papillary Ca PS 17 mi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6174" y="2421219"/>
            <a:ext cx="4860925" cy="442884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01775" y="128588"/>
            <a:ext cx="9144000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t>Papillary 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t>Endometrioid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t> Carcinoma of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t>Intermediate grade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t>(or Grade 2) can be associated with a 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B50E1C"/>
                </a:solidFill>
                <a:latin typeface="Arial" charset="0"/>
                <a:ea typeface="MS PGothic" pitchFamily="34" charset="-128"/>
              </a:rPr>
              <a:t>MELF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t> (</a:t>
            </a:r>
            <a:r>
              <a:rPr lang="en-US" altLang="en-US" sz="2800" dirty="0" err="1">
                <a:solidFill>
                  <a:srgbClr val="B50E1C"/>
                </a:solidFill>
                <a:latin typeface="Arial" charset="0"/>
                <a:ea typeface="MS PGothic" pitchFamily="34" charset="-128"/>
              </a:rPr>
              <a:t>M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t>icrocystic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t>, </a:t>
            </a:r>
            <a:r>
              <a:rPr lang="en-US" altLang="en-US" sz="2800" dirty="0" err="1">
                <a:solidFill>
                  <a:srgbClr val="B50E1C"/>
                </a:solidFill>
                <a:latin typeface="Arial" charset="0"/>
                <a:ea typeface="MS PGothic" pitchFamily="34" charset="-128"/>
              </a:rPr>
              <a:t>EL</a:t>
            </a:r>
            <a:r>
              <a:rPr lang="en-US" altLang="en-US" sz="2800" dirty="0" err="1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t>ongated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t> and </a:t>
            </a:r>
            <a:r>
              <a:rPr lang="en-US" altLang="en-US" sz="2800" dirty="0">
                <a:solidFill>
                  <a:srgbClr val="B50E1C"/>
                </a:solidFill>
                <a:latin typeface="Arial" charset="0"/>
                <a:ea typeface="MS PGothic" pitchFamily="34" charset="-128"/>
              </a:rPr>
              <a:t>F</a:t>
            </a:r>
            <a:r>
              <a:rPr lang="en-US" altLang="en-US" sz="2800" dirty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t>ragmented)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000000"/>
                </a:solidFill>
                <a:latin typeface="Arial" charset="0"/>
                <a:ea typeface="MS PGothic" pitchFamily="34" charset="-128"/>
              </a:rPr>
              <a:t>pattern of invasion</a:t>
            </a:r>
          </a:p>
        </p:txBody>
      </p:sp>
    </p:spTree>
    <p:extLst>
      <p:ext uri="{BB962C8B-B14F-4D97-AF65-F5344CB8AC3E}">
        <p14:creationId xmlns:p14="http://schemas.microsoft.com/office/powerpoint/2010/main" val="224963196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type="title"/>
          </p:nvPr>
        </p:nvSpPr>
        <p:spPr>
          <a:xfrm>
            <a:off x="2152650" y="182880"/>
            <a:ext cx="7886700" cy="1158874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506E94"/>
                </a:solidFill>
              </a:rPr>
              <a:t>Papillary </a:t>
            </a:r>
            <a:r>
              <a:rPr lang="en-US" altLang="en-US" dirty="0" err="1">
                <a:solidFill>
                  <a:srgbClr val="506E94"/>
                </a:solidFill>
              </a:rPr>
              <a:t>Endometrioid</a:t>
            </a:r>
            <a:r>
              <a:rPr lang="en-US" altLang="en-US" dirty="0">
                <a:solidFill>
                  <a:srgbClr val="506E94"/>
                </a:solidFill>
              </a:rPr>
              <a:t> Carcinoma of Intermediate Grade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idx="1"/>
          </p:nvPr>
        </p:nvSpPr>
        <p:spPr>
          <a:xfrm>
            <a:off x="1524000" y="1988457"/>
            <a:ext cx="9144000" cy="4564743"/>
          </a:xfrm>
        </p:spPr>
        <p:txBody>
          <a:bodyPr/>
          <a:lstStyle/>
          <a:p>
            <a:pPr marL="0" indent="0" algn="ctr">
              <a:spcAft>
                <a:spcPts val="3000"/>
              </a:spcAft>
              <a:buNone/>
              <a:defRPr/>
            </a:pP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ea typeface="MS PGothic" pitchFamily="34" charset="-128"/>
              </a:rPr>
              <a:t>Behavior</a:t>
            </a:r>
          </a:p>
          <a:p>
            <a:pPr lvl="1">
              <a:spcAft>
                <a:spcPts val="3000"/>
              </a:spcAft>
              <a:defRPr/>
            </a:pPr>
            <a:r>
              <a:rPr lang="en-US" altLang="en-US" sz="3200" dirty="0">
                <a:ea typeface="MS PGothic" pitchFamily="34" charset="-128"/>
              </a:rPr>
              <a:t>Preliminary data appear to indicate that this type of tumor has </a:t>
            </a:r>
          </a:p>
          <a:p>
            <a:pPr lvl="2">
              <a:spcAft>
                <a:spcPts val="3000"/>
              </a:spcAft>
              <a:defRPr/>
            </a:pPr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ea typeface="MS PGothic" pitchFamily="34" charset="-128"/>
              </a:rPr>
              <a:t>↑ </a:t>
            </a:r>
            <a:r>
              <a:rPr lang="en-US" altLang="en-US" sz="3000" dirty="0">
                <a:solidFill>
                  <a:schemeClr val="accent1">
                    <a:lumMod val="75000"/>
                  </a:schemeClr>
                </a:solidFill>
                <a:ea typeface="MS PGothic" pitchFamily="34" charset="-128"/>
              </a:rPr>
              <a:t>incidence of vascular/lymphatic invasion </a:t>
            </a:r>
          </a:p>
          <a:p>
            <a:pPr lvl="2">
              <a:spcAft>
                <a:spcPts val="3000"/>
              </a:spcAft>
              <a:defRPr/>
            </a:pPr>
            <a:r>
              <a:rPr lang="en-US" altLang="en-US" sz="3000" dirty="0">
                <a:solidFill>
                  <a:schemeClr val="accent1">
                    <a:lumMod val="75000"/>
                  </a:schemeClr>
                </a:solidFill>
                <a:ea typeface="MS PGothic" pitchFamily="34" charset="-128"/>
              </a:rPr>
              <a:t>↑ lymph node metastasis</a:t>
            </a:r>
          </a:p>
        </p:txBody>
      </p:sp>
    </p:spTree>
    <p:extLst>
      <p:ext uri="{BB962C8B-B14F-4D97-AF65-F5344CB8AC3E}">
        <p14:creationId xmlns:p14="http://schemas.microsoft.com/office/powerpoint/2010/main" val="169546314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Clear Cell Carcinoma </a:t>
            </a: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Histology</a:t>
            </a:r>
          </a:p>
          <a:p>
            <a:r>
              <a:rPr lang="en-US" altLang="en-US" dirty="0"/>
              <a:t>It usually shows a combination of architectural patterns</a:t>
            </a:r>
          </a:p>
          <a:p>
            <a:r>
              <a:rPr lang="en-US" altLang="en-US" dirty="0"/>
              <a:t>Variable degree of cytology atypia</a:t>
            </a:r>
          </a:p>
          <a:p>
            <a:r>
              <a:rPr lang="en-US" altLang="en-US" dirty="0"/>
              <a:t>Discrepancy between the degree of atypia and mitotic index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08207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E-7-084 Clear Cell Ca#3"/>
          <p:cNvPicPr>
            <a:picLocks noChangeAspect="1" noChangeArrowheads="1"/>
          </p:cNvPicPr>
          <p:nvPr/>
        </p:nvPicPr>
        <p:blipFill rotWithShape="1">
          <a:blip r:embed="rId3"/>
          <a:srcRect t="12106"/>
          <a:stretch/>
        </p:blipFill>
        <p:spPr bwMode="auto">
          <a:xfrm>
            <a:off x="6197600" y="830263"/>
            <a:ext cx="4572000" cy="60277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3" name="Picture 4" descr="E-7-083 Clear Cell Ca#2"/>
          <p:cNvPicPr>
            <a:picLocks noChangeAspect="1" noChangeArrowheads="1"/>
          </p:cNvPicPr>
          <p:nvPr/>
        </p:nvPicPr>
        <p:blipFill rotWithShape="1">
          <a:blip r:embed="rId4"/>
          <a:srcRect t="12106"/>
          <a:stretch/>
        </p:blipFill>
        <p:spPr bwMode="auto">
          <a:xfrm>
            <a:off x="1422400" y="830262"/>
            <a:ext cx="4572000" cy="60277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6" name="Rectangle 1"/>
          <p:cNvSpPr>
            <a:spLocks noChangeArrowheads="1"/>
          </p:cNvSpPr>
          <p:nvPr/>
        </p:nvSpPr>
        <p:spPr bwMode="auto">
          <a:xfrm>
            <a:off x="1524000" y="1"/>
            <a:ext cx="91440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b="1">
                <a:solidFill>
                  <a:srgbClr val="C00000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•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b="0" dirty="0">
                <a:solidFill>
                  <a:srgbClr val="000000"/>
                </a:solidFill>
              </a:rPr>
              <a:t>Clear cell carcinoma, </a:t>
            </a:r>
          </a:p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b="0" dirty="0">
                <a:solidFill>
                  <a:srgbClr val="000000"/>
                </a:solidFill>
              </a:rPr>
              <a:t>note variable degree of </a:t>
            </a:r>
            <a:r>
              <a:rPr lang="en-US" altLang="en-US" b="0" dirty="0" err="1">
                <a:solidFill>
                  <a:srgbClr val="000000"/>
                </a:solidFill>
              </a:rPr>
              <a:t>cytologic</a:t>
            </a:r>
            <a:r>
              <a:rPr lang="en-US" altLang="en-US" b="0" dirty="0">
                <a:solidFill>
                  <a:srgbClr val="000000"/>
                </a:solidFill>
              </a:rPr>
              <a:t> atypia, papillary pattern</a:t>
            </a:r>
          </a:p>
        </p:txBody>
      </p:sp>
    </p:spTree>
    <p:extLst>
      <p:ext uri="{BB962C8B-B14F-4D97-AF65-F5344CB8AC3E}">
        <p14:creationId xmlns:p14="http://schemas.microsoft.com/office/powerpoint/2010/main" val="168576556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 descr="E-7-092 CCCa, dilated cysts#5"/>
          <p:cNvPicPr>
            <a:picLocks noChangeAspect="1" noChangeArrowheads="1"/>
          </p:cNvPicPr>
          <p:nvPr/>
        </p:nvPicPr>
        <p:blipFill rotWithShape="1">
          <a:blip r:embed="rId3"/>
          <a:srcRect t="7639"/>
          <a:stretch/>
        </p:blipFill>
        <p:spPr bwMode="auto">
          <a:xfrm>
            <a:off x="1333500" y="523874"/>
            <a:ext cx="4572000" cy="63341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1" name="Picture 4" descr="E-7-091 CCCa, dilated cysts#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7639"/>
          <a:stretch/>
        </p:blipFill>
        <p:spPr bwMode="auto">
          <a:xfrm>
            <a:off x="6096000" y="523875"/>
            <a:ext cx="4572000" cy="63341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0" name="Rectangle 3"/>
          <p:cNvSpPr>
            <a:spLocks noChangeArrowheads="1"/>
          </p:cNvSpPr>
          <p:nvPr/>
        </p:nvSpPr>
        <p:spPr bwMode="auto">
          <a:xfrm>
            <a:off x="1524000" y="1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b="1">
                <a:solidFill>
                  <a:srgbClr val="C00000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•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b="0" dirty="0">
                <a:solidFill>
                  <a:srgbClr val="000000"/>
                </a:solidFill>
              </a:rPr>
              <a:t>Clear cell carcinoma, </a:t>
            </a:r>
            <a:r>
              <a:rPr lang="en-US" altLang="en-US" b="0" dirty="0" err="1">
                <a:solidFill>
                  <a:srgbClr val="000000"/>
                </a:solidFill>
              </a:rPr>
              <a:t>tubulocystic</a:t>
            </a:r>
            <a:r>
              <a:rPr lang="en-US" altLang="en-US" b="0" dirty="0">
                <a:solidFill>
                  <a:srgbClr val="000000"/>
                </a:solidFill>
              </a:rPr>
              <a:t> pattern</a:t>
            </a:r>
          </a:p>
        </p:txBody>
      </p:sp>
      <p:pic>
        <p:nvPicPr>
          <p:cNvPr id="89093" name="Picture 3" descr="E-7-094 CCCa, dilated cysts#4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48"/>
          <a:stretch/>
        </p:blipFill>
        <p:spPr bwMode="auto">
          <a:xfrm>
            <a:off x="6096000" y="3708400"/>
            <a:ext cx="4572000" cy="3149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6172200" y="6473826"/>
            <a:ext cx="4480560" cy="384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b="1">
                <a:solidFill>
                  <a:srgbClr val="C00000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•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900" b="0" dirty="0">
                <a:solidFill>
                  <a:srgbClr val="000000"/>
                </a:solidFill>
              </a:rPr>
              <a:t>Flattened epithelium with nuclear </a:t>
            </a:r>
            <a:r>
              <a:rPr lang="en-US" altLang="en-US" sz="1900" b="0" dirty="0" err="1">
                <a:solidFill>
                  <a:srgbClr val="000000"/>
                </a:solidFill>
              </a:rPr>
              <a:t>atypia</a:t>
            </a:r>
            <a:endParaRPr lang="en-US" altLang="en-US" sz="1900" b="0" dirty="0">
              <a:solidFill>
                <a:srgbClr val="000000"/>
              </a:solidFill>
            </a:endParaRPr>
          </a:p>
        </p:txBody>
      </p:sp>
      <p:sp>
        <p:nvSpPr>
          <p:cNvPr id="80903" name="Rectangle 9"/>
          <p:cNvSpPr>
            <a:spLocks noChangeArrowheads="1"/>
          </p:cNvSpPr>
          <p:nvPr/>
        </p:nvSpPr>
        <p:spPr bwMode="auto">
          <a:xfrm>
            <a:off x="1333500" y="6473826"/>
            <a:ext cx="1645920" cy="384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b="1">
                <a:solidFill>
                  <a:srgbClr val="C00000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•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900" b="0" dirty="0">
                <a:solidFill>
                  <a:srgbClr val="000000"/>
                </a:solidFill>
              </a:rPr>
              <a:t>Hobnail cells</a:t>
            </a:r>
          </a:p>
        </p:txBody>
      </p:sp>
    </p:spTree>
    <p:extLst>
      <p:ext uri="{BB962C8B-B14F-4D97-AF65-F5344CB8AC3E}">
        <p14:creationId xmlns:p14="http://schemas.microsoft.com/office/powerpoint/2010/main" val="67700397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KTVu1\Desktop\JPEG\s15-45772 CCA CAP_4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17" r="1184"/>
          <a:stretch/>
        </p:blipFill>
        <p:spPr bwMode="auto">
          <a:xfrm rot="16200000">
            <a:off x="293914" y="1141183"/>
            <a:ext cx="6854372" cy="4572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3" name="TextBox 2"/>
          <p:cNvSpPr txBox="1">
            <a:spLocks noChangeArrowheads="1"/>
          </p:cNvSpPr>
          <p:nvPr/>
        </p:nvSpPr>
        <p:spPr bwMode="auto">
          <a:xfrm>
            <a:off x="1782717" y="4764"/>
            <a:ext cx="3840480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b="1">
                <a:solidFill>
                  <a:srgbClr val="C00000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•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b="0" dirty="0">
                <a:solidFill>
                  <a:srgbClr val="000000"/>
                </a:solidFill>
              </a:rPr>
              <a:t>Clear cell carcinoma, </a:t>
            </a:r>
          </a:p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b="0" dirty="0">
                <a:solidFill>
                  <a:srgbClr val="000000"/>
                </a:solidFill>
              </a:rPr>
              <a:t>solid pattern and marked hyalinization of the </a:t>
            </a:r>
            <a:r>
              <a:rPr lang="en-US" altLang="en-US" b="0" dirty="0" err="1">
                <a:solidFill>
                  <a:srgbClr val="000000"/>
                </a:solidFill>
              </a:rPr>
              <a:t>stroma</a:t>
            </a:r>
            <a:endParaRPr lang="en-US" altLang="en-US" b="0" dirty="0">
              <a:solidFill>
                <a:srgbClr val="000000"/>
              </a:solidFill>
            </a:endParaRPr>
          </a:p>
        </p:txBody>
      </p:sp>
      <p:pic>
        <p:nvPicPr>
          <p:cNvPr id="4" name="Picture 3" descr="E-7-099 Clear cell ca, oxyphilic#1"/>
          <p:cNvPicPr>
            <a:picLocks noChangeAspect="1" noChangeArrowheads="1"/>
          </p:cNvPicPr>
          <p:nvPr/>
        </p:nvPicPr>
        <p:blipFill rotWithShape="1">
          <a:blip r:embed="rId3"/>
          <a:srcRect t="9375" b="1736"/>
          <a:stretch/>
        </p:blipFill>
        <p:spPr bwMode="auto">
          <a:xfrm rot="5400000">
            <a:off x="6756400" y="-571500"/>
            <a:ext cx="3429000" cy="4572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pic>
        <p:nvPicPr>
          <p:cNvPr id="5" name="Picture 4" descr="E-7-100 Clear cell ca, oxyphilic#2"/>
          <p:cNvPicPr>
            <a:picLocks noChangeAspect="1" noChangeArrowheads="1"/>
          </p:cNvPicPr>
          <p:nvPr/>
        </p:nvPicPr>
        <p:blipFill rotWithShape="1">
          <a:blip r:embed="rId4"/>
          <a:srcRect t="9375" b="1736"/>
          <a:stretch/>
        </p:blipFill>
        <p:spPr bwMode="auto">
          <a:xfrm rot="5400000">
            <a:off x="6756400" y="2857500"/>
            <a:ext cx="3429000" cy="4572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309698" y="1"/>
            <a:ext cx="2456602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b="1">
                <a:solidFill>
                  <a:srgbClr val="C00000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•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b="0" dirty="0">
                <a:solidFill>
                  <a:srgbClr val="000000"/>
                </a:solidFill>
              </a:rPr>
              <a:t>Clear cell carcinoma, </a:t>
            </a:r>
            <a:r>
              <a:rPr lang="en-US" altLang="en-US" b="0" dirty="0" err="1">
                <a:solidFill>
                  <a:srgbClr val="000000"/>
                </a:solidFill>
              </a:rPr>
              <a:t>oxyphilic</a:t>
            </a:r>
            <a:r>
              <a:rPr lang="en-US" altLang="en-US" b="0" dirty="0">
                <a:solidFill>
                  <a:srgbClr val="000000"/>
                </a:solidFill>
              </a:rPr>
              <a:t> variant</a:t>
            </a:r>
          </a:p>
        </p:txBody>
      </p:sp>
    </p:spTree>
    <p:extLst>
      <p:ext uri="{BB962C8B-B14F-4D97-AF65-F5344CB8AC3E}">
        <p14:creationId xmlns:p14="http://schemas.microsoft.com/office/powerpoint/2010/main" val="297114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6859111" y="74029"/>
            <a:ext cx="2164017" cy="2487376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295680" tIns="326199" rIns="295681" bIns="326198" numCol="1" spcCol="1270" anchor="ctr" anchorCtr="0">
            <a:noAutofit/>
          </a:bodyPr>
          <a:lstStyle/>
          <a:p>
            <a:pPr algn="ctr" defTabSz="10668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>
                <a:solidFill>
                  <a:srgbClr val="000000"/>
                </a:solidFill>
                <a:latin typeface="Calibri"/>
              </a:rPr>
              <a:t>Clear cell Ca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521974" y="74029"/>
            <a:ext cx="2164017" cy="2487376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204240" tIns="234759" rIns="204241" bIns="234758" numCol="1" spcCol="1270" anchor="ctr" anchorCtr="0">
            <a:noAutofit/>
          </a:bodyPr>
          <a:lstStyle/>
          <a:p>
            <a:pPr algn="ctr" defTabSz="10668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>
                <a:solidFill>
                  <a:srgbClr val="000000"/>
                </a:solidFill>
                <a:latin typeface="Calibri"/>
              </a:rPr>
              <a:t>Serous Ca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686064" y="2185311"/>
            <a:ext cx="2164017" cy="2487376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5680" tIns="326199" rIns="295681" bIns="326198" numCol="1" spcCol="1270" anchor="ctr" anchorCtr="0">
            <a:noAutofit/>
          </a:bodyPr>
          <a:lstStyle/>
          <a:p>
            <a:pPr algn="ctr" defTabSz="1600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>
                <a:solidFill>
                  <a:srgbClr val="FFFFFF"/>
                </a:solidFill>
                <a:latin typeface="Calibri"/>
              </a:rPr>
              <a:t>Endom Ca</a:t>
            </a:r>
            <a:endParaRPr lang="en-US" sz="2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8023203" y="2185311"/>
            <a:ext cx="2164017" cy="2487376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204240" tIns="234759" rIns="204241" bIns="234758" numCol="1" spcCol="1270" anchor="ctr" anchorCtr="0">
            <a:noAutofit/>
          </a:bodyPr>
          <a:lstStyle/>
          <a:p>
            <a:pPr algn="ctr" defTabSz="1600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NE Ca</a:t>
            </a:r>
          </a:p>
        </p:txBody>
      </p:sp>
      <p:sp>
        <p:nvSpPr>
          <p:cNvPr id="11" name="Freeform 10"/>
          <p:cNvSpPr/>
          <p:nvPr/>
        </p:nvSpPr>
        <p:spPr>
          <a:xfrm>
            <a:off x="6859110" y="4296595"/>
            <a:ext cx="2284890" cy="2487376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295680" tIns="326199" rIns="295681" bIns="326198" numCol="1" spcCol="1270" anchor="ctr" anchorCtr="0">
            <a:noAutofit/>
          </a:bodyPr>
          <a:lstStyle/>
          <a:p>
            <a:pPr algn="ctr" defTabSz="10668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800" dirty="0">
              <a:solidFill>
                <a:srgbClr val="000000"/>
              </a:solidFill>
              <a:latin typeface="Calibri"/>
            </a:endParaRPr>
          </a:p>
          <a:p>
            <a:pPr algn="ctr" defTabSz="10668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Mesonephric-like Ca</a:t>
            </a:r>
          </a:p>
          <a:p>
            <a:pPr algn="ctr" defTabSz="10668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sp>
        <p:nvSpPr>
          <p:cNvPr id="13" name="Freeform 12"/>
          <p:cNvSpPr/>
          <p:nvPr/>
        </p:nvSpPr>
        <p:spPr>
          <a:xfrm>
            <a:off x="4521974" y="4296595"/>
            <a:ext cx="2164017" cy="2487376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algn="ctr" defTabSz="10668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>
                <a:solidFill>
                  <a:srgbClr val="000000"/>
                </a:solidFill>
                <a:latin typeface="Calibri"/>
              </a:rPr>
              <a:t>Mucinous Ca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330911" y="2185311"/>
            <a:ext cx="2164017" cy="2487376"/>
          </a:xfrm>
          <a:custGeom>
            <a:avLst/>
            <a:gdLst>
              <a:gd name="connsiteX0" fmla="*/ 0 w 1506471"/>
              <a:gd name="connsiteY0" fmla="*/ 655315 h 1310630"/>
              <a:gd name="connsiteX1" fmla="*/ 327658 w 1506471"/>
              <a:gd name="connsiteY1" fmla="*/ 0 h 1310630"/>
              <a:gd name="connsiteX2" fmla="*/ 1178814 w 1506471"/>
              <a:gd name="connsiteY2" fmla="*/ 0 h 1310630"/>
              <a:gd name="connsiteX3" fmla="*/ 1506471 w 1506471"/>
              <a:gd name="connsiteY3" fmla="*/ 655315 h 1310630"/>
              <a:gd name="connsiteX4" fmla="*/ 1178814 w 1506471"/>
              <a:gd name="connsiteY4" fmla="*/ 1310630 h 1310630"/>
              <a:gd name="connsiteX5" fmla="*/ 327658 w 1506471"/>
              <a:gd name="connsiteY5" fmla="*/ 1310630 h 1310630"/>
              <a:gd name="connsiteX6" fmla="*/ 0 w 1506471"/>
              <a:gd name="connsiteY6" fmla="*/ 655315 h 131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6471" h="1310630">
                <a:moveTo>
                  <a:pt x="753236" y="0"/>
                </a:moveTo>
                <a:lnTo>
                  <a:pt x="1506470" y="285063"/>
                </a:lnTo>
                <a:lnTo>
                  <a:pt x="1506470" y="1025568"/>
                </a:lnTo>
                <a:lnTo>
                  <a:pt x="753236" y="1310630"/>
                </a:lnTo>
                <a:lnTo>
                  <a:pt x="1" y="1025568"/>
                </a:lnTo>
                <a:lnTo>
                  <a:pt x="1" y="285063"/>
                </a:lnTo>
                <a:lnTo>
                  <a:pt x="753236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295680" tIns="326199" rIns="295681" bIns="326198" numCol="1" spcCol="1270" anchor="ctr" anchorCtr="0">
            <a:noAutofit/>
          </a:bodyPr>
          <a:lstStyle/>
          <a:p>
            <a:pPr algn="ctr" defTabSz="1600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>
                <a:solidFill>
                  <a:srgbClr val="000000"/>
                </a:solidFill>
                <a:latin typeface="Calibri"/>
              </a:rPr>
              <a:t>Undiff Ca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 rot="16200000">
            <a:off x="-1314433" y="2849563"/>
            <a:ext cx="6858001" cy="115887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</a:rPr>
              <a:t>Dx criteria are histotype-specific</a:t>
            </a:r>
            <a:endParaRPr lang="en-US" alt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60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Same Side Corner Rectangle 15"/>
          <p:cNvSpPr/>
          <p:nvPr/>
        </p:nvSpPr>
        <p:spPr>
          <a:xfrm>
            <a:off x="4652736" y="1066800"/>
            <a:ext cx="2834640" cy="1447800"/>
          </a:xfrm>
          <a:prstGeom prst="round2SameRect">
            <a:avLst>
              <a:gd name="adj1" fmla="val 21695"/>
              <a:gd name="adj2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7" name="Round Same Side Corner Rectangle 16"/>
          <p:cNvSpPr/>
          <p:nvPr/>
        </p:nvSpPr>
        <p:spPr>
          <a:xfrm>
            <a:off x="7717972" y="1066800"/>
            <a:ext cx="2834640" cy="1447800"/>
          </a:xfrm>
          <a:prstGeom prst="round2SameRect">
            <a:avLst>
              <a:gd name="adj1" fmla="val 21695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6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+/-</a:t>
            </a:r>
          </a:p>
        </p:txBody>
      </p:sp>
      <p:sp>
        <p:nvSpPr>
          <p:cNvPr id="4" name="Round Same Side Corner Rectangle 3"/>
          <p:cNvSpPr/>
          <p:nvPr/>
        </p:nvSpPr>
        <p:spPr>
          <a:xfrm>
            <a:off x="1587500" y="1066800"/>
            <a:ext cx="2834640" cy="1447800"/>
          </a:xfrm>
          <a:prstGeom prst="round2SameRect">
            <a:avLst>
              <a:gd name="adj1" fmla="val 21695"/>
              <a:gd name="adj2" fmla="val 0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6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2152650" y="0"/>
            <a:ext cx="7886700" cy="106680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solidFill>
                  <a:schemeClr val="tx1"/>
                </a:solidFill>
              </a:rPr>
              <a:t>Clear Cell Carcinoma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7500" y="1981200"/>
            <a:ext cx="2834640" cy="4724400"/>
          </a:xfrm>
          <a:custGeom>
            <a:avLst/>
            <a:gdLst>
              <a:gd name="connsiteX0" fmla="*/ 0 w 2834640"/>
              <a:gd name="connsiteY0" fmla="*/ 0 h 5029200"/>
              <a:gd name="connsiteX1" fmla="*/ 960120 w 2834640"/>
              <a:gd name="connsiteY1" fmla="*/ 0 h 5029200"/>
              <a:gd name="connsiteX2" fmla="*/ 969409 w 2834640"/>
              <a:gd name="connsiteY2" fmla="*/ 92141 h 5029200"/>
              <a:gd name="connsiteX3" fmla="*/ 1417320 w 2834640"/>
              <a:gd name="connsiteY3" fmla="*/ 457199 h 5029200"/>
              <a:gd name="connsiteX4" fmla="*/ 1865231 w 2834640"/>
              <a:gd name="connsiteY4" fmla="*/ 92141 h 5029200"/>
              <a:gd name="connsiteX5" fmla="*/ 1874520 w 2834640"/>
              <a:gd name="connsiteY5" fmla="*/ 0 h 5029200"/>
              <a:gd name="connsiteX6" fmla="*/ 2834640 w 2834640"/>
              <a:gd name="connsiteY6" fmla="*/ 0 h 5029200"/>
              <a:gd name="connsiteX7" fmla="*/ 2834640 w 2834640"/>
              <a:gd name="connsiteY7" fmla="*/ 4777286 h 5029200"/>
              <a:gd name="connsiteX8" fmla="*/ 2582726 w 2834640"/>
              <a:gd name="connsiteY8" fmla="*/ 5029200 h 5029200"/>
              <a:gd name="connsiteX9" fmla="*/ 251914 w 2834640"/>
              <a:gd name="connsiteY9" fmla="*/ 5029200 h 5029200"/>
              <a:gd name="connsiteX10" fmla="*/ 0 w 2834640"/>
              <a:gd name="connsiteY10" fmla="*/ 4777286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34640" h="5029200">
                <a:moveTo>
                  <a:pt x="0" y="0"/>
                </a:moveTo>
                <a:lnTo>
                  <a:pt x="960120" y="0"/>
                </a:lnTo>
                <a:lnTo>
                  <a:pt x="969409" y="92141"/>
                </a:lnTo>
                <a:cubicBezTo>
                  <a:pt x="1012041" y="300480"/>
                  <a:pt x="1196378" y="457199"/>
                  <a:pt x="1417320" y="457199"/>
                </a:cubicBezTo>
                <a:cubicBezTo>
                  <a:pt x="1638262" y="457199"/>
                  <a:pt x="1822599" y="300480"/>
                  <a:pt x="1865231" y="92141"/>
                </a:cubicBezTo>
                <a:lnTo>
                  <a:pt x="1874520" y="0"/>
                </a:lnTo>
                <a:lnTo>
                  <a:pt x="2834640" y="0"/>
                </a:lnTo>
                <a:lnTo>
                  <a:pt x="2834640" y="4777286"/>
                </a:lnTo>
                <a:cubicBezTo>
                  <a:pt x="2834640" y="4916414"/>
                  <a:pt x="2721854" y="5029200"/>
                  <a:pt x="2582726" y="5029200"/>
                </a:cubicBezTo>
                <a:lnTo>
                  <a:pt x="251914" y="5029200"/>
                </a:lnTo>
                <a:cubicBezTo>
                  <a:pt x="112786" y="5029200"/>
                  <a:pt x="0" y="4916414"/>
                  <a:pt x="0" y="47772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640080" rtlCol="0">
            <a:noAutofit/>
          </a:bodyPr>
          <a:lstStyle/>
          <a:p>
            <a:pPr marL="177800" indent="-177800" defTabSz="457200" fontAlgn="base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HNF-1</a:t>
            </a:r>
            <a:r>
              <a:rPr lang="el-GR" sz="2000" dirty="0">
                <a:solidFill>
                  <a:srgbClr val="000000"/>
                </a:solidFill>
                <a:latin typeface="Arial" charset="0"/>
              </a:rPr>
              <a:t>β 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marL="177800" indent="-177800" defTabSz="4572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Napsin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marL="177800" indent="-177800" defTabSz="4572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P504s</a:t>
            </a:r>
          </a:p>
          <a:p>
            <a:pPr marL="177800" indent="-177800" defTabSz="4572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p16</a:t>
            </a:r>
          </a:p>
          <a:p>
            <a:pPr marL="283464" lvl="1" indent="-118872" defTabSz="457200" fontAlgn="base">
              <a:spcAft>
                <a:spcPct val="0"/>
              </a:spcAft>
              <a:buFont typeface="Arial" panose="020B0604020202020204" pitchFamily="34" charset="0"/>
              <a:buChar char="̶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usually diffusely positive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52736" y="1981200"/>
            <a:ext cx="2834640" cy="4724400"/>
          </a:xfrm>
          <a:custGeom>
            <a:avLst/>
            <a:gdLst>
              <a:gd name="connsiteX0" fmla="*/ 0 w 2834640"/>
              <a:gd name="connsiteY0" fmla="*/ 0 h 5029200"/>
              <a:gd name="connsiteX1" fmla="*/ 960120 w 2834640"/>
              <a:gd name="connsiteY1" fmla="*/ 0 h 5029200"/>
              <a:gd name="connsiteX2" fmla="*/ 969409 w 2834640"/>
              <a:gd name="connsiteY2" fmla="*/ 92141 h 5029200"/>
              <a:gd name="connsiteX3" fmla="*/ 1417320 w 2834640"/>
              <a:gd name="connsiteY3" fmla="*/ 457199 h 5029200"/>
              <a:gd name="connsiteX4" fmla="*/ 1865231 w 2834640"/>
              <a:gd name="connsiteY4" fmla="*/ 92141 h 5029200"/>
              <a:gd name="connsiteX5" fmla="*/ 1874520 w 2834640"/>
              <a:gd name="connsiteY5" fmla="*/ 0 h 5029200"/>
              <a:gd name="connsiteX6" fmla="*/ 2834640 w 2834640"/>
              <a:gd name="connsiteY6" fmla="*/ 0 h 5029200"/>
              <a:gd name="connsiteX7" fmla="*/ 2834640 w 2834640"/>
              <a:gd name="connsiteY7" fmla="*/ 4777286 h 5029200"/>
              <a:gd name="connsiteX8" fmla="*/ 2582726 w 2834640"/>
              <a:gd name="connsiteY8" fmla="*/ 5029200 h 5029200"/>
              <a:gd name="connsiteX9" fmla="*/ 251914 w 2834640"/>
              <a:gd name="connsiteY9" fmla="*/ 5029200 h 5029200"/>
              <a:gd name="connsiteX10" fmla="*/ 0 w 2834640"/>
              <a:gd name="connsiteY10" fmla="*/ 4777286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34640" h="5029200">
                <a:moveTo>
                  <a:pt x="0" y="0"/>
                </a:moveTo>
                <a:lnTo>
                  <a:pt x="960120" y="0"/>
                </a:lnTo>
                <a:lnTo>
                  <a:pt x="969409" y="92141"/>
                </a:lnTo>
                <a:cubicBezTo>
                  <a:pt x="1012041" y="300480"/>
                  <a:pt x="1196378" y="457199"/>
                  <a:pt x="1417320" y="457199"/>
                </a:cubicBezTo>
                <a:cubicBezTo>
                  <a:pt x="1638262" y="457199"/>
                  <a:pt x="1822599" y="300480"/>
                  <a:pt x="1865231" y="92141"/>
                </a:cubicBezTo>
                <a:lnTo>
                  <a:pt x="1874520" y="0"/>
                </a:lnTo>
                <a:lnTo>
                  <a:pt x="2834640" y="0"/>
                </a:lnTo>
                <a:lnTo>
                  <a:pt x="2834640" y="4777286"/>
                </a:lnTo>
                <a:cubicBezTo>
                  <a:pt x="2834640" y="4916414"/>
                  <a:pt x="2721854" y="5029200"/>
                  <a:pt x="2582726" y="5029200"/>
                </a:cubicBezTo>
                <a:lnTo>
                  <a:pt x="251914" y="5029200"/>
                </a:lnTo>
                <a:cubicBezTo>
                  <a:pt x="112786" y="5029200"/>
                  <a:pt x="0" y="4916414"/>
                  <a:pt x="0" y="4777286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640080" rtlCol="0">
            <a:noAutofit/>
          </a:bodyPr>
          <a:lstStyle/>
          <a:p>
            <a:pPr marL="177800" indent="-177800" defTabSz="4572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PR</a:t>
            </a:r>
          </a:p>
          <a:p>
            <a:pPr marL="283464" lvl="1" indent="-118872" defTabSz="457200" fontAlgn="base">
              <a:spcAft>
                <a:spcPct val="0"/>
              </a:spcAft>
              <a:buFont typeface="Arial" panose="020B0604020202020204" pitchFamily="34" charset="0"/>
              <a:buChar char="̶"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usually negative</a:t>
            </a:r>
          </a:p>
          <a:p>
            <a:pPr marL="177800" indent="-177800" defTabSz="4572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17972" y="1981200"/>
            <a:ext cx="2834640" cy="4724400"/>
          </a:xfrm>
          <a:custGeom>
            <a:avLst/>
            <a:gdLst>
              <a:gd name="connsiteX0" fmla="*/ 0 w 2834640"/>
              <a:gd name="connsiteY0" fmla="*/ 0 h 5029200"/>
              <a:gd name="connsiteX1" fmla="*/ 960120 w 2834640"/>
              <a:gd name="connsiteY1" fmla="*/ 0 h 5029200"/>
              <a:gd name="connsiteX2" fmla="*/ 969409 w 2834640"/>
              <a:gd name="connsiteY2" fmla="*/ 92141 h 5029200"/>
              <a:gd name="connsiteX3" fmla="*/ 1417320 w 2834640"/>
              <a:gd name="connsiteY3" fmla="*/ 457199 h 5029200"/>
              <a:gd name="connsiteX4" fmla="*/ 1865231 w 2834640"/>
              <a:gd name="connsiteY4" fmla="*/ 92141 h 5029200"/>
              <a:gd name="connsiteX5" fmla="*/ 1874520 w 2834640"/>
              <a:gd name="connsiteY5" fmla="*/ 0 h 5029200"/>
              <a:gd name="connsiteX6" fmla="*/ 2834640 w 2834640"/>
              <a:gd name="connsiteY6" fmla="*/ 0 h 5029200"/>
              <a:gd name="connsiteX7" fmla="*/ 2834640 w 2834640"/>
              <a:gd name="connsiteY7" fmla="*/ 4777286 h 5029200"/>
              <a:gd name="connsiteX8" fmla="*/ 2582726 w 2834640"/>
              <a:gd name="connsiteY8" fmla="*/ 5029200 h 5029200"/>
              <a:gd name="connsiteX9" fmla="*/ 251914 w 2834640"/>
              <a:gd name="connsiteY9" fmla="*/ 5029200 h 5029200"/>
              <a:gd name="connsiteX10" fmla="*/ 0 w 2834640"/>
              <a:gd name="connsiteY10" fmla="*/ 4777286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34640" h="5029200">
                <a:moveTo>
                  <a:pt x="0" y="0"/>
                </a:moveTo>
                <a:lnTo>
                  <a:pt x="960120" y="0"/>
                </a:lnTo>
                <a:lnTo>
                  <a:pt x="969409" y="92141"/>
                </a:lnTo>
                <a:cubicBezTo>
                  <a:pt x="1012041" y="300480"/>
                  <a:pt x="1196378" y="457199"/>
                  <a:pt x="1417320" y="457199"/>
                </a:cubicBezTo>
                <a:cubicBezTo>
                  <a:pt x="1638262" y="457199"/>
                  <a:pt x="1822599" y="300480"/>
                  <a:pt x="1865231" y="92141"/>
                </a:cubicBezTo>
                <a:lnTo>
                  <a:pt x="1874520" y="0"/>
                </a:lnTo>
                <a:lnTo>
                  <a:pt x="2834640" y="0"/>
                </a:lnTo>
                <a:lnTo>
                  <a:pt x="2834640" y="4777286"/>
                </a:lnTo>
                <a:cubicBezTo>
                  <a:pt x="2834640" y="4916414"/>
                  <a:pt x="2721854" y="5029200"/>
                  <a:pt x="2582726" y="5029200"/>
                </a:cubicBezTo>
                <a:lnTo>
                  <a:pt x="251914" y="5029200"/>
                </a:lnTo>
                <a:cubicBezTo>
                  <a:pt x="112786" y="5029200"/>
                  <a:pt x="0" y="4916414"/>
                  <a:pt x="0" y="47772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640080" rtlCol="0">
            <a:noAutofit/>
          </a:bodyPr>
          <a:lstStyle/>
          <a:p>
            <a:pPr marL="177800" indent="-177800" defTabSz="4572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ER</a:t>
            </a:r>
          </a:p>
          <a:p>
            <a:pPr marL="283464" lvl="1" indent="-118872" defTabSz="457200" fontAlgn="base">
              <a:spcAft>
                <a:spcPct val="0"/>
              </a:spcAft>
              <a:buFont typeface="Arial" panose="020B0604020202020204" pitchFamily="34" charset="0"/>
              <a:buChar char="̶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variable expression</a:t>
            </a:r>
          </a:p>
          <a:p>
            <a:pPr marL="177800" indent="-177800" defTabSz="4572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p53</a:t>
            </a:r>
          </a:p>
          <a:p>
            <a:pPr marL="283464" lvl="1" indent="-118872" defTabSz="457200" fontAlgn="base">
              <a:spcAft>
                <a:spcPct val="0"/>
              </a:spcAft>
              <a:buFont typeface="Arial" panose="020B0604020202020204" pitchFamily="34" charset="0"/>
              <a:buChar char="̶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variable expression</a:t>
            </a:r>
          </a:p>
        </p:txBody>
      </p:sp>
    </p:spTree>
    <p:extLst>
      <p:ext uri="{BB962C8B-B14F-4D97-AF65-F5344CB8AC3E}">
        <p14:creationId xmlns:p14="http://schemas.microsoft.com/office/powerpoint/2010/main" val="3712299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KTVu1\Desktop\JPEG\s15-45772 CCA CAPNapsin A_437.jpg"/>
          <p:cNvPicPr>
            <a:picLocks noChangeAspect="1" noChangeArrowheads="1"/>
          </p:cNvPicPr>
          <p:nvPr/>
        </p:nvPicPr>
        <p:blipFill rotWithShape="1">
          <a:blip r:embed="rId2"/>
          <a:srcRect l="50000" t="7778" r="15833"/>
          <a:stretch/>
        </p:blipFill>
        <p:spPr bwMode="auto">
          <a:xfrm>
            <a:off x="1270272" y="533400"/>
            <a:ext cx="3124200" cy="6324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1" name="Picture 3" descr="C:\Users\KTVu1\Desktop\JPEG\s15-45772 CCA CAPHNF1_428.jpg"/>
          <p:cNvPicPr>
            <a:picLocks noChangeAspect="1" noChangeArrowheads="1"/>
          </p:cNvPicPr>
          <p:nvPr/>
        </p:nvPicPr>
        <p:blipFill rotWithShape="1">
          <a:blip r:embed="rId3"/>
          <a:srcRect t="7778" r="65834"/>
          <a:stretch/>
        </p:blipFill>
        <p:spPr bwMode="auto">
          <a:xfrm>
            <a:off x="4648200" y="533400"/>
            <a:ext cx="3124200" cy="6324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2" name="TextBox 5"/>
          <p:cNvSpPr txBox="1">
            <a:spLocks noChangeArrowheads="1"/>
          </p:cNvSpPr>
          <p:nvPr/>
        </p:nvSpPr>
        <p:spPr bwMode="auto">
          <a:xfrm>
            <a:off x="4648201" y="6457890"/>
            <a:ext cx="1308371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00" b="0" dirty="0">
                <a:solidFill>
                  <a:srgbClr val="000000"/>
                </a:solidFill>
              </a:rPr>
              <a:t>HNF-1</a:t>
            </a:r>
            <a:r>
              <a:rPr lang="el-GR" altLang="en-US" sz="2000" b="0" dirty="0">
                <a:solidFill>
                  <a:srgbClr val="000000"/>
                </a:solidFill>
              </a:rPr>
              <a:t>β</a:t>
            </a:r>
            <a:r>
              <a:rPr lang="en-US" altLang="en-US" sz="2000" b="0" dirty="0">
                <a:solidFill>
                  <a:srgbClr val="000000"/>
                </a:solidFill>
              </a:rPr>
              <a:t> +</a:t>
            </a:r>
          </a:p>
        </p:txBody>
      </p:sp>
      <p:sp>
        <p:nvSpPr>
          <p:cNvPr id="83973" name="TextBox 6"/>
          <p:cNvSpPr txBox="1">
            <a:spLocks noChangeArrowheads="1"/>
          </p:cNvSpPr>
          <p:nvPr/>
        </p:nvSpPr>
        <p:spPr bwMode="auto">
          <a:xfrm>
            <a:off x="1270272" y="6457890"/>
            <a:ext cx="1204176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00" b="0" dirty="0" err="1">
                <a:solidFill>
                  <a:srgbClr val="000000"/>
                </a:solidFill>
              </a:rPr>
              <a:t>Napsin</a:t>
            </a:r>
            <a:r>
              <a:rPr lang="en-US" altLang="en-US" sz="2000" b="0" dirty="0">
                <a:solidFill>
                  <a:srgbClr val="000000"/>
                </a:solidFill>
              </a:rPr>
              <a:t> +</a:t>
            </a:r>
          </a:p>
        </p:txBody>
      </p:sp>
      <p:pic>
        <p:nvPicPr>
          <p:cNvPr id="8" name="Picture 2" descr="C:\Users\KTVu1\Desktop\JPEG\Untitled-2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41" t="1111" r="21061" b="6667"/>
          <a:stretch/>
        </p:blipFill>
        <p:spPr>
          <a:xfrm>
            <a:off x="8026128" y="533400"/>
            <a:ext cx="2895600" cy="6324600"/>
          </a:xfrm>
          <a:ln w="28575">
            <a:noFill/>
            <a:miter lim="800000"/>
            <a:headEnd/>
            <a:tailEnd/>
          </a:ln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026128" y="6457890"/>
            <a:ext cx="12192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00" b="0" dirty="0">
                <a:solidFill>
                  <a:srgbClr val="000000"/>
                </a:solidFill>
                <a:ea typeface="MS PGothic" panose="020B0600070205080204" pitchFamily="34" charset="-128"/>
              </a:rPr>
              <a:t>p504S +</a:t>
            </a:r>
          </a:p>
        </p:txBody>
      </p:sp>
      <p:sp>
        <p:nvSpPr>
          <p:cNvPr id="83974" name="TextBox 7"/>
          <p:cNvSpPr txBox="1">
            <a:spLocks noChangeArrowheads="1"/>
          </p:cNvSpPr>
          <p:nvPr/>
        </p:nvSpPr>
        <p:spPr bwMode="auto">
          <a:xfrm>
            <a:off x="1531620" y="1"/>
            <a:ext cx="9128760" cy="5238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b="1">
                <a:solidFill>
                  <a:srgbClr val="C00000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•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800" b="0" dirty="0">
                <a:solidFill>
                  <a:srgbClr val="000000"/>
                </a:solidFill>
              </a:rPr>
              <a:t>Clear Cell Carcinoma</a:t>
            </a:r>
          </a:p>
        </p:txBody>
      </p:sp>
    </p:spTree>
    <p:extLst>
      <p:ext uri="{BB962C8B-B14F-4D97-AF65-F5344CB8AC3E}">
        <p14:creationId xmlns:p14="http://schemas.microsoft.com/office/powerpoint/2010/main" val="24334183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KTVu1\Desktop\JPEG\s15-45772 CCA CAPp53_420.jpg"/>
          <p:cNvPicPr>
            <a:picLocks noChangeAspect="1" noChangeArrowheads="1"/>
          </p:cNvPicPr>
          <p:nvPr/>
        </p:nvPicPr>
        <p:blipFill>
          <a:blip r:embed="rId2"/>
          <a:srcRect l="50000"/>
          <a:stretch>
            <a:fillRect/>
          </a:stretch>
        </p:blipFill>
        <p:spPr bwMode="auto">
          <a:xfrm>
            <a:off x="1409700" y="-9525"/>
            <a:ext cx="4572000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1" name="TextBox 7"/>
          <p:cNvSpPr txBox="1">
            <a:spLocks noChangeArrowheads="1"/>
          </p:cNvSpPr>
          <p:nvPr/>
        </p:nvSpPr>
        <p:spPr bwMode="auto">
          <a:xfrm>
            <a:off x="5195888" y="6324601"/>
            <a:ext cx="78581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800" b="0" dirty="0">
                <a:solidFill>
                  <a:srgbClr val="000000"/>
                </a:solidFill>
              </a:rPr>
              <a:t>p53</a:t>
            </a:r>
          </a:p>
        </p:txBody>
      </p:sp>
      <p:pic>
        <p:nvPicPr>
          <p:cNvPr id="96259" name="Picture 3" descr="C:\Users\KTVu1\Desktop\JPEG\s15-45772 CCA CAPp16_426.jpg"/>
          <p:cNvPicPr>
            <a:picLocks noChangeAspect="1" noChangeArrowheads="1"/>
          </p:cNvPicPr>
          <p:nvPr/>
        </p:nvPicPr>
        <p:blipFill>
          <a:blip r:embed="rId3"/>
          <a:srcRect l="33333" t="25104"/>
          <a:stretch>
            <a:fillRect/>
          </a:stretch>
        </p:blipFill>
        <p:spPr bwMode="auto">
          <a:xfrm>
            <a:off x="6223000" y="-9525"/>
            <a:ext cx="4572000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0" name="TextBox 6"/>
          <p:cNvSpPr txBox="1">
            <a:spLocks noChangeArrowheads="1"/>
          </p:cNvSpPr>
          <p:nvPr/>
        </p:nvSpPr>
        <p:spPr bwMode="auto">
          <a:xfrm>
            <a:off x="10009188" y="6324601"/>
            <a:ext cx="78581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800" b="0" dirty="0">
                <a:solidFill>
                  <a:srgbClr val="000000"/>
                </a:solidFill>
              </a:rPr>
              <a:t>p16</a:t>
            </a:r>
          </a:p>
        </p:txBody>
      </p:sp>
    </p:spTree>
    <p:extLst>
      <p:ext uri="{BB962C8B-B14F-4D97-AF65-F5344CB8AC3E}">
        <p14:creationId xmlns:p14="http://schemas.microsoft.com/office/powerpoint/2010/main" val="4078389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930" t="1617" r="8881" b="1334"/>
          <a:stretch/>
        </p:blipFill>
        <p:spPr>
          <a:xfrm rot="16200000">
            <a:off x="1371600" y="152401"/>
            <a:ext cx="4876800" cy="4572000"/>
          </a:xfrm>
          <a:ln w="28575">
            <a:noFill/>
          </a:ln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3675" t="28952" b="1"/>
          <a:stretch/>
        </p:blipFill>
        <p:spPr>
          <a:xfrm>
            <a:off x="1523999" y="4784273"/>
            <a:ext cx="1944156" cy="2073728"/>
          </a:xfrm>
          <a:prstGeom prst="rect">
            <a:avLst/>
          </a:prstGeom>
          <a:ln w="28575">
            <a:noFill/>
          </a:ln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247" y="4784273"/>
            <a:ext cx="2653784" cy="2073727"/>
          </a:xfrm>
          <a:prstGeom prst="rect">
            <a:avLst/>
          </a:prstGeom>
          <a:ln w="28575">
            <a:noFill/>
          </a:ln>
        </p:spPr>
      </p:pic>
      <p:sp>
        <p:nvSpPr>
          <p:cNvPr id="3" name="Rectangle 2"/>
          <p:cNvSpPr/>
          <p:nvPr/>
        </p:nvSpPr>
        <p:spPr>
          <a:xfrm>
            <a:off x="1534432" y="4784272"/>
            <a:ext cx="96922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>
                <a:solidFill>
                  <a:srgbClr val="000000"/>
                </a:solidFill>
                <a:latin typeface="Calibri"/>
              </a:rPr>
              <a:t>Napsin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 +</a:t>
            </a:r>
          </a:p>
        </p:txBody>
      </p:sp>
      <p:sp>
        <p:nvSpPr>
          <p:cNvPr id="9" name="Rectangle 8"/>
          <p:cNvSpPr/>
          <p:nvPr/>
        </p:nvSpPr>
        <p:spPr>
          <a:xfrm>
            <a:off x="3483309" y="4784272"/>
            <a:ext cx="96922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HNF-1B +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-2"/>
            <a:ext cx="4727313" cy="3660775"/>
          </a:xfrm>
          <a:prstGeom prst="rect">
            <a:avLst/>
          </a:prstGeom>
          <a:ln w="28575">
            <a:noFill/>
          </a:ln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661693"/>
            <a:ext cx="4727313" cy="3196307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3137303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924201"/>
            <a:ext cx="5015594" cy="3933799"/>
          </a:xfrm>
          <a:prstGeom prst="rect">
            <a:avLst/>
          </a:prstGeom>
          <a:ln w="28575">
            <a:noFill/>
          </a:ln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35" t="492" r="6203"/>
          <a:stretch/>
        </p:blipFill>
        <p:spPr>
          <a:xfrm>
            <a:off x="6545034" y="2924201"/>
            <a:ext cx="4128406" cy="3933797"/>
          </a:xfrm>
          <a:prstGeom prst="rect">
            <a:avLst/>
          </a:prstGeom>
          <a:ln w="28575">
            <a:noFill/>
          </a:ln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444" y="2"/>
            <a:ext cx="3728357" cy="2924201"/>
          </a:xfrm>
          <a:prstGeom prst="rect">
            <a:avLst/>
          </a:prstGeom>
          <a:ln w="28575">
            <a:noFill/>
          </a:ln>
        </p:spPr>
      </p:pic>
      <p:pic>
        <p:nvPicPr>
          <p:cNvPr id="6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37137" y="220665"/>
            <a:ext cx="2924175" cy="2482850"/>
          </a:xfrm>
          <a:ln w="28575">
            <a:noFill/>
          </a:ln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899" r="10899"/>
          <a:stretch/>
        </p:blipFill>
        <p:spPr>
          <a:xfrm rot="5400000">
            <a:off x="7744955" y="-4308"/>
            <a:ext cx="2924177" cy="2932791"/>
          </a:xfrm>
          <a:prstGeom prst="rect">
            <a:avLst/>
          </a:prstGeom>
          <a:ln w="2857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9909446" y="2665922"/>
            <a:ext cx="730250" cy="209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err="1">
                <a:solidFill>
                  <a:srgbClr val="000000"/>
                </a:solidFill>
                <a:latin typeface="Calibri"/>
              </a:rPr>
              <a:t>Napsin</a:t>
            </a:r>
            <a:r>
              <a:rPr lang="en-US" sz="1200" dirty="0">
                <a:solidFill>
                  <a:srgbClr val="000000"/>
                </a:solidFill>
                <a:latin typeface="Calibri"/>
              </a:rPr>
              <a:t> 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18560" y="0"/>
            <a:ext cx="175804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000000"/>
                </a:solidFill>
                <a:latin typeface="Calibri"/>
              </a:rPr>
              <a:t>IUD related changes, </a:t>
            </a:r>
            <a:r>
              <a:rPr lang="en-US" sz="1000" dirty="0" err="1">
                <a:solidFill>
                  <a:srgbClr val="000000"/>
                </a:solidFill>
                <a:latin typeface="Calibri"/>
              </a:rPr>
              <a:t>pt</a:t>
            </a:r>
            <a:r>
              <a:rPr lang="en-US" sz="1000" dirty="0">
                <a:solidFill>
                  <a:srgbClr val="000000"/>
                </a:solidFill>
                <a:latin typeface="Calibri"/>
              </a:rPr>
              <a:t> with </a:t>
            </a:r>
            <a:r>
              <a:rPr lang="en-US" sz="1000" dirty="0" err="1">
                <a:solidFill>
                  <a:srgbClr val="000000"/>
                </a:solidFill>
                <a:latin typeface="Calibri"/>
              </a:rPr>
              <a:t>hx</a:t>
            </a:r>
            <a:r>
              <a:rPr lang="en-US" sz="1000" dirty="0">
                <a:solidFill>
                  <a:srgbClr val="000000"/>
                </a:solidFill>
                <a:latin typeface="Calibri"/>
              </a:rPr>
              <a:t> of atypical hyperplasia  </a:t>
            </a:r>
          </a:p>
        </p:txBody>
      </p:sp>
    </p:spTree>
    <p:extLst>
      <p:ext uri="{BB962C8B-B14F-4D97-AF65-F5344CB8AC3E}">
        <p14:creationId xmlns:p14="http://schemas.microsoft.com/office/powerpoint/2010/main" val="4044988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3" descr="E-7-102 Undifferentiated CaB#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19"/>
          <a:stretch/>
        </p:blipFill>
        <p:spPr bwMode="auto">
          <a:xfrm>
            <a:off x="1524000" y="584200"/>
            <a:ext cx="9144000" cy="6273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3" name="TextBox 1"/>
          <p:cNvSpPr txBox="1">
            <a:spLocks noChangeArrowheads="1"/>
          </p:cNvSpPr>
          <p:nvPr/>
        </p:nvSpPr>
        <p:spPr bwMode="auto">
          <a:xfrm>
            <a:off x="1524000" y="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b="1">
                <a:solidFill>
                  <a:srgbClr val="C00000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•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800" b="0" dirty="0">
                <a:solidFill>
                  <a:srgbClr val="000000"/>
                </a:solidFill>
              </a:rPr>
              <a:t>  Undifferentiated Carcinoma of the Endometrium </a:t>
            </a:r>
          </a:p>
        </p:txBody>
      </p:sp>
      <p:pic>
        <p:nvPicPr>
          <p:cNvPr id="4" name="Picture 3" descr="E-7-103 Undifferentiated CaB#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61" t="16111" r="34167"/>
          <a:stretch/>
        </p:blipFill>
        <p:spPr bwMode="auto">
          <a:xfrm rot="16200000">
            <a:off x="7023100" y="2705099"/>
            <a:ext cx="3378200" cy="4927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6053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Undiff Ca South Africa #0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62"/>
          <a:stretch/>
        </p:blipFill>
        <p:spPr bwMode="auto">
          <a:xfrm>
            <a:off x="1524000" y="830263"/>
            <a:ext cx="9144000" cy="60531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1" name="Picture 3" descr="Undiff Ca South Africa #12"/>
          <p:cNvPicPr>
            <a:picLocks noChangeAspect="1" noChangeArrowheads="1"/>
          </p:cNvPicPr>
          <p:nvPr/>
        </p:nvPicPr>
        <p:blipFill>
          <a:blip r:embed="rId4" cstate="screen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6276" y="3740149"/>
            <a:ext cx="4175125" cy="31432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2" name="TextBox 3"/>
          <p:cNvSpPr txBox="1">
            <a:spLocks noChangeArrowheads="1"/>
          </p:cNvSpPr>
          <p:nvPr/>
        </p:nvSpPr>
        <p:spPr bwMode="auto">
          <a:xfrm>
            <a:off x="1524000" y="1"/>
            <a:ext cx="91440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b="1">
                <a:solidFill>
                  <a:srgbClr val="C00000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•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b="0" dirty="0">
                <a:solidFill>
                  <a:srgbClr val="000000"/>
                </a:solidFill>
              </a:rPr>
              <a:t>Undifferentiated carcinoma of the endometrium, </a:t>
            </a:r>
          </a:p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b="0" dirty="0" err="1">
                <a:solidFill>
                  <a:srgbClr val="000000"/>
                </a:solidFill>
              </a:rPr>
              <a:t>myxoid</a:t>
            </a:r>
            <a:r>
              <a:rPr lang="en-US" altLang="en-US" b="0" dirty="0">
                <a:solidFill>
                  <a:srgbClr val="000000"/>
                </a:solidFill>
              </a:rPr>
              <a:t> background </a:t>
            </a:r>
          </a:p>
        </p:txBody>
      </p:sp>
    </p:spTree>
    <p:extLst>
      <p:ext uri="{BB962C8B-B14F-4D97-AF65-F5344CB8AC3E}">
        <p14:creationId xmlns:p14="http://schemas.microsoft.com/office/powerpoint/2010/main" val="38718128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524001" y="0"/>
            <a:ext cx="9143999" cy="819150"/>
          </a:xfrm>
        </p:spPr>
        <p:txBody>
          <a:bodyPr>
            <a:noAutofit/>
          </a:bodyPr>
          <a:lstStyle/>
          <a:p>
            <a:r>
              <a:rPr lang="en-US" altLang="en-US" sz="2800" dirty="0">
                <a:solidFill>
                  <a:schemeClr val="tx1"/>
                </a:solidFill>
                <a:ea typeface="ヒラギノ角ゴ Pro W3" charset="-128"/>
              </a:rPr>
              <a:t> Undifferentiated Carcinoma: </a:t>
            </a:r>
            <a:br>
              <a:rPr lang="en-US" altLang="en-US" sz="2800" dirty="0">
                <a:solidFill>
                  <a:schemeClr val="tx1"/>
                </a:solidFill>
                <a:ea typeface="ヒラギノ角ゴ Pro W3" charset="-128"/>
              </a:rPr>
            </a:br>
            <a:r>
              <a:rPr lang="en-US" altLang="en-US" sz="2800" dirty="0">
                <a:solidFill>
                  <a:schemeClr val="tx1"/>
                </a:solidFill>
                <a:ea typeface="ヒラギノ角ゴ Pro W3" charset="-128"/>
              </a:rPr>
              <a:t>Other Microscopic Features</a:t>
            </a:r>
          </a:p>
        </p:txBody>
      </p:sp>
      <p:pic>
        <p:nvPicPr>
          <p:cNvPr id="90115" name="Picture 2" descr="s04-23177ut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30425" y="860425"/>
            <a:ext cx="3778250" cy="3022600"/>
          </a:xfrm>
          <a:solidFill>
            <a:schemeClr val="bg1"/>
          </a:solidFill>
          <a:ln w="25400">
            <a:noFill/>
            <a:miter lim="800000"/>
            <a:headEnd/>
            <a:tailEnd/>
          </a:ln>
        </p:spPr>
      </p:pic>
      <p:pic>
        <p:nvPicPr>
          <p:cNvPr id="90116" name="Picture 4" descr="Undifferentiated Ca Rhabdoid #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84913" y="839789"/>
            <a:ext cx="3644900" cy="3043237"/>
          </a:xfrm>
          <a:ln w="25400">
            <a:noFill/>
            <a:miter lim="800000"/>
            <a:headEnd/>
            <a:tailEnd/>
          </a:ln>
        </p:spPr>
      </p:pic>
      <p:pic>
        <p:nvPicPr>
          <p:cNvPr id="90117" name="Picture 5" descr="Undifferentiated Ca Spindle cells #0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30425" y="4092575"/>
            <a:ext cx="3778250" cy="2560638"/>
          </a:xfrm>
          <a:ln w="25400">
            <a:noFill/>
            <a:miter lim="800000"/>
            <a:headEnd/>
            <a:tailEnd/>
          </a:ln>
        </p:spPr>
      </p:pic>
      <p:pic>
        <p:nvPicPr>
          <p:cNvPr id="90118" name="Picture 2" descr="s04-23177ut1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914" y="4092575"/>
            <a:ext cx="3622307" cy="2581275"/>
          </a:xfrm>
          <a:ln w="25400">
            <a:noFill/>
            <a:miter lim="800000"/>
            <a:headEnd/>
            <a:tailEnd/>
          </a:ln>
        </p:spPr>
      </p:pic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6284913" y="3429001"/>
            <a:ext cx="1737360" cy="454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119" tIns="41559" rIns="83119" bIns="41559" anchor="ctr"/>
          <a:lstStyle>
            <a:lvl1pPr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00" b="0" dirty="0" err="1">
                <a:solidFill>
                  <a:srgbClr val="000000"/>
                </a:solidFill>
                <a:ea typeface="MS PGothic" panose="020B0600070205080204" pitchFamily="34" charset="-128"/>
              </a:rPr>
              <a:t>Rhabdoid</a:t>
            </a:r>
            <a:r>
              <a:rPr lang="en-US" altLang="en-US" sz="2000" b="0" dirty="0">
                <a:solidFill>
                  <a:srgbClr val="000000"/>
                </a:solidFill>
                <a:ea typeface="MS PGothic" panose="020B0600070205080204" pitchFamily="34" charset="-128"/>
              </a:rPr>
              <a:t> cells</a:t>
            </a:r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6284913" y="6276975"/>
            <a:ext cx="1371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119" tIns="41559" rIns="83119" bIns="41559" anchor="ctr"/>
          <a:lstStyle>
            <a:lvl1pPr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00" b="0" dirty="0">
                <a:solidFill>
                  <a:srgbClr val="000000"/>
                </a:solidFill>
                <a:ea typeface="MS PGothic" panose="020B0600070205080204" pitchFamily="34" charset="-128"/>
              </a:rPr>
              <a:t>V/L invasion</a:t>
            </a:r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2130425" y="3484563"/>
            <a:ext cx="1371600" cy="398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119" tIns="41559" rIns="83119" bIns="41559" anchor="ctr"/>
          <a:lstStyle>
            <a:lvl1pPr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00" b="0" dirty="0">
                <a:solidFill>
                  <a:srgbClr val="000000"/>
                </a:solidFill>
                <a:ea typeface="MS PGothic" panose="020B0600070205080204" pitchFamily="34" charset="-128"/>
              </a:rPr>
              <a:t>Trabeculae</a:t>
            </a:r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2130425" y="6280150"/>
            <a:ext cx="155448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119" tIns="41559" rIns="83119" bIns="41559" anchor="ctr"/>
          <a:lstStyle>
            <a:lvl1pPr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00" b="0" dirty="0">
                <a:solidFill>
                  <a:srgbClr val="000000"/>
                </a:solidFill>
                <a:ea typeface="MS PGothic" panose="020B0600070205080204" pitchFamily="34" charset="-128"/>
              </a:rPr>
              <a:t>Spindle cells</a:t>
            </a:r>
          </a:p>
        </p:txBody>
      </p:sp>
    </p:spTree>
    <p:extLst>
      <p:ext uri="{BB962C8B-B14F-4D97-AF65-F5344CB8AC3E}">
        <p14:creationId xmlns:p14="http://schemas.microsoft.com/office/powerpoint/2010/main" val="7436752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 Same Side Corner Rectangle 16"/>
          <p:cNvSpPr/>
          <p:nvPr/>
        </p:nvSpPr>
        <p:spPr>
          <a:xfrm>
            <a:off x="2819400" y="977900"/>
            <a:ext cx="2834640" cy="1447800"/>
          </a:xfrm>
          <a:prstGeom prst="round2SameRect">
            <a:avLst>
              <a:gd name="adj1" fmla="val 21695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6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+/-</a:t>
            </a:r>
          </a:p>
        </p:txBody>
      </p:sp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2152650" y="0"/>
            <a:ext cx="7886700" cy="106680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solidFill>
                  <a:schemeClr val="tx1"/>
                </a:solidFill>
              </a:rPr>
              <a:t>Undifferentiated Carcinoma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19400" y="1968500"/>
            <a:ext cx="2834640" cy="4724400"/>
          </a:xfrm>
          <a:custGeom>
            <a:avLst/>
            <a:gdLst>
              <a:gd name="connsiteX0" fmla="*/ 0 w 2834640"/>
              <a:gd name="connsiteY0" fmla="*/ 0 h 5029200"/>
              <a:gd name="connsiteX1" fmla="*/ 960120 w 2834640"/>
              <a:gd name="connsiteY1" fmla="*/ 0 h 5029200"/>
              <a:gd name="connsiteX2" fmla="*/ 969409 w 2834640"/>
              <a:gd name="connsiteY2" fmla="*/ 92141 h 5029200"/>
              <a:gd name="connsiteX3" fmla="*/ 1417320 w 2834640"/>
              <a:gd name="connsiteY3" fmla="*/ 457199 h 5029200"/>
              <a:gd name="connsiteX4" fmla="*/ 1865231 w 2834640"/>
              <a:gd name="connsiteY4" fmla="*/ 92141 h 5029200"/>
              <a:gd name="connsiteX5" fmla="*/ 1874520 w 2834640"/>
              <a:gd name="connsiteY5" fmla="*/ 0 h 5029200"/>
              <a:gd name="connsiteX6" fmla="*/ 2834640 w 2834640"/>
              <a:gd name="connsiteY6" fmla="*/ 0 h 5029200"/>
              <a:gd name="connsiteX7" fmla="*/ 2834640 w 2834640"/>
              <a:gd name="connsiteY7" fmla="*/ 4777286 h 5029200"/>
              <a:gd name="connsiteX8" fmla="*/ 2582726 w 2834640"/>
              <a:gd name="connsiteY8" fmla="*/ 5029200 h 5029200"/>
              <a:gd name="connsiteX9" fmla="*/ 251914 w 2834640"/>
              <a:gd name="connsiteY9" fmla="*/ 5029200 h 5029200"/>
              <a:gd name="connsiteX10" fmla="*/ 0 w 2834640"/>
              <a:gd name="connsiteY10" fmla="*/ 4777286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34640" h="5029200">
                <a:moveTo>
                  <a:pt x="0" y="0"/>
                </a:moveTo>
                <a:lnTo>
                  <a:pt x="960120" y="0"/>
                </a:lnTo>
                <a:lnTo>
                  <a:pt x="969409" y="92141"/>
                </a:lnTo>
                <a:cubicBezTo>
                  <a:pt x="1012041" y="300480"/>
                  <a:pt x="1196378" y="457199"/>
                  <a:pt x="1417320" y="457199"/>
                </a:cubicBezTo>
                <a:cubicBezTo>
                  <a:pt x="1638262" y="457199"/>
                  <a:pt x="1822599" y="300480"/>
                  <a:pt x="1865231" y="92141"/>
                </a:cubicBezTo>
                <a:lnTo>
                  <a:pt x="1874520" y="0"/>
                </a:lnTo>
                <a:lnTo>
                  <a:pt x="2834640" y="0"/>
                </a:lnTo>
                <a:lnTo>
                  <a:pt x="2834640" y="4777286"/>
                </a:lnTo>
                <a:cubicBezTo>
                  <a:pt x="2834640" y="4916414"/>
                  <a:pt x="2721854" y="5029200"/>
                  <a:pt x="2582726" y="5029200"/>
                </a:cubicBezTo>
                <a:lnTo>
                  <a:pt x="251914" y="5029200"/>
                </a:lnTo>
                <a:cubicBezTo>
                  <a:pt x="112786" y="5029200"/>
                  <a:pt x="0" y="4916414"/>
                  <a:pt x="0" y="47772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640080" rtlCol="0">
            <a:noAutofit/>
          </a:bodyPr>
          <a:lstStyle/>
          <a:p>
            <a:pPr marL="168275" indent="-168275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Ker cocktail expression is variable</a:t>
            </a:r>
          </a:p>
          <a:p>
            <a:pPr marL="285750" lvl="1" indent="-117475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̶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Usually patchy or focally + </a:t>
            </a:r>
          </a:p>
          <a:p>
            <a:pPr marL="285750" lvl="1" indent="-117475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̶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It tends to be completely (-) in pure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undiff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. Ca while diminished in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dediff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. Ca </a:t>
            </a:r>
          </a:p>
          <a:p>
            <a:pPr marL="285750" lvl="1" indent="-117475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̶"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Up to 30% of cases show diffuse expression</a:t>
            </a:r>
          </a:p>
          <a:p>
            <a:pPr marL="168275" indent="-168275" defTabSz="4572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Ker 18 better marker to enhance epithelial differentiation</a:t>
            </a:r>
          </a:p>
        </p:txBody>
      </p:sp>
      <p:sp>
        <p:nvSpPr>
          <p:cNvPr id="10" name="Round Same Side Corner Rectangle 9"/>
          <p:cNvSpPr/>
          <p:nvPr/>
        </p:nvSpPr>
        <p:spPr>
          <a:xfrm>
            <a:off x="6096000" y="977900"/>
            <a:ext cx="2834640" cy="1447800"/>
          </a:xfrm>
          <a:prstGeom prst="round2SameRect">
            <a:avLst>
              <a:gd name="adj1" fmla="val 21695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6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+/-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0" y="1981200"/>
            <a:ext cx="2834640" cy="4724400"/>
          </a:xfrm>
          <a:custGeom>
            <a:avLst/>
            <a:gdLst>
              <a:gd name="connsiteX0" fmla="*/ 0 w 2834640"/>
              <a:gd name="connsiteY0" fmla="*/ 0 h 5029200"/>
              <a:gd name="connsiteX1" fmla="*/ 960120 w 2834640"/>
              <a:gd name="connsiteY1" fmla="*/ 0 h 5029200"/>
              <a:gd name="connsiteX2" fmla="*/ 969409 w 2834640"/>
              <a:gd name="connsiteY2" fmla="*/ 92141 h 5029200"/>
              <a:gd name="connsiteX3" fmla="*/ 1417320 w 2834640"/>
              <a:gd name="connsiteY3" fmla="*/ 457199 h 5029200"/>
              <a:gd name="connsiteX4" fmla="*/ 1865231 w 2834640"/>
              <a:gd name="connsiteY4" fmla="*/ 92141 h 5029200"/>
              <a:gd name="connsiteX5" fmla="*/ 1874520 w 2834640"/>
              <a:gd name="connsiteY5" fmla="*/ 0 h 5029200"/>
              <a:gd name="connsiteX6" fmla="*/ 2834640 w 2834640"/>
              <a:gd name="connsiteY6" fmla="*/ 0 h 5029200"/>
              <a:gd name="connsiteX7" fmla="*/ 2834640 w 2834640"/>
              <a:gd name="connsiteY7" fmla="*/ 4777286 h 5029200"/>
              <a:gd name="connsiteX8" fmla="*/ 2582726 w 2834640"/>
              <a:gd name="connsiteY8" fmla="*/ 5029200 h 5029200"/>
              <a:gd name="connsiteX9" fmla="*/ 251914 w 2834640"/>
              <a:gd name="connsiteY9" fmla="*/ 5029200 h 5029200"/>
              <a:gd name="connsiteX10" fmla="*/ 0 w 2834640"/>
              <a:gd name="connsiteY10" fmla="*/ 4777286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34640" h="5029200">
                <a:moveTo>
                  <a:pt x="0" y="0"/>
                </a:moveTo>
                <a:lnTo>
                  <a:pt x="960120" y="0"/>
                </a:lnTo>
                <a:lnTo>
                  <a:pt x="969409" y="92141"/>
                </a:lnTo>
                <a:cubicBezTo>
                  <a:pt x="1012041" y="300480"/>
                  <a:pt x="1196378" y="457199"/>
                  <a:pt x="1417320" y="457199"/>
                </a:cubicBezTo>
                <a:cubicBezTo>
                  <a:pt x="1638262" y="457199"/>
                  <a:pt x="1822599" y="300480"/>
                  <a:pt x="1865231" y="92141"/>
                </a:cubicBezTo>
                <a:lnTo>
                  <a:pt x="1874520" y="0"/>
                </a:lnTo>
                <a:lnTo>
                  <a:pt x="2834640" y="0"/>
                </a:lnTo>
                <a:lnTo>
                  <a:pt x="2834640" y="4777286"/>
                </a:lnTo>
                <a:cubicBezTo>
                  <a:pt x="2834640" y="4916414"/>
                  <a:pt x="2721854" y="5029200"/>
                  <a:pt x="2582726" y="5029200"/>
                </a:cubicBezTo>
                <a:lnTo>
                  <a:pt x="251914" y="5029200"/>
                </a:lnTo>
                <a:cubicBezTo>
                  <a:pt x="112786" y="5029200"/>
                  <a:pt x="0" y="4916414"/>
                  <a:pt x="0" y="47772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640080" rtlCol="0">
            <a:noAutofit/>
          </a:bodyPr>
          <a:lstStyle/>
          <a:p>
            <a:pPr marL="177800" indent="-177800" defTabSz="4572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p16</a:t>
            </a:r>
          </a:p>
          <a:p>
            <a:pPr marL="740664" lvl="2" indent="-118872" defTabSz="457200" fontAlgn="base">
              <a:spcAft>
                <a:spcPct val="0"/>
              </a:spcAft>
              <a:buFont typeface="Arial" panose="020B0604020202020204" pitchFamily="34" charset="0"/>
              <a:buChar char="̶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34%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D</a:t>
            </a:r>
          </a:p>
          <a:p>
            <a:pPr marL="177800" indent="-177800" defTabSz="4572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NE markers +</a:t>
            </a:r>
          </a:p>
          <a:p>
            <a:pPr marL="740664" lvl="2" indent="-118872" defTabSz="457200" fontAlgn="base">
              <a:spcAft>
                <a:spcPct val="0"/>
              </a:spcAft>
              <a:buFont typeface="Arial" panose="020B0604020202020204" pitchFamily="34" charset="0"/>
              <a:buChar char="̶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chromo and/or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syn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F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, &lt;10%</a:t>
            </a:r>
          </a:p>
          <a:p>
            <a:pPr marL="283464" lvl="1" indent="-118872" defTabSz="457200" fontAlgn="base">
              <a:spcAft>
                <a:spcPct val="0"/>
              </a:spcAft>
              <a:buFont typeface="Arial" panose="020B0604020202020204" pitchFamily="34" charset="0"/>
              <a:buChar char="̶"/>
            </a:pPr>
            <a:endParaRPr lang="en-US" sz="1600" dirty="0">
              <a:solidFill>
                <a:srgbClr val="000000"/>
              </a:solidFill>
              <a:latin typeface="Arial" charset="0"/>
            </a:endParaRPr>
          </a:p>
          <a:p>
            <a:pPr marL="285750" indent="-285750" defTabSz="457200" fontAlgn="base"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SMARCA4 (BRG1) or SMARCB1 (INI-1, BAF47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) +</a:t>
            </a:r>
          </a:p>
          <a:p>
            <a:pPr lvl="1" defTabSz="457200" fontAlgn="base"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Arial" charset="0"/>
            </a:endParaRPr>
          </a:p>
          <a:p>
            <a:pPr lvl="1" defTabSz="457200" fontAlgn="base"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−in some cases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marL="177800" indent="-177800" defTabSz="457200" fontAlgn="base">
              <a:spcBef>
                <a:spcPts val="12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p53</a:t>
            </a:r>
          </a:p>
          <a:p>
            <a:pPr marL="740664" lvl="2" indent="-118872" defTabSz="457200" fontAlgn="base">
              <a:spcAft>
                <a:spcPct val="0"/>
              </a:spcAft>
              <a:buFont typeface="Arial" panose="020B0604020202020204" pitchFamily="34" charset="0"/>
              <a:buChar char="̶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overexpressed in some cases</a:t>
            </a:r>
          </a:p>
          <a:p>
            <a:pPr defTabSz="457200" fontAlgn="base">
              <a:spcBef>
                <a:spcPts val="18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41587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Same Side Corner Rectangle 15"/>
          <p:cNvSpPr/>
          <p:nvPr/>
        </p:nvSpPr>
        <p:spPr>
          <a:xfrm>
            <a:off x="6400800" y="914400"/>
            <a:ext cx="2834640" cy="1447800"/>
          </a:xfrm>
          <a:prstGeom prst="round2SameRect">
            <a:avLst>
              <a:gd name="adj1" fmla="val 21695"/>
              <a:gd name="adj2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" name="Round Same Side Corner Rectangle 3"/>
          <p:cNvSpPr/>
          <p:nvPr/>
        </p:nvSpPr>
        <p:spPr>
          <a:xfrm>
            <a:off x="3162300" y="838200"/>
            <a:ext cx="2834640" cy="1447800"/>
          </a:xfrm>
          <a:prstGeom prst="round2SameRect">
            <a:avLst>
              <a:gd name="adj1" fmla="val 21695"/>
              <a:gd name="adj2" fmla="val 0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2152650" y="0"/>
            <a:ext cx="7886700" cy="106680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solidFill>
                  <a:schemeClr val="tx1"/>
                </a:solidFill>
              </a:rPr>
              <a:t>Undifferentiated Carcinoma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62300" y="1828800"/>
            <a:ext cx="2834640" cy="4724400"/>
          </a:xfrm>
          <a:custGeom>
            <a:avLst/>
            <a:gdLst>
              <a:gd name="connsiteX0" fmla="*/ 0 w 2834640"/>
              <a:gd name="connsiteY0" fmla="*/ 0 h 5029200"/>
              <a:gd name="connsiteX1" fmla="*/ 960120 w 2834640"/>
              <a:gd name="connsiteY1" fmla="*/ 0 h 5029200"/>
              <a:gd name="connsiteX2" fmla="*/ 969409 w 2834640"/>
              <a:gd name="connsiteY2" fmla="*/ 92141 h 5029200"/>
              <a:gd name="connsiteX3" fmla="*/ 1417320 w 2834640"/>
              <a:gd name="connsiteY3" fmla="*/ 457199 h 5029200"/>
              <a:gd name="connsiteX4" fmla="*/ 1865231 w 2834640"/>
              <a:gd name="connsiteY4" fmla="*/ 92141 h 5029200"/>
              <a:gd name="connsiteX5" fmla="*/ 1874520 w 2834640"/>
              <a:gd name="connsiteY5" fmla="*/ 0 h 5029200"/>
              <a:gd name="connsiteX6" fmla="*/ 2834640 w 2834640"/>
              <a:gd name="connsiteY6" fmla="*/ 0 h 5029200"/>
              <a:gd name="connsiteX7" fmla="*/ 2834640 w 2834640"/>
              <a:gd name="connsiteY7" fmla="*/ 4777286 h 5029200"/>
              <a:gd name="connsiteX8" fmla="*/ 2582726 w 2834640"/>
              <a:gd name="connsiteY8" fmla="*/ 5029200 h 5029200"/>
              <a:gd name="connsiteX9" fmla="*/ 251914 w 2834640"/>
              <a:gd name="connsiteY9" fmla="*/ 5029200 h 5029200"/>
              <a:gd name="connsiteX10" fmla="*/ 0 w 2834640"/>
              <a:gd name="connsiteY10" fmla="*/ 4777286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34640" h="5029200">
                <a:moveTo>
                  <a:pt x="0" y="0"/>
                </a:moveTo>
                <a:lnTo>
                  <a:pt x="960120" y="0"/>
                </a:lnTo>
                <a:lnTo>
                  <a:pt x="969409" y="92141"/>
                </a:lnTo>
                <a:cubicBezTo>
                  <a:pt x="1012041" y="300480"/>
                  <a:pt x="1196378" y="457199"/>
                  <a:pt x="1417320" y="457199"/>
                </a:cubicBezTo>
                <a:cubicBezTo>
                  <a:pt x="1638262" y="457199"/>
                  <a:pt x="1822599" y="300480"/>
                  <a:pt x="1865231" y="92141"/>
                </a:cubicBezTo>
                <a:lnTo>
                  <a:pt x="1874520" y="0"/>
                </a:lnTo>
                <a:lnTo>
                  <a:pt x="2834640" y="0"/>
                </a:lnTo>
                <a:lnTo>
                  <a:pt x="2834640" y="4777286"/>
                </a:lnTo>
                <a:cubicBezTo>
                  <a:pt x="2834640" y="4916414"/>
                  <a:pt x="2721854" y="5029200"/>
                  <a:pt x="2582726" y="5029200"/>
                </a:cubicBezTo>
                <a:lnTo>
                  <a:pt x="251914" y="5029200"/>
                </a:lnTo>
                <a:cubicBezTo>
                  <a:pt x="112786" y="5029200"/>
                  <a:pt x="0" y="4916414"/>
                  <a:pt x="0" y="47772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640080" rtlCol="0">
            <a:noAutofit/>
          </a:bodyPr>
          <a:lstStyle/>
          <a:p>
            <a:pPr marL="177800" indent="-177800" defTabSz="4572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ZEB1 +</a:t>
            </a:r>
          </a:p>
          <a:p>
            <a:pPr marL="283464" lvl="1" indent="-118872" defTabSz="457200" fontAlgn="base">
              <a:spcAft>
                <a:spcPct val="0"/>
              </a:spcAft>
              <a:buFont typeface="Arial" panose="020B0604020202020204" pitchFamily="34" charset="0"/>
              <a:buChar char="̶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nuclear expression </a:t>
            </a:r>
          </a:p>
          <a:p>
            <a:pPr marL="164592" lvl="1" defTabSz="457200" fontAlgn="base"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1828800"/>
            <a:ext cx="2834640" cy="4724400"/>
          </a:xfrm>
          <a:custGeom>
            <a:avLst/>
            <a:gdLst>
              <a:gd name="connsiteX0" fmla="*/ 0 w 2834640"/>
              <a:gd name="connsiteY0" fmla="*/ 0 h 5029200"/>
              <a:gd name="connsiteX1" fmla="*/ 960120 w 2834640"/>
              <a:gd name="connsiteY1" fmla="*/ 0 h 5029200"/>
              <a:gd name="connsiteX2" fmla="*/ 969409 w 2834640"/>
              <a:gd name="connsiteY2" fmla="*/ 92141 h 5029200"/>
              <a:gd name="connsiteX3" fmla="*/ 1417320 w 2834640"/>
              <a:gd name="connsiteY3" fmla="*/ 457199 h 5029200"/>
              <a:gd name="connsiteX4" fmla="*/ 1865231 w 2834640"/>
              <a:gd name="connsiteY4" fmla="*/ 92141 h 5029200"/>
              <a:gd name="connsiteX5" fmla="*/ 1874520 w 2834640"/>
              <a:gd name="connsiteY5" fmla="*/ 0 h 5029200"/>
              <a:gd name="connsiteX6" fmla="*/ 2834640 w 2834640"/>
              <a:gd name="connsiteY6" fmla="*/ 0 h 5029200"/>
              <a:gd name="connsiteX7" fmla="*/ 2834640 w 2834640"/>
              <a:gd name="connsiteY7" fmla="*/ 4777286 h 5029200"/>
              <a:gd name="connsiteX8" fmla="*/ 2582726 w 2834640"/>
              <a:gd name="connsiteY8" fmla="*/ 5029200 h 5029200"/>
              <a:gd name="connsiteX9" fmla="*/ 251914 w 2834640"/>
              <a:gd name="connsiteY9" fmla="*/ 5029200 h 5029200"/>
              <a:gd name="connsiteX10" fmla="*/ 0 w 2834640"/>
              <a:gd name="connsiteY10" fmla="*/ 4777286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34640" h="5029200">
                <a:moveTo>
                  <a:pt x="0" y="0"/>
                </a:moveTo>
                <a:lnTo>
                  <a:pt x="960120" y="0"/>
                </a:lnTo>
                <a:lnTo>
                  <a:pt x="969409" y="92141"/>
                </a:lnTo>
                <a:cubicBezTo>
                  <a:pt x="1012041" y="300480"/>
                  <a:pt x="1196378" y="457199"/>
                  <a:pt x="1417320" y="457199"/>
                </a:cubicBezTo>
                <a:cubicBezTo>
                  <a:pt x="1638262" y="457199"/>
                  <a:pt x="1822599" y="300480"/>
                  <a:pt x="1865231" y="92141"/>
                </a:cubicBezTo>
                <a:lnTo>
                  <a:pt x="1874520" y="0"/>
                </a:lnTo>
                <a:lnTo>
                  <a:pt x="2834640" y="0"/>
                </a:lnTo>
                <a:lnTo>
                  <a:pt x="2834640" y="4777286"/>
                </a:lnTo>
                <a:cubicBezTo>
                  <a:pt x="2834640" y="4916414"/>
                  <a:pt x="2721854" y="5029200"/>
                  <a:pt x="2582726" y="5029200"/>
                </a:cubicBezTo>
                <a:lnTo>
                  <a:pt x="251914" y="5029200"/>
                </a:lnTo>
                <a:cubicBezTo>
                  <a:pt x="112786" y="5029200"/>
                  <a:pt x="0" y="4916414"/>
                  <a:pt x="0" y="4777286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640080" rtlCol="0">
            <a:noAutofit/>
          </a:bodyPr>
          <a:lstStyle/>
          <a:p>
            <a:pPr marL="177800" indent="-177800" defTabSz="4572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PAX-8</a:t>
            </a:r>
          </a:p>
          <a:p>
            <a:pPr marL="283464" lvl="1" indent="-118872" defTabSz="457200" fontAlgn="base">
              <a:spcAft>
                <a:spcPct val="0"/>
              </a:spcAft>
              <a:buFont typeface="Arial" panose="020B0604020202020204" pitchFamily="34" charset="0"/>
              <a:buChar char="̶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80%</a:t>
            </a:r>
          </a:p>
          <a:p>
            <a:pPr marL="177800" indent="-177800" defTabSz="4572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ER/PR</a:t>
            </a:r>
          </a:p>
          <a:p>
            <a:pPr marL="283464" lvl="1" indent="-118872" defTabSz="457200" fontAlgn="base">
              <a:spcAft>
                <a:spcPct val="0"/>
              </a:spcAft>
              <a:buFont typeface="Arial" panose="020B0604020202020204" pitchFamily="34" charset="0"/>
              <a:buChar char="̶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&gt;50% of the cases</a:t>
            </a:r>
          </a:p>
          <a:p>
            <a:pPr marL="177800" indent="-177800" defTabSz="4572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E-cadherin</a:t>
            </a:r>
          </a:p>
          <a:p>
            <a:pPr marL="283464" lvl="1" indent="-118872" defTabSz="457200" fontAlgn="base">
              <a:spcAft>
                <a:spcPct val="0"/>
              </a:spcAft>
              <a:buFont typeface="Arial" panose="020B0604020202020204" pitchFamily="34" charset="0"/>
              <a:buChar char="̶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50% of cases</a:t>
            </a:r>
          </a:p>
        </p:txBody>
      </p:sp>
    </p:spTree>
    <p:extLst>
      <p:ext uri="{BB962C8B-B14F-4D97-AF65-F5344CB8AC3E}">
        <p14:creationId xmlns:p14="http://schemas.microsoft.com/office/powerpoint/2010/main" val="3446892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42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528638"/>
            <a:ext cx="9144000" cy="741362"/>
          </a:xfrm>
          <a:ln w="9525">
            <a:noFill/>
            <a:miter lim="800000"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>
              <a:defRPr/>
            </a:pP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Endometrioid Adenocarcinoma, FIGO grade 1: </a:t>
            </a:r>
            <a:b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You Need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0700" y="5615951"/>
            <a:ext cx="2617788" cy="1015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defTabSz="9382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Confluent glandular pattern measuring </a:t>
            </a:r>
          </a:p>
          <a:p>
            <a:pPr algn="ctr" defTabSz="9382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2 mm </a:t>
            </a:r>
          </a:p>
        </p:txBody>
      </p:sp>
      <p:sp>
        <p:nvSpPr>
          <p:cNvPr id="5" name="Rectangle 4"/>
          <p:cNvSpPr/>
          <p:nvPr/>
        </p:nvSpPr>
        <p:spPr>
          <a:xfrm>
            <a:off x="4787900" y="5615951"/>
            <a:ext cx="2616200" cy="1015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defTabSz="9382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Irregular glands infiltrating a </a:t>
            </a:r>
            <a:r>
              <a:rPr lang="en-US" alt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desmoplastic</a:t>
            </a: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tissue</a:t>
            </a:r>
          </a:p>
        </p:txBody>
      </p:sp>
      <p:sp>
        <p:nvSpPr>
          <p:cNvPr id="6" name="Rectangle 5"/>
          <p:cNvSpPr/>
          <p:nvPr/>
        </p:nvSpPr>
        <p:spPr>
          <a:xfrm>
            <a:off x="8086726" y="5615950"/>
            <a:ext cx="2073275" cy="70788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defTabSz="9382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extensive papillary pattern</a:t>
            </a:r>
          </a:p>
        </p:txBody>
      </p:sp>
      <p:sp>
        <p:nvSpPr>
          <p:cNvPr id="7" name="Rectangle 6"/>
          <p:cNvSpPr/>
          <p:nvPr/>
        </p:nvSpPr>
        <p:spPr>
          <a:xfrm>
            <a:off x="1911350" y="1403014"/>
            <a:ext cx="8369300" cy="7413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of these 3 criteria    </a:t>
            </a:r>
          </a:p>
        </p:txBody>
      </p:sp>
      <p:pic>
        <p:nvPicPr>
          <p:cNvPr id="40967" name="Picture 3" descr="Untitled-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677" t="20615" r="3606" b="2203"/>
          <a:stretch>
            <a:fillRect/>
          </a:stretch>
        </p:blipFill>
        <p:spPr bwMode="auto">
          <a:xfrm>
            <a:off x="1790700" y="2236788"/>
            <a:ext cx="2617788" cy="33512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2" descr="endometrial adenoca desmoplasia#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60" r="5357" b="15038"/>
          <a:stretch>
            <a:fillRect/>
          </a:stretch>
        </p:blipFill>
        <p:spPr bwMode="auto">
          <a:xfrm>
            <a:off x="4787900" y="2236788"/>
            <a:ext cx="2616200" cy="33512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9" name="Picture 6" descr="Untitled-1"/>
          <p:cNvPicPr>
            <a:picLocks noChangeAspect="1" noChangeArrowheads="1"/>
          </p:cNvPicPr>
          <p:nvPr/>
        </p:nvPicPr>
        <p:blipFill>
          <a:blip r:embed="rId4" cstate="screen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69"/>
          <a:stretch>
            <a:fillRect/>
          </a:stretch>
        </p:blipFill>
        <p:spPr bwMode="auto">
          <a:xfrm>
            <a:off x="7783514" y="2236788"/>
            <a:ext cx="2560637" cy="33512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08463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52650" y="380999"/>
            <a:ext cx="7886700" cy="1498601"/>
          </a:xfrm>
        </p:spPr>
        <p:txBody>
          <a:bodyPr>
            <a:noAutofit/>
          </a:bodyPr>
          <a:lstStyle/>
          <a:p>
            <a:r>
              <a:rPr lang="en-US" altLang="en-US" sz="3600" dirty="0" err="1">
                <a:solidFill>
                  <a:srgbClr val="506E94"/>
                </a:solidFill>
              </a:rPr>
              <a:t>Immunohistochemical</a:t>
            </a:r>
            <a:r>
              <a:rPr lang="en-US" altLang="en-US" sz="3600" dirty="0">
                <a:solidFill>
                  <a:srgbClr val="506E94"/>
                </a:solidFill>
              </a:rPr>
              <a:t> Studies for DNA Mismatch Repair Proteins</a:t>
            </a:r>
            <a:br>
              <a:rPr lang="en-US" altLang="en-US" sz="3600" dirty="0">
                <a:solidFill>
                  <a:srgbClr val="506E94"/>
                </a:solidFill>
              </a:rPr>
            </a:br>
            <a:r>
              <a:rPr lang="en-US" altLang="en-US" sz="3600" dirty="0">
                <a:solidFill>
                  <a:srgbClr val="506E94"/>
                </a:solidFill>
              </a:rPr>
              <a:t>(MLH1, MSH2, MSH6, PMS2)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>
          <a:xfrm>
            <a:off x="2244725" y="2489200"/>
            <a:ext cx="7702550" cy="3572442"/>
          </a:xfrm>
        </p:spPr>
        <p:txBody>
          <a:bodyPr/>
          <a:lstStyle/>
          <a:p>
            <a:r>
              <a:rPr lang="en-US" altLang="en-US" dirty="0"/>
              <a:t>They tend to show the loss of at least one mismatch repair protein</a:t>
            </a:r>
          </a:p>
          <a:p>
            <a:pPr lvl="1"/>
            <a:r>
              <a:rPr lang="en-US" altLang="en-US" dirty="0"/>
              <a:t>More frequently loss of MLH1/PMS2</a:t>
            </a:r>
          </a:p>
          <a:p>
            <a:pPr lvl="2"/>
            <a:r>
              <a:rPr lang="en-US" altLang="en-US" dirty="0"/>
              <a:t>Many tumors associated with MLH1 promoter methylation   </a:t>
            </a:r>
          </a:p>
          <a:p>
            <a:pPr lvl="1"/>
            <a:r>
              <a:rPr lang="en-US" altLang="en-US" dirty="0"/>
              <a:t>Sometimes loss of MSH2/MSH6 or PMS2 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6096000" y="5529264"/>
            <a:ext cx="4470400" cy="12715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119" tIns="41559" rIns="83119" bIns="41559" anchor="ctr"/>
          <a:lstStyle>
            <a:lvl1pPr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defTabSz="8318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83185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0" dirty="0">
                <a:solidFill>
                  <a:srgbClr val="000000"/>
                </a:solidFill>
                <a:ea typeface="MS PGothic" panose="020B0600070205080204" pitchFamily="34" charset="-128"/>
              </a:rPr>
              <a:t>Broaddus RR, et al, 2006</a:t>
            </a:r>
          </a:p>
          <a:p>
            <a:pPr algn="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0" dirty="0" err="1">
                <a:solidFill>
                  <a:srgbClr val="000000"/>
                </a:solidFill>
                <a:ea typeface="MS PGothic" panose="020B0600070205080204" pitchFamily="34" charset="-128"/>
              </a:rPr>
              <a:t>Tafe</a:t>
            </a:r>
            <a:r>
              <a:rPr lang="en-US" altLang="en-US" sz="1800" b="0" dirty="0">
                <a:solidFill>
                  <a:srgbClr val="000000"/>
                </a:solidFill>
                <a:ea typeface="MS PGothic" panose="020B0600070205080204" pitchFamily="34" charset="-128"/>
              </a:rPr>
              <a:t> LJ, et al, 2010</a:t>
            </a:r>
          </a:p>
          <a:p>
            <a:pPr algn="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0" dirty="0">
                <a:solidFill>
                  <a:srgbClr val="000000"/>
                </a:solidFill>
                <a:ea typeface="MS PGothic" panose="020B0600070205080204" pitchFamily="34" charset="-128"/>
              </a:rPr>
              <a:t>Stewart CJR, Crook ML, 2015</a:t>
            </a:r>
          </a:p>
          <a:p>
            <a:pPr algn="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1800" b="0" dirty="0" err="1">
                <a:solidFill>
                  <a:srgbClr val="000000"/>
                </a:solidFill>
                <a:ea typeface="MS PGothic" panose="020B0600070205080204" pitchFamily="34" charset="-128"/>
              </a:rPr>
              <a:t>Ramalingam</a:t>
            </a:r>
            <a:r>
              <a:rPr lang="en-US" altLang="en-US" sz="1800" b="0" dirty="0">
                <a:solidFill>
                  <a:srgbClr val="000000"/>
                </a:solidFill>
                <a:ea typeface="MS PGothic" panose="020B0600070205080204" pitchFamily="34" charset="-128"/>
              </a:rPr>
              <a:t> PR, et al, 2016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152650" y="2184400"/>
            <a:ext cx="78867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899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KTVu1\Desktop\JPEG\S13-89904 undif ca and endomca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43" r="6667"/>
          <a:stretch>
            <a:fillRect/>
          </a:stretch>
        </p:blipFill>
        <p:spPr bwMode="auto">
          <a:xfrm>
            <a:off x="6235700" y="0"/>
            <a:ext cx="4572000" cy="6858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3" descr="C:\Users\KTVu1\Desktop\JPEG\S13-89904 undif ca and endomca_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111"/>
          <a:stretch>
            <a:fillRect/>
          </a:stretch>
        </p:blipFill>
        <p:spPr bwMode="auto">
          <a:xfrm>
            <a:off x="1397000" y="0"/>
            <a:ext cx="4572000" cy="6858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0" name="TextBox 4"/>
          <p:cNvSpPr txBox="1">
            <a:spLocks noChangeArrowheads="1"/>
          </p:cNvSpPr>
          <p:nvPr/>
        </p:nvSpPr>
        <p:spPr bwMode="auto">
          <a:xfrm>
            <a:off x="8430260" y="6469063"/>
            <a:ext cx="237744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r"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00" b="0" dirty="0">
                <a:solidFill>
                  <a:srgbClr val="0000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Undifferentiated Ca</a:t>
            </a:r>
          </a:p>
        </p:txBody>
      </p:sp>
      <p:sp>
        <p:nvSpPr>
          <p:cNvPr id="6" name="Rectangle 5"/>
          <p:cNvSpPr/>
          <p:nvPr/>
        </p:nvSpPr>
        <p:spPr>
          <a:xfrm>
            <a:off x="1397000" y="6469063"/>
            <a:ext cx="3474720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Grade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Endometrioid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</a:t>
            </a:r>
          </a:p>
        </p:txBody>
      </p:sp>
      <p:sp>
        <p:nvSpPr>
          <p:cNvPr id="96262" name="TextBox 7"/>
          <p:cNvSpPr txBox="1">
            <a:spLocks noChangeArrowheads="1"/>
          </p:cNvSpPr>
          <p:nvPr/>
        </p:nvSpPr>
        <p:spPr bwMode="auto">
          <a:xfrm>
            <a:off x="3810000" y="-19050"/>
            <a:ext cx="45593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800" b="0">
                <a:solidFill>
                  <a:srgbClr val="000000"/>
                </a:solidFill>
              </a:rPr>
              <a:t>Dedifferentiated Carcinoma</a:t>
            </a:r>
          </a:p>
        </p:txBody>
      </p:sp>
    </p:spTree>
    <p:extLst>
      <p:ext uri="{BB962C8B-B14F-4D97-AF65-F5344CB8AC3E}">
        <p14:creationId xmlns:p14="http://schemas.microsoft.com/office/powerpoint/2010/main" val="6157480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KTVu1\Desktop\JPEG\S13-89904 undif ca and endomca pax8_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79" t="19479" r="29465" b="35577"/>
          <a:stretch/>
        </p:blipFill>
        <p:spPr bwMode="auto">
          <a:xfrm>
            <a:off x="7830843" y="0"/>
            <a:ext cx="3016408" cy="6858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1" name="Picture 3" descr="C:\Users\KTVu1\Desktop\JPEG\S13-89904 undif ca and endomca pax8_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637"/>
          <a:stretch/>
        </p:blipFill>
        <p:spPr bwMode="auto">
          <a:xfrm>
            <a:off x="4679792" y="0"/>
            <a:ext cx="2940208" cy="6858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2" name="TextBox 3"/>
          <p:cNvSpPr txBox="1">
            <a:spLocks noChangeArrowheads="1"/>
          </p:cNvSpPr>
          <p:nvPr/>
        </p:nvSpPr>
        <p:spPr bwMode="auto">
          <a:xfrm>
            <a:off x="4679792" y="6396336"/>
            <a:ext cx="105150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0" dirty="0">
                <a:solidFill>
                  <a:srgbClr val="000000"/>
                </a:solidFill>
                <a:ea typeface="MS PGothic" panose="020B0600070205080204" pitchFamily="34" charset="-128"/>
              </a:rPr>
              <a:t>PAX-8</a:t>
            </a:r>
          </a:p>
        </p:txBody>
      </p:sp>
      <p:sp>
        <p:nvSpPr>
          <p:cNvPr id="2" name="Rectangle 1"/>
          <p:cNvSpPr/>
          <p:nvPr/>
        </p:nvSpPr>
        <p:spPr>
          <a:xfrm>
            <a:off x="5044440" y="0"/>
            <a:ext cx="210312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Endometrioid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</a:t>
            </a:r>
          </a:p>
        </p:txBody>
      </p:sp>
      <p:sp>
        <p:nvSpPr>
          <p:cNvPr id="3" name="Rectangle 2"/>
          <p:cNvSpPr/>
          <p:nvPr/>
        </p:nvSpPr>
        <p:spPr>
          <a:xfrm>
            <a:off x="8167528" y="0"/>
            <a:ext cx="246888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Undifferentiated Ca</a:t>
            </a:r>
          </a:p>
        </p:txBody>
      </p:sp>
      <p:pic>
        <p:nvPicPr>
          <p:cNvPr id="7" name="Picture 2" descr="C:\Users\KTVu1\Desktop\JPEG\S13-89904 undif ca and endomca keratin cocktail_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67" r="54167"/>
          <a:stretch/>
        </p:blipFill>
        <p:spPr bwMode="auto">
          <a:xfrm>
            <a:off x="1344749" y="0"/>
            <a:ext cx="3124200" cy="6858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344749" y="6396336"/>
            <a:ext cx="109196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0" dirty="0">
                <a:solidFill>
                  <a:srgbClr val="000000"/>
                </a:solidFill>
                <a:ea typeface="MS PGothic" panose="020B0600070205080204" pitchFamily="34" charset="-128"/>
              </a:rPr>
              <a:t>Ker 18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830843" y="6396336"/>
            <a:ext cx="105150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4572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0" dirty="0">
                <a:solidFill>
                  <a:srgbClr val="000000"/>
                </a:solidFill>
                <a:ea typeface="MS PGothic" panose="020B0600070205080204" pitchFamily="34" charset="-128"/>
              </a:rPr>
              <a:t>PAX-8</a:t>
            </a:r>
          </a:p>
        </p:txBody>
      </p:sp>
    </p:spTree>
    <p:extLst>
      <p:ext uri="{BB962C8B-B14F-4D97-AF65-F5344CB8AC3E}">
        <p14:creationId xmlns:p14="http://schemas.microsoft.com/office/powerpoint/2010/main" val="26987649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solidFill>
                  <a:srgbClr val="506E94"/>
                </a:solidFill>
              </a:rPr>
              <a:t>Dedifferentiated Carcinoma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1817910"/>
            <a:ext cx="5181600" cy="4811491"/>
          </a:xfrm>
        </p:spPr>
        <p:txBody>
          <a:bodyPr>
            <a:normAutofit/>
          </a:bodyPr>
          <a:lstStyle/>
          <a:p>
            <a:r>
              <a:rPr lang="en-US" dirty="0"/>
              <a:t>Synchronous or </a:t>
            </a:r>
            <a:r>
              <a:rPr lang="en-US" dirty="0" err="1"/>
              <a:t>metachronous</a:t>
            </a:r>
            <a:r>
              <a:rPr lang="en-US" dirty="0"/>
              <a:t> phenomenon</a:t>
            </a:r>
          </a:p>
          <a:p>
            <a:r>
              <a:rPr lang="en-US" dirty="0"/>
              <a:t>Recognition of the metastases containing the undifferentiated carcinoma can be problematic </a:t>
            </a:r>
          </a:p>
          <a:p>
            <a:pPr lvl="1"/>
            <a:r>
              <a:rPr lang="en-US" dirty="0"/>
              <a:t>Lack of cohesiveness of tumor cells</a:t>
            </a:r>
          </a:p>
          <a:p>
            <a:pPr lvl="1"/>
            <a:r>
              <a:rPr lang="en-US" dirty="0"/>
              <a:t>PAX-8 negative </a:t>
            </a:r>
          </a:p>
        </p:txBody>
      </p:sp>
      <p:pic>
        <p:nvPicPr>
          <p:cNvPr id="100356" name="Picture 2" descr="C:\Users\KTVu1\Desktop\JPEG\S13-89904 undif ca and endomca lung tu_2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2608" y="1905001"/>
            <a:ext cx="2786742" cy="393940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425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 descr="E-7-113 Small cell CA small power #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1" y="0"/>
            <a:ext cx="5762625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7" name="Rectangle 2"/>
          <p:cNvSpPr>
            <a:spLocks noChangeArrowheads="1"/>
          </p:cNvSpPr>
          <p:nvPr/>
        </p:nvSpPr>
        <p:spPr bwMode="auto">
          <a:xfrm>
            <a:off x="2608580" y="0"/>
            <a:ext cx="256032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00" b="0">
                <a:solidFill>
                  <a:srgbClr val="000000"/>
                </a:solidFill>
              </a:rPr>
              <a:t>Small cell carcinoma</a:t>
            </a:r>
          </a:p>
        </p:txBody>
      </p:sp>
      <p:pic>
        <p:nvPicPr>
          <p:cNvPr id="103428" name="Picture 3" descr="E-7-114 Small cell Ca high power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0500" y="0"/>
            <a:ext cx="5094287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07135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3" descr="E-7-118 Small cell CA syn high power"/>
          <p:cNvPicPr>
            <a:picLocks noChangeAspect="1" noChangeArrowheads="1"/>
          </p:cNvPicPr>
          <p:nvPr/>
        </p:nvPicPr>
        <p:blipFill>
          <a:blip r:embed="rId3"/>
          <a:srcRect l="2328" r="8783"/>
          <a:stretch>
            <a:fillRect/>
          </a:stretch>
        </p:blipFill>
        <p:spPr bwMode="auto">
          <a:xfrm>
            <a:off x="6184900" y="0"/>
            <a:ext cx="4572000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1" name="Rectangle 4"/>
          <p:cNvSpPr>
            <a:spLocks noChangeArrowheads="1"/>
          </p:cNvSpPr>
          <p:nvPr/>
        </p:nvSpPr>
        <p:spPr bwMode="auto">
          <a:xfrm>
            <a:off x="8470900" y="6400800"/>
            <a:ext cx="2286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0">
                <a:solidFill>
                  <a:srgbClr val="000000"/>
                </a:solidFill>
              </a:rPr>
              <a:t>Synaptophysin </a:t>
            </a:r>
          </a:p>
        </p:txBody>
      </p:sp>
      <p:pic>
        <p:nvPicPr>
          <p:cNvPr id="118788" name="Picture 3" descr="E-7-117 Small cell CA CD56 high power"/>
          <p:cNvPicPr>
            <a:picLocks noChangeAspect="1" noChangeArrowheads="1"/>
          </p:cNvPicPr>
          <p:nvPr/>
        </p:nvPicPr>
        <p:blipFill>
          <a:blip r:embed="rId4"/>
          <a:srcRect l="7036" r="4076"/>
          <a:stretch>
            <a:fillRect/>
          </a:stretch>
        </p:blipFill>
        <p:spPr bwMode="auto">
          <a:xfrm>
            <a:off x="1447800" y="0"/>
            <a:ext cx="4572000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3" name="Rectangle 4"/>
          <p:cNvSpPr>
            <a:spLocks noChangeArrowheads="1"/>
          </p:cNvSpPr>
          <p:nvPr/>
        </p:nvSpPr>
        <p:spPr bwMode="auto">
          <a:xfrm>
            <a:off x="1447800" y="6400800"/>
            <a:ext cx="220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b="0">
                <a:solidFill>
                  <a:srgbClr val="000000"/>
                </a:solidFill>
              </a:rPr>
              <a:t>Chromogranin</a:t>
            </a:r>
          </a:p>
        </p:txBody>
      </p:sp>
      <p:sp>
        <p:nvSpPr>
          <p:cNvPr id="103430" name="Rectangle 3"/>
          <p:cNvSpPr>
            <a:spLocks noChangeArrowheads="1"/>
          </p:cNvSpPr>
          <p:nvPr/>
        </p:nvSpPr>
        <p:spPr bwMode="auto">
          <a:xfrm>
            <a:off x="4584700" y="1"/>
            <a:ext cx="32004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b="1">
                <a:solidFill>
                  <a:srgbClr val="C00000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•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b="0" dirty="0">
                <a:solidFill>
                  <a:srgbClr val="000000"/>
                </a:solidFill>
              </a:rPr>
              <a:t>Small cell carcinoma</a:t>
            </a:r>
          </a:p>
        </p:txBody>
      </p:sp>
    </p:spTree>
    <p:extLst>
      <p:ext uri="{BB962C8B-B14F-4D97-AF65-F5344CB8AC3E}">
        <p14:creationId xmlns:p14="http://schemas.microsoft.com/office/powerpoint/2010/main" val="1207512825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 descr="Neuroendocrine South Africa A #0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ln w="28575">
            <a:noFill/>
            <a:miter lim="800000"/>
            <a:headEnd/>
            <a:tailEnd/>
          </a:ln>
        </p:spPr>
      </p:pic>
      <p:sp>
        <p:nvSpPr>
          <p:cNvPr id="104451" name="TextBox 2"/>
          <p:cNvSpPr txBox="1">
            <a:spLocks noChangeArrowheads="1"/>
          </p:cNvSpPr>
          <p:nvPr/>
        </p:nvSpPr>
        <p:spPr bwMode="auto">
          <a:xfrm>
            <a:off x="3373139" y="-19050"/>
            <a:ext cx="544572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b="1">
                <a:solidFill>
                  <a:srgbClr val="C00000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•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b="0" dirty="0">
                <a:solidFill>
                  <a:srgbClr val="000000"/>
                </a:solidFill>
              </a:rPr>
              <a:t>Large Cell Neuroendocrine Carcinoma</a:t>
            </a:r>
          </a:p>
        </p:txBody>
      </p:sp>
    </p:spTree>
    <p:extLst>
      <p:ext uri="{BB962C8B-B14F-4D97-AF65-F5344CB8AC3E}">
        <p14:creationId xmlns:p14="http://schemas.microsoft.com/office/powerpoint/2010/main" val="13796157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euroendocrine South Africa #08 K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667"/>
          <a:stretch/>
        </p:blipFill>
        <p:spPr bwMode="auto">
          <a:xfrm>
            <a:off x="1333500" y="-26988"/>
            <a:ext cx="2956560" cy="68849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333500" y="6457902"/>
            <a:ext cx="1463040" cy="4000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00" b="0" dirty="0">
                <a:solidFill>
                  <a:srgbClr val="000000"/>
                </a:solidFill>
              </a:rPr>
              <a:t>Keratin (+)</a:t>
            </a:r>
          </a:p>
        </p:txBody>
      </p:sp>
      <p:pic>
        <p:nvPicPr>
          <p:cNvPr id="107522" name="Picture 2" descr="Neuroendocrine South Africa A #10 sy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667"/>
          <a:stretch/>
        </p:blipFill>
        <p:spPr bwMode="auto">
          <a:xfrm>
            <a:off x="4488180" y="-25400"/>
            <a:ext cx="3124200" cy="6883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4488180" y="6457902"/>
            <a:ext cx="2286000" cy="4000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00" b="0" dirty="0" err="1">
                <a:solidFill>
                  <a:srgbClr val="000000"/>
                </a:solidFill>
              </a:rPr>
              <a:t>Synaptophysin</a:t>
            </a:r>
            <a:r>
              <a:rPr lang="en-US" altLang="en-US" sz="2000" b="0" dirty="0">
                <a:solidFill>
                  <a:srgbClr val="000000"/>
                </a:solidFill>
              </a:rPr>
              <a:t> (+)</a:t>
            </a:r>
          </a:p>
        </p:txBody>
      </p:sp>
      <p:pic>
        <p:nvPicPr>
          <p:cNvPr id="107524" name="Picture 4" descr="Neuroendocrine South Africa A #15 chrom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33"/>
          <a:stretch/>
        </p:blipFill>
        <p:spPr bwMode="auto">
          <a:xfrm>
            <a:off x="7810500" y="-25400"/>
            <a:ext cx="3048000" cy="68834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5" name="Text Box 5"/>
          <p:cNvSpPr txBox="1">
            <a:spLocks noChangeArrowheads="1"/>
          </p:cNvSpPr>
          <p:nvPr/>
        </p:nvSpPr>
        <p:spPr bwMode="auto">
          <a:xfrm>
            <a:off x="7810500" y="6457902"/>
            <a:ext cx="2194560" cy="4000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00" b="0">
                <a:solidFill>
                  <a:srgbClr val="000000"/>
                </a:solidFill>
              </a:rPr>
              <a:t>Chromogranin (+)</a:t>
            </a:r>
          </a:p>
        </p:txBody>
      </p:sp>
    </p:spTree>
    <p:extLst>
      <p:ext uri="{BB962C8B-B14F-4D97-AF65-F5344CB8AC3E}">
        <p14:creationId xmlns:p14="http://schemas.microsoft.com/office/powerpoint/2010/main" val="4216927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 Same Side Corner Rectangle 15"/>
          <p:cNvSpPr/>
          <p:nvPr/>
        </p:nvSpPr>
        <p:spPr>
          <a:xfrm>
            <a:off x="4652736" y="1066800"/>
            <a:ext cx="2834640" cy="1447800"/>
          </a:xfrm>
          <a:prstGeom prst="round2SameRect">
            <a:avLst>
              <a:gd name="adj1" fmla="val 21695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7" name="Round Same Side Corner Rectangle 16"/>
          <p:cNvSpPr/>
          <p:nvPr/>
        </p:nvSpPr>
        <p:spPr>
          <a:xfrm>
            <a:off x="7717972" y="1066800"/>
            <a:ext cx="2834640" cy="1447800"/>
          </a:xfrm>
          <a:prstGeom prst="round2SameRect">
            <a:avLst>
              <a:gd name="adj1" fmla="val 21695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+/-</a:t>
            </a:r>
          </a:p>
        </p:txBody>
      </p:sp>
      <p:sp>
        <p:nvSpPr>
          <p:cNvPr id="4" name="Round Same Side Corner Rectangle 3"/>
          <p:cNvSpPr/>
          <p:nvPr/>
        </p:nvSpPr>
        <p:spPr>
          <a:xfrm>
            <a:off x="1612900" y="1066800"/>
            <a:ext cx="2834640" cy="1447800"/>
          </a:xfrm>
          <a:prstGeom prst="round2SameRect">
            <a:avLst>
              <a:gd name="adj1" fmla="val 21695"/>
              <a:gd name="adj2" fmla="val 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7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2152650" y="0"/>
            <a:ext cx="7886700" cy="106680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solidFill>
                  <a:schemeClr val="tx1"/>
                </a:solidFill>
              </a:rPr>
              <a:t>Neuroendocrine Carcinoma</a:t>
            </a:r>
            <a:br>
              <a:rPr lang="en-US" altLang="en-US" sz="3600" dirty="0">
                <a:solidFill>
                  <a:schemeClr val="tx1"/>
                </a:solidFill>
              </a:rPr>
            </a:br>
            <a:r>
              <a:rPr lang="en-US" altLang="en-US" sz="2200" dirty="0">
                <a:solidFill>
                  <a:schemeClr val="tx1"/>
                </a:solidFill>
              </a:rPr>
              <a:t>(It can be mixed with other </a:t>
            </a:r>
            <a:r>
              <a:rPr lang="en-US" altLang="en-US" sz="2200" dirty="0" err="1">
                <a:solidFill>
                  <a:schemeClr val="tx1"/>
                </a:solidFill>
              </a:rPr>
              <a:t>histotypes</a:t>
            </a:r>
            <a:r>
              <a:rPr lang="en-US" altLang="en-US" sz="2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2900" y="1981200"/>
            <a:ext cx="2834640" cy="4724400"/>
          </a:xfrm>
          <a:custGeom>
            <a:avLst/>
            <a:gdLst>
              <a:gd name="connsiteX0" fmla="*/ 0 w 2834640"/>
              <a:gd name="connsiteY0" fmla="*/ 0 h 5029200"/>
              <a:gd name="connsiteX1" fmla="*/ 960120 w 2834640"/>
              <a:gd name="connsiteY1" fmla="*/ 0 h 5029200"/>
              <a:gd name="connsiteX2" fmla="*/ 969409 w 2834640"/>
              <a:gd name="connsiteY2" fmla="*/ 92141 h 5029200"/>
              <a:gd name="connsiteX3" fmla="*/ 1417320 w 2834640"/>
              <a:gd name="connsiteY3" fmla="*/ 457199 h 5029200"/>
              <a:gd name="connsiteX4" fmla="*/ 1865231 w 2834640"/>
              <a:gd name="connsiteY4" fmla="*/ 92141 h 5029200"/>
              <a:gd name="connsiteX5" fmla="*/ 1874520 w 2834640"/>
              <a:gd name="connsiteY5" fmla="*/ 0 h 5029200"/>
              <a:gd name="connsiteX6" fmla="*/ 2834640 w 2834640"/>
              <a:gd name="connsiteY6" fmla="*/ 0 h 5029200"/>
              <a:gd name="connsiteX7" fmla="*/ 2834640 w 2834640"/>
              <a:gd name="connsiteY7" fmla="*/ 4777286 h 5029200"/>
              <a:gd name="connsiteX8" fmla="*/ 2582726 w 2834640"/>
              <a:gd name="connsiteY8" fmla="*/ 5029200 h 5029200"/>
              <a:gd name="connsiteX9" fmla="*/ 251914 w 2834640"/>
              <a:gd name="connsiteY9" fmla="*/ 5029200 h 5029200"/>
              <a:gd name="connsiteX10" fmla="*/ 0 w 2834640"/>
              <a:gd name="connsiteY10" fmla="*/ 4777286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34640" h="5029200">
                <a:moveTo>
                  <a:pt x="0" y="0"/>
                </a:moveTo>
                <a:lnTo>
                  <a:pt x="960120" y="0"/>
                </a:lnTo>
                <a:lnTo>
                  <a:pt x="969409" y="92141"/>
                </a:lnTo>
                <a:cubicBezTo>
                  <a:pt x="1012041" y="300480"/>
                  <a:pt x="1196378" y="457199"/>
                  <a:pt x="1417320" y="457199"/>
                </a:cubicBezTo>
                <a:cubicBezTo>
                  <a:pt x="1638262" y="457199"/>
                  <a:pt x="1822599" y="300480"/>
                  <a:pt x="1865231" y="92141"/>
                </a:cubicBezTo>
                <a:lnTo>
                  <a:pt x="1874520" y="0"/>
                </a:lnTo>
                <a:lnTo>
                  <a:pt x="2834640" y="0"/>
                </a:lnTo>
                <a:lnTo>
                  <a:pt x="2834640" y="4777286"/>
                </a:lnTo>
                <a:cubicBezTo>
                  <a:pt x="2834640" y="4916414"/>
                  <a:pt x="2721854" y="5029200"/>
                  <a:pt x="2582726" y="5029200"/>
                </a:cubicBezTo>
                <a:lnTo>
                  <a:pt x="251914" y="5029200"/>
                </a:lnTo>
                <a:cubicBezTo>
                  <a:pt x="112786" y="5029200"/>
                  <a:pt x="0" y="4916414"/>
                  <a:pt x="0" y="47772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640080" rtlCol="0">
            <a:noAutofit/>
          </a:bodyPr>
          <a:lstStyle/>
          <a:p>
            <a:pPr marL="177800" indent="-177800" defTabSz="4572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Ker cocktail and Ker 18 are usually + </a:t>
            </a:r>
          </a:p>
          <a:p>
            <a:pPr marL="285750" indent="-118872" defTabSz="457200" fontAlgn="base">
              <a:spcAft>
                <a:spcPct val="0"/>
              </a:spcAft>
              <a:buFont typeface="Arial" panose="020B0604020202020204" pitchFamily="34" charset="0"/>
              <a:buChar char="̶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diffuse or patchy </a:t>
            </a:r>
          </a:p>
          <a:p>
            <a:pPr marL="177800" indent="-177800" defTabSz="4572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Syn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expressed more frequently than chromo                          	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-CD56 can be 	expressed in 	endometrioid </a:t>
            </a:r>
            <a:r>
              <a:rPr lang="en-US" sz="1600" dirty="0" err="1">
                <a:solidFill>
                  <a:srgbClr val="000000"/>
                </a:solidFill>
                <a:latin typeface="Arial" charset="0"/>
              </a:rPr>
              <a:t>Ca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 	(should not be used to 	confirm NE diff)</a:t>
            </a:r>
          </a:p>
          <a:p>
            <a:pPr defTabSz="457200" fontAlgn="base">
              <a:spcBef>
                <a:spcPts val="180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latin typeface="Arial" charset="0"/>
            </a:endParaRPr>
          </a:p>
          <a:p>
            <a:pPr marL="283464" lvl="1" indent="-118872" defTabSz="457200" fontAlgn="base">
              <a:spcAft>
                <a:spcPct val="0"/>
              </a:spcAft>
              <a:buFont typeface="Arial" panose="020B0604020202020204" pitchFamily="34" charset="0"/>
              <a:buChar char="̶"/>
            </a:pP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52736" y="1981200"/>
            <a:ext cx="2834640" cy="4724400"/>
          </a:xfrm>
          <a:custGeom>
            <a:avLst/>
            <a:gdLst>
              <a:gd name="connsiteX0" fmla="*/ 0 w 2834640"/>
              <a:gd name="connsiteY0" fmla="*/ 0 h 5029200"/>
              <a:gd name="connsiteX1" fmla="*/ 960120 w 2834640"/>
              <a:gd name="connsiteY1" fmla="*/ 0 h 5029200"/>
              <a:gd name="connsiteX2" fmla="*/ 969409 w 2834640"/>
              <a:gd name="connsiteY2" fmla="*/ 92141 h 5029200"/>
              <a:gd name="connsiteX3" fmla="*/ 1417320 w 2834640"/>
              <a:gd name="connsiteY3" fmla="*/ 457199 h 5029200"/>
              <a:gd name="connsiteX4" fmla="*/ 1865231 w 2834640"/>
              <a:gd name="connsiteY4" fmla="*/ 92141 h 5029200"/>
              <a:gd name="connsiteX5" fmla="*/ 1874520 w 2834640"/>
              <a:gd name="connsiteY5" fmla="*/ 0 h 5029200"/>
              <a:gd name="connsiteX6" fmla="*/ 2834640 w 2834640"/>
              <a:gd name="connsiteY6" fmla="*/ 0 h 5029200"/>
              <a:gd name="connsiteX7" fmla="*/ 2834640 w 2834640"/>
              <a:gd name="connsiteY7" fmla="*/ 4777286 h 5029200"/>
              <a:gd name="connsiteX8" fmla="*/ 2582726 w 2834640"/>
              <a:gd name="connsiteY8" fmla="*/ 5029200 h 5029200"/>
              <a:gd name="connsiteX9" fmla="*/ 251914 w 2834640"/>
              <a:gd name="connsiteY9" fmla="*/ 5029200 h 5029200"/>
              <a:gd name="connsiteX10" fmla="*/ 0 w 2834640"/>
              <a:gd name="connsiteY10" fmla="*/ 4777286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34640" h="5029200">
                <a:moveTo>
                  <a:pt x="0" y="0"/>
                </a:moveTo>
                <a:lnTo>
                  <a:pt x="960120" y="0"/>
                </a:lnTo>
                <a:lnTo>
                  <a:pt x="969409" y="92141"/>
                </a:lnTo>
                <a:cubicBezTo>
                  <a:pt x="1012041" y="300480"/>
                  <a:pt x="1196378" y="457199"/>
                  <a:pt x="1417320" y="457199"/>
                </a:cubicBezTo>
                <a:cubicBezTo>
                  <a:pt x="1638262" y="457199"/>
                  <a:pt x="1822599" y="300480"/>
                  <a:pt x="1865231" y="92141"/>
                </a:cubicBezTo>
                <a:lnTo>
                  <a:pt x="1874520" y="0"/>
                </a:lnTo>
                <a:lnTo>
                  <a:pt x="2834640" y="0"/>
                </a:lnTo>
                <a:lnTo>
                  <a:pt x="2834640" y="4777286"/>
                </a:lnTo>
                <a:cubicBezTo>
                  <a:pt x="2834640" y="4916414"/>
                  <a:pt x="2721854" y="5029200"/>
                  <a:pt x="2582726" y="5029200"/>
                </a:cubicBezTo>
                <a:lnTo>
                  <a:pt x="251914" y="5029200"/>
                </a:lnTo>
                <a:cubicBezTo>
                  <a:pt x="112786" y="5029200"/>
                  <a:pt x="0" y="4916414"/>
                  <a:pt x="0" y="47772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640080" rtlCol="0">
            <a:noAutofit/>
          </a:bodyPr>
          <a:lstStyle/>
          <a:p>
            <a:pPr marL="177800" indent="-177800" defTabSz="4572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PAX-8</a:t>
            </a:r>
          </a:p>
          <a:p>
            <a:pPr marL="283464" lvl="1" indent="-118872" defTabSz="457200" fontAlgn="base">
              <a:spcAft>
                <a:spcPct val="0"/>
              </a:spcAft>
              <a:buFont typeface="Arial" panose="020B0604020202020204" pitchFamily="34" charset="0"/>
              <a:buChar char="̶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67%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7972" y="1981200"/>
            <a:ext cx="2834640" cy="4724400"/>
          </a:xfrm>
          <a:custGeom>
            <a:avLst/>
            <a:gdLst>
              <a:gd name="connsiteX0" fmla="*/ 0 w 2834640"/>
              <a:gd name="connsiteY0" fmla="*/ 0 h 5029200"/>
              <a:gd name="connsiteX1" fmla="*/ 960120 w 2834640"/>
              <a:gd name="connsiteY1" fmla="*/ 0 h 5029200"/>
              <a:gd name="connsiteX2" fmla="*/ 969409 w 2834640"/>
              <a:gd name="connsiteY2" fmla="*/ 92141 h 5029200"/>
              <a:gd name="connsiteX3" fmla="*/ 1417320 w 2834640"/>
              <a:gd name="connsiteY3" fmla="*/ 457199 h 5029200"/>
              <a:gd name="connsiteX4" fmla="*/ 1865231 w 2834640"/>
              <a:gd name="connsiteY4" fmla="*/ 92141 h 5029200"/>
              <a:gd name="connsiteX5" fmla="*/ 1874520 w 2834640"/>
              <a:gd name="connsiteY5" fmla="*/ 0 h 5029200"/>
              <a:gd name="connsiteX6" fmla="*/ 2834640 w 2834640"/>
              <a:gd name="connsiteY6" fmla="*/ 0 h 5029200"/>
              <a:gd name="connsiteX7" fmla="*/ 2834640 w 2834640"/>
              <a:gd name="connsiteY7" fmla="*/ 4777286 h 5029200"/>
              <a:gd name="connsiteX8" fmla="*/ 2582726 w 2834640"/>
              <a:gd name="connsiteY8" fmla="*/ 5029200 h 5029200"/>
              <a:gd name="connsiteX9" fmla="*/ 251914 w 2834640"/>
              <a:gd name="connsiteY9" fmla="*/ 5029200 h 5029200"/>
              <a:gd name="connsiteX10" fmla="*/ 0 w 2834640"/>
              <a:gd name="connsiteY10" fmla="*/ 4777286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34640" h="5029200">
                <a:moveTo>
                  <a:pt x="0" y="0"/>
                </a:moveTo>
                <a:lnTo>
                  <a:pt x="960120" y="0"/>
                </a:lnTo>
                <a:lnTo>
                  <a:pt x="969409" y="92141"/>
                </a:lnTo>
                <a:cubicBezTo>
                  <a:pt x="1012041" y="300480"/>
                  <a:pt x="1196378" y="457199"/>
                  <a:pt x="1417320" y="457199"/>
                </a:cubicBezTo>
                <a:cubicBezTo>
                  <a:pt x="1638262" y="457199"/>
                  <a:pt x="1822599" y="300480"/>
                  <a:pt x="1865231" y="92141"/>
                </a:cubicBezTo>
                <a:lnTo>
                  <a:pt x="1874520" y="0"/>
                </a:lnTo>
                <a:lnTo>
                  <a:pt x="2834640" y="0"/>
                </a:lnTo>
                <a:lnTo>
                  <a:pt x="2834640" y="4777286"/>
                </a:lnTo>
                <a:cubicBezTo>
                  <a:pt x="2834640" y="4916414"/>
                  <a:pt x="2721854" y="5029200"/>
                  <a:pt x="2582726" y="5029200"/>
                </a:cubicBezTo>
                <a:lnTo>
                  <a:pt x="251914" y="5029200"/>
                </a:lnTo>
                <a:cubicBezTo>
                  <a:pt x="112786" y="5029200"/>
                  <a:pt x="0" y="4916414"/>
                  <a:pt x="0" y="47772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640080" rtlCol="0">
            <a:noAutofit/>
          </a:bodyPr>
          <a:lstStyle/>
          <a:p>
            <a:pPr marL="177800" indent="-177800" defTabSz="4572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p16</a:t>
            </a:r>
          </a:p>
          <a:p>
            <a:pPr marL="283464" lvl="1" indent="-118872" defTabSz="457200" fontAlgn="base">
              <a:spcAft>
                <a:spcPct val="0"/>
              </a:spcAft>
              <a:buFont typeface="Arial" panose="020B0604020202020204" pitchFamily="34" charset="0"/>
              <a:buChar char="̶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Can be diffusely positive</a:t>
            </a:r>
          </a:p>
          <a:p>
            <a:pPr marL="168275" indent="-168275" defTabSz="457200" fontAlgn="base">
              <a:spcBef>
                <a:spcPts val="1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MMR proteins can be lost </a:t>
            </a:r>
          </a:p>
          <a:p>
            <a:pPr marL="285750" lvl="1" indent="-117475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̶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Usually MLH1/PMS2</a:t>
            </a:r>
          </a:p>
          <a:p>
            <a:pPr marL="285750" lvl="1" indent="-117475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̶"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Less frequently MSH2/MSH6 or MSH6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96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Mucinous Carcinoma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16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&gt;90 % of the tumor composed of mucinous epithelium</a:t>
            </a:r>
          </a:p>
          <a:p>
            <a:r>
              <a:rPr lang="en-US" altLang="en-US" dirty="0"/>
              <a:t>Architectural complexity</a:t>
            </a:r>
          </a:p>
          <a:p>
            <a:pPr lvl="1"/>
            <a:r>
              <a:rPr lang="en-US" altLang="en-US" dirty="0"/>
              <a:t>Papillary, cribriform, glandular patterns </a:t>
            </a:r>
          </a:p>
          <a:p>
            <a:r>
              <a:rPr lang="en-US" altLang="en-US" dirty="0"/>
              <a:t>It can have bland cytological features</a:t>
            </a:r>
          </a:p>
          <a:p>
            <a:r>
              <a:rPr lang="en-US" altLang="en-US" dirty="0"/>
              <a:t>It can have abundant extracellular mucin </a:t>
            </a:r>
          </a:p>
          <a:p>
            <a:r>
              <a:rPr lang="en-US" altLang="en-US" dirty="0"/>
              <a:t>Rare cases with gastric or intestinal type differentiation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2333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KTVu1\Desktop\JPEG\S14-80118 serous ca not endoemtrioid ca grad1_8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503"/>
          <a:stretch/>
        </p:blipFill>
        <p:spPr bwMode="auto">
          <a:xfrm>
            <a:off x="1524000" y="1200329"/>
            <a:ext cx="9144000" cy="565767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1"/>
            <a:ext cx="9144000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Caveat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Be attentive to the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cytologic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features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serous carcinoma has a glandular pattern and mimics an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endometrioid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adenocarcinoma   </a:t>
            </a:r>
          </a:p>
        </p:txBody>
      </p:sp>
    </p:spTree>
    <p:extLst>
      <p:ext uri="{BB962C8B-B14F-4D97-AF65-F5344CB8AC3E}">
        <p14:creationId xmlns:p14="http://schemas.microsoft.com/office/powerpoint/2010/main" val="2710292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Users\KTVu1\Desktop\JPEG\E-7-124 Mucinous Ca#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13" b="6300"/>
          <a:stretch/>
        </p:blipFill>
        <p:spPr bwMode="auto">
          <a:xfrm>
            <a:off x="1524000" y="538164"/>
            <a:ext cx="9144000" cy="631983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3" name="TextBox 1"/>
          <p:cNvSpPr txBox="1">
            <a:spLocks noChangeArrowheads="1"/>
          </p:cNvSpPr>
          <p:nvPr/>
        </p:nvSpPr>
        <p:spPr bwMode="auto">
          <a:xfrm>
            <a:off x="1524000" y="1"/>
            <a:ext cx="9144000" cy="5381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b="1">
                <a:solidFill>
                  <a:srgbClr val="C00000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•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800" b="0" dirty="0">
                <a:solidFill>
                  <a:srgbClr val="000000"/>
                </a:solidFill>
                <a:ea typeface="MS PGothic" pitchFamily="34" charset="-128"/>
              </a:rPr>
              <a:t>Mucinous Carcinoma </a:t>
            </a:r>
          </a:p>
        </p:txBody>
      </p:sp>
    </p:spTree>
    <p:extLst>
      <p:ext uri="{BB962C8B-B14F-4D97-AF65-F5344CB8AC3E}">
        <p14:creationId xmlns:p14="http://schemas.microsoft.com/office/powerpoint/2010/main" val="2939029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KTVu1\Desktop\JPEG\s15-1532 Microglandular hyperplasia like Ca vimentin_114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429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7" name="TextBox 2"/>
          <p:cNvSpPr txBox="1">
            <a:spLocks noChangeArrowheads="1"/>
          </p:cNvSpPr>
          <p:nvPr/>
        </p:nvSpPr>
        <p:spPr bwMode="auto">
          <a:xfrm>
            <a:off x="1524001" y="0"/>
            <a:ext cx="1178721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00" b="0">
                <a:solidFill>
                  <a:srgbClr val="000000"/>
                </a:solidFill>
                <a:ea typeface="MS PGothic" panose="020B0600070205080204" pitchFamily="34" charset="-128"/>
              </a:rPr>
              <a:t>Vimentin</a:t>
            </a:r>
          </a:p>
        </p:txBody>
      </p:sp>
      <p:pic>
        <p:nvPicPr>
          <p:cNvPr id="113668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4115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9" name="TextBox 5"/>
          <p:cNvSpPr txBox="1">
            <a:spLocks noChangeArrowheads="1"/>
          </p:cNvSpPr>
          <p:nvPr/>
        </p:nvSpPr>
        <p:spPr bwMode="auto">
          <a:xfrm>
            <a:off x="6096001" y="0"/>
            <a:ext cx="713657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00" b="0">
                <a:solidFill>
                  <a:srgbClr val="000000"/>
                </a:solidFill>
                <a:ea typeface="MS PGothic" panose="020B0600070205080204" pitchFamily="34" charset="-128"/>
              </a:rPr>
              <a:t>CEA</a:t>
            </a:r>
          </a:p>
        </p:txBody>
      </p:sp>
      <p:pic>
        <p:nvPicPr>
          <p:cNvPr id="113670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3429000"/>
            <a:ext cx="4549775" cy="34115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71" name="TextBox 7"/>
          <p:cNvSpPr txBox="1">
            <a:spLocks noChangeArrowheads="1"/>
          </p:cNvSpPr>
          <p:nvPr/>
        </p:nvSpPr>
        <p:spPr bwMode="auto">
          <a:xfrm>
            <a:off x="1524000" y="3429000"/>
            <a:ext cx="542136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00" b="0">
                <a:solidFill>
                  <a:srgbClr val="000000"/>
                </a:solidFill>
                <a:ea typeface="MS PGothic" panose="020B0600070205080204" pitchFamily="34" charset="-128"/>
              </a:rPr>
              <a:t>ER</a:t>
            </a:r>
          </a:p>
        </p:txBody>
      </p:sp>
      <p:pic>
        <p:nvPicPr>
          <p:cNvPr id="113672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429001"/>
            <a:ext cx="4572000" cy="34020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73" name="TextBox 9"/>
          <p:cNvSpPr txBox="1">
            <a:spLocks noChangeArrowheads="1"/>
          </p:cNvSpPr>
          <p:nvPr/>
        </p:nvSpPr>
        <p:spPr bwMode="auto">
          <a:xfrm>
            <a:off x="6096000" y="3429000"/>
            <a:ext cx="61266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1">
                <a:solidFill>
                  <a:srgbClr val="C00000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•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–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anose="020B0604020202020204" pitchFamily="34" charset="0"/>
              <a:buChar char="»"/>
              <a:defRPr sz="2000" b="1">
                <a:solidFill>
                  <a:srgbClr val="595959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000" b="0">
                <a:solidFill>
                  <a:srgbClr val="000000"/>
                </a:solidFill>
                <a:ea typeface="MS PGothic" panose="020B0600070205080204" pitchFamily="34" charset="-128"/>
              </a:rPr>
              <a:t>p16</a:t>
            </a:r>
          </a:p>
        </p:txBody>
      </p:sp>
    </p:spTree>
    <p:extLst>
      <p:ext uri="{BB962C8B-B14F-4D97-AF65-F5344CB8AC3E}">
        <p14:creationId xmlns:p14="http://schemas.microsoft.com/office/powerpoint/2010/main" val="35079652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/>
              <a:t>Immunohistochemical</a:t>
            </a:r>
            <a:r>
              <a:rPr lang="en-US" altLang="en-US" dirty="0"/>
              <a:t> profile</a:t>
            </a:r>
          </a:p>
          <a:p>
            <a:pPr lvl="1"/>
            <a:r>
              <a:rPr lang="en-US" altLang="en-US" dirty="0"/>
              <a:t>ER +</a:t>
            </a:r>
          </a:p>
          <a:p>
            <a:pPr lvl="1"/>
            <a:r>
              <a:rPr lang="en-US" altLang="en-US" dirty="0"/>
              <a:t>PR +/-</a:t>
            </a:r>
          </a:p>
          <a:p>
            <a:pPr lvl="1"/>
            <a:r>
              <a:rPr lang="en-US" altLang="en-US" dirty="0" err="1"/>
              <a:t>Vimentin</a:t>
            </a:r>
            <a:r>
              <a:rPr lang="en-US" altLang="en-US" dirty="0"/>
              <a:t> can be only focally +</a:t>
            </a:r>
          </a:p>
          <a:p>
            <a:pPr lvl="1"/>
            <a:r>
              <a:rPr lang="en-US" altLang="en-US" dirty="0"/>
              <a:t>CEA usually -</a:t>
            </a:r>
          </a:p>
          <a:p>
            <a:pPr lvl="1"/>
            <a:r>
              <a:rPr lang="en-US" altLang="en-US" dirty="0"/>
              <a:t>p16 ( - ) or focally patchy 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Mucinous Carcinoma</a:t>
            </a:r>
          </a:p>
        </p:txBody>
      </p:sp>
    </p:spTree>
    <p:extLst>
      <p:ext uri="{BB962C8B-B14F-4D97-AF65-F5344CB8AC3E}">
        <p14:creationId xmlns:p14="http://schemas.microsoft.com/office/powerpoint/2010/main" val="20448842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92413"/>
            <a:ext cx="8763000" cy="9906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Mesonephric-like Ca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2529840" y="990600"/>
          <a:ext cx="713232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13710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26949" y="176058"/>
            <a:ext cx="2868851" cy="3127663"/>
          </a:xfrm>
          <a:prstGeom prst="roundRect">
            <a:avLst>
              <a:gd name="adj" fmla="val 10000"/>
            </a:avLst>
          </a:prstGeom>
          <a:blipFill>
            <a:blip r:embed="rId3" cstate="screen">
              <a:lum brigh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3735" r="-15023"/>
            </a:stretch>
          </a:blip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Rounded Rectangle 3"/>
          <p:cNvSpPr/>
          <p:nvPr/>
        </p:nvSpPr>
        <p:spPr>
          <a:xfrm>
            <a:off x="1626948" y="3456840"/>
            <a:ext cx="2133600" cy="3125570"/>
          </a:xfrm>
          <a:prstGeom prst="roundRect">
            <a:avLst>
              <a:gd name="adj" fmla="val 10000"/>
            </a:avLst>
          </a:prstGeom>
          <a:blipFill>
            <a:blip r:embed="rId4" cstate="screen">
              <a:lum contras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43311" r="-43311"/>
            </a:stretch>
          </a:blip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210521"/>
              <a:satOff val="7359"/>
              <a:lumOff val="161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Rounded Rectangle 4"/>
          <p:cNvSpPr/>
          <p:nvPr/>
        </p:nvSpPr>
        <p:spPr>
          <a:xfrm>
            <a:off x="4601183" y="178150"/>
            <a:ext cx="2989634" cy="3125570"/>
          </a:xfrm>
          <a:prstGeom prst="roundRect">
            <a:avLst>
              <a:gd name="adj" fmla="val 10000"/>
            </a:avLst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2774" r="-10377"/>
            </a:stretch>
          </a:blip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421043"/>
              <a:satOff val="14717"/>
              <a:lumOff val="323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ounded Rectangle 5"/>
          <p:cNvSpPr/>
          <p:nvPr/>
        </p:nvSpPr>
        <p:spPr>
          <a:xfrm rot="10800000">
            <a:off x="3858479" y="3456839"/>
            <a:ext cx="2128269" cy="3125570"/>
          </a:xfrm>
          <a:prstGeom prst="roundRect">
            <a:avLst>
              <a:gd name="adj" fmla="val 10000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29141" t="123" r="-21732" b="-123"/>
            </a:stretch>
          </a:blip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ounded Rectangle 6"/>
          <p:cNvSpPr/>
          <p:nvPr/>
        </p:nvSpPr>
        <p:spPr>
          <a:xfrm>
            <a:off x="7705929" y="194364"/>
            <a:ext cx="2855068" cy="3109357"/>
          </a:xfrm>
          <a:prstGeom prst="roundRect">
            <a:avLst>
              <a:gd name="adj" fmla="val 10000"/>
            </a:avLst>
          </a:prstGeom>
          <a:blipFill rotWithShape="1">
            <a:blip r:embed="rId7"/>
            <a:srcRect/>
            <a:stretch>
              <a:fillRect t="-19068" b="-19068"/>
            </a:stretch>
          </a:blip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140348"/>
              <a:satOff val="4906"/>
              <a:lumOff val="107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ounded Rectangle 7"/>
          <p:cNvSpPr/>
          <p:nvPr/>
        </p:nvSpPr>
        <p:spPr>
          <a:xfrm>
            <a:off x="6111428" y="3462722"/>
            <a:ext cx="2145893" cy="3119689"/>
          </a:xfrm>
          <a:prstGeom prst="roundRect">
            <a:avLst>
              <a:gd name="adj" fmla="val 10000"/>
            </a:avLst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57556" r="-68240"/>
            </a:stretch>
          </a:blip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280695"/>
              <a:satOff val="9811"/>
              <a:lumOff val="215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/>
          <p:cNvSpPr/>
          <p:nvPr/>
        </p:nvSpPr>
        <p:spPr>
          <a:xfrm>
            <a:off x="2604173" y="2934388"/>
            <a:ext cx="9144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</a:rPr>
              <a:t>Ductal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5593080" y="2934388"/>
            <a:ext cx="100584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</a:rPr>
              <a:t>Papillary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32220" y="2934388"/>
            <a:ext cx="100248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</a:rPr>
              <a:t>Corded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36548" y="6213078"/>
            <a:ext cx="9144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Tubular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48033" y="6213078"/>
            <a:ext cx="64008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</a:rPr>
              <a:t>Solid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64484" y="6213078"/>
            <a:ext cx="100584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latin typeface="Calibri"/>
              </a:rPr>
              <a:t>Retiform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82001" y="3462722"/>
            <a:ext cx="2178997" cy="3119689"/>
          </a:xfrm>
          <a:prstGeom prst="roundRect">
            <a:avLst>
              <a:gd name="adj" fmla="val 10000"/>
            </a:avLst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63591" r="-55968"/>
            </a:stretch>
          </a:blip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421043"/>
              <a:satOff val="14717"/>
              <a:lumOff val="323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ectangle 15"/>
          <p:cNvSpPr/>
          <p:nvPr/>
        </p:nvSpPr>
        <p:spPr>
          <a:xfrm>
            <a:off x="8785698" y="6213078"/>
            <a:ext cx="13716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latin typeface="Calibri"/>
              </a:rPr>
              <a:t>Glomeruloid</a:t>
            </a:r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24924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 rot="16200000">
            <a:off x="2052307" y="357274"/>
            <a:ext cx="2247651" cy="2684295"/>
          </a:xfrm>
          <a:prstGeom prst="roundRect">
            <a:avLst>
              <a:gd name="adj" fmla="val 10000"/>
            </a:avLst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6000" r="-26000"/>
            </a:stretch>
          </a:blip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6"/>
          <p:cNvSpPr/>
          <p:nvPr/>
        </p:nvSpPr>
        <p:spPr>
          <a:xfrm>
            <a:off x="1829563" y="2877444"/>
            <a:ext cx="2683545" cy="433965"/>
          </a:xfrm>
          <a:prstGeom prst="rect">
            <a:avLst/>
          </a:pr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1440" rIns="0" bIns="91440" numCol="1" spcCol="1270" anchor="t" anchorCtr="0">
            <a:spAutoFit/>
          </a:bodyPr>
          <a:lstStyle/>
          <a:p>
            <a:pPr algn="ctr" defTabSz="1422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</a:rPr>
              <a:t>Vesicular to clear nuclei</a:t>
            </a:r>
          </a:p>
        </p:txBody>
      </p:sp>
      <p:sp>
        <p:nvSpPr>
          <p:cNvPr id="8" name="Rounded Rectangle 7"/>
          <p:cNvSpPr/>
          <p:nvPr/>
        </p:nvSpPr>
        <p:spPr>
          <a:xfrm rot="16200000">
            <a:off x="4933243" y="358484"/>
            <a:ext cx="2247650" cy="2682497"/>
          </a:xfrm>
          <a:prstGeom prst="roundRect">
            <a:avLst>
              <a:gd name="adj" fmla="val 1000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6000" r="-26000"/>
            </a:stretch>
          </a:blip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210521"/>
              <a:satOff val="7359"/>
              <a:lumOff val="161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/>
          <p:cNvSpPr/>
          <p:nvPr/>
        </p:nvSpPr>
        <p:spPr>
          <a:xfrm>
            <a:off x="4711398" y="2877444"/>
            <a:ext cx="2686919" cy="433965"/>
          </a:xfrm>
          <a:prstGeom prst="rect">
            <a:avLst/>
          </a:pr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79936"/>
              <a:satOff val="8690"/>
              <a:lumOff val="4901"/>
              <a:alphaOff val="0"/>
            </a:schemeClr>
          </a:fillRef>
          <a:effectRef idx="0">
            <a:schemeClr val="accent4">
              <a:hueOff val="179936"/>
              <a:satOff val="8690"/>
              <a:lumOff val="490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1440" rIns="0" bIns="91440" numCol="1" spcCol="1270" anchor="t" anchorCtr="0">
            <a:spAutoFit/>
          </a:bodyPr>
          <a:lstStyle/>
          <a:p>
            <a:pPr algn="ctr" defTabSz="1422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</a:rPr>
              <a:t>Nuclear grooves</a:t>
            </a:r>
          </a:p>
        </p:txBody>
      </p:sp>
      <p:sp>
        <p:nvSpPr>
          <p:cNvPr id="10" name="Rounded Rectangle 9"/>
          <p:cNvSpPr/>
          <p:nvPr/>
        </p:nvSpPr>
        <p:spPr>
          <a:xfrm rot="16200000">
            <a:off x="7814032" y="357650"/>
            <a:ext cx="2247650" cy="2682497"/>
          </a:xfrm>
          <a:prstGeom prst="roundRect">
            <a:avLst>
              <a:gd name="adj" fmla="val 10000"/>
            </a:avLst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6000" r="-26000"/>
            </a:stretch>
          </a:blip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421043"/>
              <a:satOff val="14717"/>
              <a:lumOff val="323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 10"/>
          <p:cNvSpPr/>
          <p:nvPr/>
        </p:nvSpPr>
        <p:spPr>
          <a:xfrm>
            <a:off x="7596607" y="2877444"/>
            <a:ext cx="2682499" cy="433965"/>
          </a:xfrm>
          <a:prstGeom prst="rect">
            <a:avLst/>
          </a:pr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59873"/>
              <a:satOff val="17380"/>
              <a:lumOff val="9803"/>
              <a:alphaOff val="0"/>
            </a:schemeClr>
          </a:fillRef>
          <a:effectRef idx="0">
            <a:schemeClr val="accent4">
              <a:hueOff val="359873"/>
              <a:satOff val="17380"/>
              <a:lumOff val="98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1440" rIns="0" bIns="91440" numCol="1" spcCol="1270" anchor="t" anchorCtr="0">
            <a:spAutoFit/>
          </a:bodyPr>
          <a:lstStyle/>
          <a:p>
            <a:pPr algn="ctr" defTabSz="1422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</a:rPr>
              <a:t>Hobnail type cells</a:t>
            </a:r>
          </a:p>
        </p:txBody>
      </p:sp>
      <p:sp>
        <p:nvSpPr>
          <p:cNvPr id="17" name="Rounded Rectangle 16"/>
          <p:cNvSpPr/>
          <p:nvPr/>
        </p:nvSpPr>
        <p:spPr>
          <a:xfrm rot="16200000">
            <a:off x="2051609" y="3207481"/>
            <a:ext cx="2285998" cy="2730091"/>
          </a:xfrm>
          <a:prstGeom prst="roundRect">
            <a:avLst>
              <a:gd name="adj" fmla="val 10000"/>
            </a:avLst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6000" r="-26000"/>
            </a:stretch>
          </a:blip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/>
          <p:cNvSpPr/>
          <p:nvPr/>
        </p:nvSpPr>
        <p:spPr>
          <a:xfrm>
            <a:off x="1829562" y="5715000"/>
            <a:ext cx="2730092" cy="683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1440" rIns="0" bIns="91440" numCol="1" spcCol="1270" anchor="ctr" anchorCtr="0">
            <a:spAutoFit/>
          </a:bodyPr>
          <a:lstStyle/>
          <a:p>
            <a:pPr algn="ctr" defTabSz="8445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</a:rPr>
              <a:t>Eosinophilic secretions tubular pattern</a:t>
            </a:r>
          </a:p>
        </p:txBody>
      </p:sp>
      <p:sp>
        <p:nvSpPr>
          <p:cNvPr id="19" name="Rounded Rectangle 18"/>
          <p:cNvSpPr/>
          <p:nvPr/>
        </p:nvSpPr>
        <p:spPr>
          <a:xfrm rot="16200000">
            <a:off x="4932531" y="3208702"/>
            <a:ext cx="2286000" cy="2728267"/>
          </a:xfrm>
          <a:prstGeom prst="roundRect">
            <a:avLst>
              <a:gd name="adj" fmla="val 10000"/>
            </a:avLst>
          </a:prstGeom>
          <a:blipFill>
            <a:blip r:embed="rId6" cstate="screen">
              <a:lum contras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6000" r="-26000"/>
            </a:stretch>
          </a:blip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210521"/>
              <a:satOff val="7359"/>
              <a:lumOff val="161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ctangle 19"/>
          <p:cNvSpPr/>
          <p:nvPr/>
        </p:nvSpPr>
        <p:spPr>
          <a:xfrm>
            <a:off x="4711397" y="5715000"/>
            <a:ext cx="2728268" cy="683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79936"/>
              <a:satOff val="8690"/>
              <a:lumOff val="4901"/>
              <a:alphaOff val="0"/>
            </a:schemeClr>
          </a:fillRef>
          <a:effectRef idx="0">
            <a:schemeClr val="accent4">
              <a:hueOff val="179936"/>
              <a:satOff val="8690"/>
              <a:lumOff val="490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1440" rIns="0" bIns="91440" numCol="1" spcCol="1270" anchor="ctr" anchorCtr="0">
            <a:spAutoFit/>
          </a:bodyPr>
          <a:lstStyle/>
          <a:p>
            <a:pPr algn="ctr" defTabSz="8445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</a:rPr>
              <a:t>Eosinophilic secretions ductal pattern</a:t>
            </a:r>
          </a:p>
        </p:txBody>
      </p:sp>
      <p:sp>
        <p:nvSpPr>
          <p:cNvPr id="21" name="Rounded Rectangle 20"/>
          <p:cNvSpPr/>
          <p:nvPr/>
        </p:nvSpPr>
        <p:spPr>
          <a:xfrm rot="16200000">
            <a:off x="7813320" y="3207868"/>
            <a:ext cx="2286000" cy="2728267"/>
          </a:xfrm>
          <a:prstGeom prst="roundRect">
            <a:avLst>
              <a:gd name="adj" fmla="val 10000"/>
            </a:avLst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26000" r="-26000"/>
            </a:stretch>
          </a:blipFill>
          <a:ln w="190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421043"/>
              <a:satOff val="14717"/>
              <a:lumOff val="323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Rectangle 21"/>
          <p:cNvSpPr/>
          <p:nvPr/>
        </p:nvSpPr>
        <p:spPr>
          <a:xfrm>
            <a:off x="7591408" y="5721926"/>
            <a:ext cx="2729046" cy="932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59873"/>
              <a:satOff val="17380"/>
              <a:lumOff val="9803"/>
              <a:alphaOff val="0"/>
            </a:schemeClr>
          </a:fillRef>
          <a:effectRef idx="0">
            <a:schemeClr val="accent4">
              <a:hueOff val="359873"/>
              <a:satOff val="17380"/>
              <a:lumOff val="98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1440" rIns="0" bIns="91440" numCol="1" spcCol="1270" anchor="ctr" anchorCtr="0">
            <a:spAutoFit/>
          </a:bodyPr>
          <a:lstStyle/>
          <a:p>
            <a:pPr algn="ctr" defTabSz="8445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</a:rPr>
              <a:t>Eosinophilic secretions glandular structures with attenuated lining</a:t>
            </a:r>
          </a:p>
        </p:txBody>
      </p:sp>
    </p:spTree>
    <p:extLst>
      <p:ext uri="{BB962C8B-B14F-4D97-AF65-F5344CB8AC3E}">
        <p14:creationId xmlns:p14="http://schemas.microsoft.com/office/powerpoint/2010/main" val="15018480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264919" y="2788920"/>
            <a:ext cx="6858000" cy="128016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Mesonephric-like Ca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IHC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124200" y="457200"/>
          <a:ext cx="71628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44410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56" b="5556"/>
          <a:stretch/>
        </p:blipFill>
        <p:spPr>
          <a:xfrm rot="5400000">
            <a:off x="5067300" y="1141413"/>
            <a:ext cx="6858000" cy="4572000"/>
          </a:xfrm>
          <a:prstGeom prst="rect">
            <a:avLst/>
          </a:prstGeom>
          <a:ln w="28575">
            <a:noFill/>
          </a:ln>
        </p:spPr>
      </p:pic>
      <p:sp>
        <p:nvSpPr>
          <p:cNvPr id="2" name="Rectangle 1"/>
          <p:cNvSpPr/>
          <p:nvPr/>
        </p:nvSpPr>
        <p:spPr>
          <a:xfrm>
            <a:off x="6667500" y="6288316"/>
            <a:ext cx="3810000" cy="529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with a predominant glandular pattern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56" b="5556"/>
          <a:stretch/>
        </p:blipFill>
        <p:spPr>
          <a:xfrm rot="5400000">
            <a:off x="266700" y="1143000"/>
            <a:ext cx="6858000" cy="4572000"/>
          </a:xfrm>
          <a:prstGeom prst="rect">
            <a:avLst/>
          </a:prstGeom>
          <a:ln w="2857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790700" y="6293759"/>
            <a:ext cx="3810000" cy="529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with a predominant papillary pattern</a:t>
            </a:r>
          </a:p>
        </p:txBody>
      </p:sp>
    </p:spTree>
    <p:extLst>
      <p:ext uri="{BB962C8B-B14F-4D97-AF65-F5344CB8AC3E}">
        <p14:creationId xmlns:p14="http://schemas.microsoft.com/office/powerpoint/2010/main" val="914489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439" y="863148"/>
            <a:ext cx="6818086" cy="5113565"/>
          </a:xfrm>
          <a:prstGeom prst="rect">
            <a:avLst/>
          </a:prstGeom>
          <a:ln w="2857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23330" y="976088"/>
            <a:ext cx="6828971" cy="4876800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6948334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56" b="5556"/>
          <a:stretch/>
        </p:blipFill>
        <p:spPr>
          <a:xfrm rot="5400000">
            <a:off x="304800" y="1143000"/>
            <a:ext cx="6858000" cy="4572000"/>
          </a:xfrm>
          <a:prstGeom prst="rect">
            <a:avLst/>
          </a:prstGeom>
          <a:ln w="2857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56" b="5556"/>
          <a:stretch/>
        </p:blipFill>
        <p:spPr>
          <a:xfrm rot="5400000">
            <a:off x="5041899" y="1143000"/>
            <a:ext cx="6858000" cy="4572000"/>
          </a:xfrm>
          <a:prstGeom prst="rect">
            <a:avLst/>
          </a:prstGeom>
          <a:ln w="2857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530350" y="0"/>
            <a:ext cx="914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Papillary areas with clear cells, eosinophilic cells, and hobnails</a:t>
            </a:r>
          </a:p>
        </p:txBody>
      </p:sp>
    </p:spTree>
    <p:extLst>
      <p:ext uri="{BB962C8B-B14F-4D97-AF65-F5344CB8AC3E}">
        <p14:creationId xmlns:p14="http://schemas.microsoft.com/office/powerpoint/2010/main" val="2935849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KTVu1\Desktop\JPEG\S14-80118 serous ca not endoemtrioid ca grad1_863.jpg"/>
          <p:cNvPicPr>
            <a:picLocks noChangeAspect="1" noChangeArrowheads="1"/>
          </p:cNvPicPr>
          <p:nvPr/>
        </p:nvPicPr>
        <p:blipFill rotWithShape="1">
          <a:blip r:embed="rId2"/>
          <a:srcRect l="11111" t="13912" b="9190"/>
          <a:stretch/>
        </p:blipFill>
        <p:spPr bwMode="auto">
          <a:xfrm>
            <a:off x="1524000" y="593744"/>
            <a:ext cx="4572000" cy="527365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 descr="C:\Users\KTVu1\Desktop\JPEG\S14-80118 serous ca not endoemtrioid 1p53null_866.jpg"/>
          <p:cNvPicPr>
            <a:picLocks noChangeAspect="1" noChangeArrowheads="1"/>
          </p:cNvPicPr>
          <p:nvPr/>
        </p:nvPicPr>
        <p:blipFill rotWithShape="1">
          <a:blip r:embed="rId3"/>
          <a:srcRect t="13912" r="11111" b="9190"/>
          <a:stretch/>
        </p:blipFill>
        <p:spPr bwMode="auto">
          <a:xfrm>
            <a:off x="6096000" y="593742"/>
            <a:ext cx="4572000" cy="527365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8" name="TextBox 2"/>
          <p:cNvSpPr txBox="1">
            <a:spLocks noChangeArrowheads="1"/>
          </p:cNvSpPr>
          <p:nvPr/>
        </p:nvSpPr>
        <p:spPr bwMode="auto">
          <a:xfrm>
            <a:off x="6235700" y="5908675"/>
            <a:ext cx="445770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b="1">
                <a:solidFill>
                  <a:srgbClr val="C00000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•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800" b="0" dirty="0">
                <a:solidFill>
                  <a:srgbClr val="000000"/>
                </a:solidFill>
              </a:rPr>
              <a:t>Aberrant p53 expression, “null case”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14475" y="19939"/>
            <a:ext cx="9124950" cy="5078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Serous carcinoma, not an endometrioid adenocarcinoma </a:t>
            </a:r>
          </a:p>
        </p:txBody>
      </p:sp>
      <p:sp>
        <p:nvSpPr>
          <p:cNvPr id="41990" name="TextBox 4"/>
          <p:cNvSpPr txBox="1">
            <a:spLocks noChangeArrowheads="1"/>
          </p:cNvSpPr>
          <p:nvPr/>
        </p:nvSpPr>
        <p:spPr bwMode="auto">
          <a:xfrm>
            <a:off x="1616075" y="5908676"/>
            <a:ext cx="4387850" cy="9239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lnSpc>
                <a:spcPct val="130000"/>
              </a:lnSpc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400" b="1">
                <a:solidFill>
                  <a:srgbClr val="C00000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•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–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lnSpc>
                <a:spcPct val="130000"/>
              </a:lnSpc>
              <a:spcBef>
                <a:spcPct val="20000"/>
              </a:spcBef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DE8B05"/>
              </a:buClr>
              <a:buFont typeface="Arial" pitchFamily="34" charset="0"/>
              <a:buChar char="»"/>
              <a:defRPr sz="2000" b="1">
                <a:solidFill>
                  <a:srgbClr val="595959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defTabSz="45720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1800" b="0" dirty="0">
                <a:solidFill>
                  <a:srgbClr val="000000"/>
                </a:solidFill>
              </a:rPr>
              <a:t>Note the high </a:t>
            </a:r>
            <a:r>
              <a:rPr lang="en-US" altLang="en-US" sz="1800" b="0" dirty="0" err="1">
                <a:solidFill>
                  <a:srgbClr val="000000"/>
                </a:solidFill>
              </a:rPr>
              <a:t>nuclear:cytoplasmic</a:t>
            </a:r>
            <a:r>
              <a:rPr lang="en-US" altLang="en-US" sz="1800" b="0" dirty="0">
                <a:solidFill>
                  <a:srgbClr val="000000"/>
                </a:solidFill>
              </a:rPr>
              <a:t> ratio, the irregular distribution of the chromatin, and numerous apoptotic bodies</a:t>
            </a:r>
          </a:p>
        </p:txBody>
      </p:sp>
    </p:spTree>
    <p:extLst>
      <p:ext uri="{BB962C8B-B14F-4D97-AF65-F5344CB8AC3E}">
        <p14:creationId xmlns:p14="http://schemas.microsoft.com/office/powerpoint/2010/main" val="29233079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4561114" cy="3398299"/>
          </a:xfrm>
          <a:prstGeom prst="rect">
            <a:avLst/>
          </a:prstGeom>
          <a:ln w="28575"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524000" y="0"/>
            <a:ext cx="1905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Vimentin, focally +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344" y="0"/>
            <a:ext cx="4572000" cy="3429000"/>
          </a:xfrm>
          <a:prstGeom prst="rect">
            <a:avLst/>
          </a:prstGeom>
          <a:ln w="28575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F023F6-A07A-49E0-9EAB-469B535DEF57}"/>
              </a:ext>
            </a:extLst>
          </p:cNvPr>
          <p:cNvSpPr txBox="1"/>
          <p:nvPr/>
        </p:nvSpPr>
        <p:spPr>
          <a:xfrm>
            <a:off x="9263744" y="3028967"/>
            <a:ext cx="1371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ER/PR neg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759" b="12500"/>
          <a:stretch/>
        </p:blipFill>
        <p:spPr>
          <a:xfrm>
            <a:off x="1524000" y="3439886"/>
            <a:ext cx="4539344" cy="3418114"/>
          </a:xfrm>
          <a:prstGeom prst="rect">
            <a:avLst/>
          </a:prstGeom>
          <a:ln w="28575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545772" y="6530332"/>
            <a:ext cx="17308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p53 “wild- type”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lum bright="1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344" y="3429000"/>
            <a:ext cx="4572000" cy="3429000"/>
          </a:xfrm>
          <a:prstGeom prst="rect">
            <a:avLst/>
          </a:prstGeom>
          <a:ln w="2857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9263744" y="6488668"/>
            <a:ext cx="1371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ER/PR neg</a:t>
            </a:r>
          </a:p>
        </p:txBody>
      </p:sp>
    </p:spTree>
    <p:extLst>
      <p:ext uri="{BB962C8B-B14F-4D97-AF65-F5344CB8AC3E}">
        <p14:creationId xmlns:p14="http://schemas.microsoft.com/office/powerpoint/2010/main" val="28158542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56" b="5556"/>
          <a:stretch/>
        </p:blipFill>
        <p:spPr>
          <a:xfrm rot="10800000">
            <a:off x="1529442" y="-2"/>
            <a:ext cx="4582160" cy="3429001"/>
          </a:xfrm>
          <a:prstGeom prst="rect">
            <a:avLst/>
          </a:prstGeom>
          <a:ln w="2857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602" y="3429000"/>
            <a:ext cx="4572000" cy="3429000"/>
          </a:xfrm>
          <a:prstGeom prst="rect">
            <a:avLst/>
          </a:prstGeom>
          <a:ln w="2857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39603" y="3429000"/>
            <a:ext cx="158459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Ki-67 index: low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31913" y="-2"/>
            <a:ext cx="121379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p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patchy +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-2"/>
            <a:ext cx="4572000" cy="3429002"/>
          </a:xfrm>
          <a:prstGeom prst="rect">
            <a:avLst/>
          </a:prstGeom>
          <a:ln w="2857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29000"/>
            <a:ext cx="4572000" cy="3429000"/>
          </a:xfrm>
          <a:prstGeom prst="rect">
            <a:avLst/>
          </a:prstGeom>
          <a:ln w="2857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096001" y="-3"/>
            <a:ext cx="95949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GATA-3 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89831" y="3429000"/>
            <a:ext cx="96566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GATA-3 +</a:t>
            </a:r>
          </a:p>
        </p:txBody>
      </p:sp>
    </p:spTree>
    <p:extLst>
      <p:ext uri="{BB962C8B-B14F-4D97-AF65-F5344CB8AC3E}">
        <p14:creationId xmlns:p14="http://schemas.microsoft.com/office/powerpoint/2010/main" val="13678720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2438400" y="609600"/>
          <a:ext cx="73152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07625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5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CE0AEA-3A16-43E1-8F9F-7CB654A7D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73" r="18943" b="2"/>
          <a:stretch/>
        </p:blipFill>
        <p:spPr>
          <a:xfrm rot="5400000">
            <a:off x="993306" y="-114386"/>
            <a:ext cx="5743618" cy="7086768"/>
          </a:xfrm>
          <a:prstGeom prst="rect">
            <a:avLst/>
          </a:prstGeom>
        </p:spPr>
      </p:pic>
      <p:pic>
        <p:nvPicPr>
          <p:cNvPr id="1026" name="Picture 2" descr="IMG_0439.jpg">
            <a:extLst>
              <a:ext uri="{FF2B5EF4-FFF2-40B4-BE49-F238E27FC236}">
                <a16:creationId xmlns:a16="http://schemas.microsoft.com/office/drawing/2014/main" id="{6CF81ED1-5D80-4D52-ACF3-1B8338EC0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3" r="37759" b="1"/>
          <a:stretch/>
        </p:blipFill>
        <p:spPr bwMode="auto">
          <a:xfrm>
            <a:off x="7601026" y="557189"/>
            <a:ext cx="4269242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108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ndometrial adenoca desmoplasia#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63" t="7228" b="11295"/>
          <a:stretch/>
        </p:blipFill>
        <p:spPr bwMode="auto">
          <a:xfrm>
            <a:off x="787400" y="928688"/>
            <a:ext cx="9144000" cy="59293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04950" y="0"/>
            <a:ext cx="9163050" cy="9286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Desmoplastic Reaction 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that this change is not reactive due to a recent curettage</a:t>
            </a:r>
          </a:p>
        </p:txBody>
      </p:sp>
      <p:pic>
        <p:nvPicPr>
          <p:cNvPr id="30724" name="Picture 2" descr="endometrial adenoca desmoplasia#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8300" y="3343276"/>
            <a:ext cx="4686300" cy="35147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15740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KTVu1\Desktop\JPEG\Picture1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231" t="17338" r="25890"/>
          <a:stretch/>
        </p:blipFill>
        <p:spPr bwMode="auto">
          <a:xfrm>
            <a:off x="6261100" y="1179513"/>
            <a:ext cx="4699000" cy="56689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7" descr="Endometrial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7338"/>
          <a:stretch/>
        </p:blipFill>
        <p:spPr bwMode="auto">
          <a:xfrm>
            <a:off x="1358901" y="1179513"/>
            <a:ext cx="4572000" cy="56689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100" name="Rectangle 4"/>
          <p:cNvSpPr>
            <a:spLocks noChangeArrowheads="1"/>
          </p:cNvSpPr>
          <p:nvPr/>
        </p:nvSpPr>
        <p:spPr bwMode="auto">
          <a:xfrm>
            <a:off x="1358901" y="-12700"/>
            <a:ext cx="4572000" cy="1192213"/>
          </a:xfrm>
          <a:prstGeom prst="rect">
            <a:avLst/>
          </a:prstGeom>
          <a:noFill/>
          <a:ln>
            <a:noFill/>
          </a:ln>
          <a:effectLst/>
        </p:spPr>
        <p:txBody>
          <a:bodyPr lIns="82911" tIns="41459" rIns="82911" bIns="41459" anchor="ctr">
            <a:spAutoFit/>
          </a:bodyPr>
          <a:lstStyle>
            <a:lvl1pPr defTabSz="83185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415925" defTabSz="83185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831850" defTabSz="83185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246188" defTabSz="83185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1662113" defTabSz="831850"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119313" defTabSz="8318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576513" defTabSz="8318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033713" defTabSz="8318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490913" defTabSz="8318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Endometrioid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Adenocarcinoma, Extensive Papillary Pattern - When dealing with this pattern an </a:t>
            </a:r>
            <a:r>
              <a:rPr lang="en-US" altLang="en-US" sz="1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endocervical</a:t>
            </a: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origin has to be ruled out</a:t>
            </a:r>
          </a:p>
        </p:txBody>
      </p:sp>
      <p:sp>
        <p:nvSpPr>
          <p:cNvPr id="6" name="Rectangle 5"/>
          <p:cNvSpPr/>
          <p:nvPr/>
        </p:nvSpPr>
        <p:spPr>
          <a:xfrm>
            <a:off x="6362700" y="-12700"/>
            <a:ext cx="4495800" cy="1192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Cervical Adenocarcinoma in an  Endometrial Biopsy, 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Extensive Papillary Pattern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846434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KTVu1\Desktop\JPEG\Picture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2402"/>
          <a:stretch/>
        </p:blipFill>
        <p:spPr bwMode="auto">
          <a:xfrm>
            <a:off x="1524000" y="139850"/>
            <a:ext cx="9144000" cy="605278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0" y="6076951"/>
            <a:ext cx="9180513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magnification of cervical adenocarcinoma, note the presence of numerous apoptotic bodies and apical mitoses</a:t>
            </a:r>
          </a:p>
        </p:txBody>
      </p:sp>
    </p:spTree>
    <p:extLst>
      <p:ext uri="{BB962C8B-B14F-4D97-AF65-F5344CB8AC3E}">
        <p14:creationId xmlns:p14="http://schemas.microsoft.com/office/powerpoint/2010/main" val="3956563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1265</Words>
  <Application>Microsoft Office PowerPoint</Application>
  <PresentationFormat>Widescreen</PresentationFormat>
  <Paragraphs>306</Paragraphs>
  <Slides>63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Times New Roman</vt:lpstr>
      <vt:lpstr>Wingdings</vt:lpstr>
      <vt:lpstr>Office Theme</vt:lpstr>
      <vt:lpstr>1_Office Theme</vt:lpstr>
      <vt:lpstr>PowerPoint Presentation</vt:lpstr>
      <vt:lpstr>Objectives</vt:lpstr>
      <vt:lpstr>PowerPoint Presentation</vt:lpstr>
      <vt:lpstr>Endometrioid Adenocarcinoma, FIGO grade 1:  What You Need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Serous Carcinoma </vt:lpstr>
      <vt:lpstr>PowerPoint Presentation</vt:lpstr>
      <vt:lpstr>PowerPoint Presentation</vt:lpstr>
      <vt:lpstr>Endometrioid Carcinoma with a Villoglandular Pattern</vt:lpstr>
      <vt:lpstr>Papillary Endometrioid Carcinoma of Intermediate Grade (or Grade 2)</vt:lpstr>
      <vt:lpstr>PowerPoint Presentation</vt:lpstr>
      <vt:lpstr>PowerPoint Presentation</vt:lpstr>
      <vt:lpstr>PowerPoint Presentation</vt:lpstr>
      <vt:lpstr>Papillary Endometrioid Carcinoma of Intermediate Grade</vt:lpstr>
      <vt:lpstr>Clear Cell Carcinoma </vt:lpstr>
      <vt:lpstr>PowerPoint Presentation</vt:lpstr>
      <vt:lpstr>PowerPoint Presentation</vt:lpstr>
      <vt:lpstr>PowerPoint Presentation</vt:lpstr>
      <vt:lpstr>Clear Cell Carcinoma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Undifferentiated Carcinoma:  Other Microscopic Features</vt:lpstr>
      <vt:lpstr>Undifferentiated Carcinoma</vt:lpstr>
      <vt:lpstr>Undifferentiated Carcinoma</vt:lpstr>
      <vt:lpstr>Immunohistochemical Studies for DNA Mismatch Repair Proteins (MLH1, MSH2, MSH6, PMS2)</vt:lpstr>
      <vt:lpstr>PowerPoint Presentation</vt:lpstr>
      <vt:lpstr>PowerPoint Presentation</vt:lpstr>
      <vt:lpstr>Dedifferentiated Carcinoma</vt:lpstr>
      <vt:lpstr>PowerPoint Presentation</vt:lpstr>
      <vt:lpstr>PowerPoint Presentation</vt:lpstr>
      <vt:lpstr>PowerPoint Presentation</vt:lpstr>
      <vt:lpstr>PowerPoint Presentation</vt:lpstr>
      <vt:lpstr>Neuroendocrine Carcinoma (It can be mixed with other histotypes)</vt:lpstr>
      <vt:lpstr>Mucinous Carcinoma</vt:lpstr>
      <vt:lpstr>PowerPoint Presentation</vt:lpstr>
      <vt:lpstr>PowerPoint Presentation</vt:lpstr>
      <vt:lpstr>Mucinous Carcinoma</vt:lpstr>
      <vt:lpstr>Mesonephric-like Ca</vt:lpstr>
      <vt:lpstr>PowerPoint Presentation</vt:lpstr>
      <vt:lpstr>PowerPoint Presentation</vt:lpstr>
      <vt:lpstr>Mesonephric-like Ca  IHC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Malpica,Anais</dc:creator>
  <cp:lastModifiedBy>Malpica,Anais</cp:lastModifiedBy>
  <cp:revision>3</cp:revision>
  <dcterms:created xsi:type="dcterms:W3CDTF">2022-10-12T02:59:33Z</dcterms:created>
  <dcterms:modified xsi:type="dcterms:W3CDTF">2022-10-12T03:13:31Z</dcterms:modified>
</cp:coreProperties>
</file>