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2931" r:id="rId2"/>
    <p:sldId id="680" r:id="rId3"/>
    <p:sldId id="682" r:id="rId4"/>
    <p:sldId id="684" r:id="rId5"/>
    <p:sldId id="685" r:id="rId6"/>
    <p:sldId id="686" r:id="rId7"/>
    <p:sldId id="687" r:id="rId8"/>
    <p:sldId id="688" r:id="rId9"/>
    <p:sldId id="787" r:id="rId10"/>
    <p:sldId id="690" r:id="rId11"/>
    <p:sldId id="691" r:id="rId12"/>
    <p:sldId id="692" r:id="rId13"/>
    <p:sldId id="693" r:id="rId14"/>
    <p:sldId id="788" r:id="rId15"/>
    <p:sldId id="695" r:id="rId16"/>
    <p:sldId id="696" r:id="rId17"/>
    <p:sldId id="952" r:id="rId18"/>
    <p:sldId id="697" r:id="rId19"/>
    <p:sldId id="698" r:id="rId20"/>
    <p:sldId id="699" r:id="rId21"/>
    <p:sldId id="700" r:id="rId22"/>
    <p:sldId id="702" r:id="rId23"/>
    <p:sldId id="801" r:id="rId24"/>
    <p:sldId id="816" r:id="rId25"/>
    <p:sldId id="703" r:id="rId26"/>
    <p:sldId id="704" r:id="rId27"/>
    <p:sldId id="705" r:id="rId28"/>
    <p:sldId id="706" r:id="rId29"/>
    <p:sldId id="789" r:id="rId30"/>
    <p:sldId id="709" r:id="rId31"/>
    <p:sldId id="710" r:id="rId32"/>
    <p:sldId id="480" r:id="rId33"/>
    <p:sldId id="711" r:id="rId34"/>
    <p:sldId id="712" r:id="rId35"/>
    <p:sldId id="285" r:id="rId36"/>
    <p:sldId id="479" r:id="rId37"/>
    <p:sldId id="713" r:id="rId38"/>
    <p:sldId id="715" r:id="rId39"/>
    <p:sldId id="817" r:id="rId40"/>
    <p:sldId id="714" r:id="rId41"/>
    <p:sldId id="717" r:id="rId42"/>
    <p:sldId id="718" r:id="rId43"/>
    <p:sldId id="719" r:id="rId44"/>
    <p:sldId id="720" r:id="rId45"/>
    <p:sldId id="791" r:id="rId46"/>
    <p:sldId id="722" r:id="rId47"/>
    <p:sldId id="723" r:id="rId48"/>
    <p:sldId id="724" r:id="rId49"/>
    <p:sldId id="725" r:id="rId50"/>
    <p:sldId id="755" r:id="rId51"/>
    <p:sldId id="756" r:id="rId52"/>
    <p:sldId id="757" r:id="rId53"/>
    <p:sldId id="796" r:id="rId54"/>
    <p:sldId id="797" r:id="rId55"/>
    <p:sldId id="760" r:id="rId56"/>
    <p:sldId id="761" r:id="rId57"/>
    <p:sldId id="762" r:id="rId58"/>
    <p:sldId id="798" r:id="rId59"/>
    <p:sldId id="764" r:id="rId60"/>
    <p:sldId id="765" r:id="rId61"/>
    <p:sldId id="818" r:id="rId62"/>
    <p:sldId id="767" r:id="rId63"/>
    <p:sldId id="768" r:id="rId64"/>
    <p:sldId id="769" r:id="rId65"/>
    <p:sldId id="785" r:id="rId66"/>
    <p:sldId id="770" r:id="rId67"/>
    <p:sldId id="498" r:id="rId68"/>
    <p:sldId id="958" r:id="rId69"/>
    <p:sldId id="959" r:id="rId70"/>
    <p:sldId id="956" r:id="rId71"/>
    <p:sldId id="813" r:id="rId72"/>
    <p:sldId id="774" r:id="rId73"/>
    <p:sldId id="777" r:id="rId74"/>
    <p:sldId id="778" r:id="rId75"/>
    <p:sldId id="779" r:id="rId76"/>
    <p:sldId id="780" r:id="rId77"/>
    <p:sldId id="781" r:id="rId78"/>
    <p:sldId id="846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64"/>
    <p:restoredTop sz="96327"/>
  </p:normalViewPr>
  <p:slideViewPr>
    <p:cSldViewPr snapToGrid="0">
      <p:cViewPr varScale="1">
        <p:scale>
          <a:sx n="128" d="100"/>
          <a:sy n="128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9EE1D-B490-044D-9D8A-D53E3779ABA2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8B596-80FD-7645-A06F-5EE52F7BD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38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E5766CC-D21B-C64D-9B89-8C0779AC3B25}" type="slidenum">
              <a:rPr lang="en-US" altLang="en-US" sz="1200">
                <a:latin typeface="Calibri" charset="0"/>
              </a:rPr>
              <a:pPr eaLnBrk="1" hangingPunct="1"/>
              <a:t>1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2188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18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8422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third category is what</a:t>
            </a:r>
            <a:r>
              <a:rPr lang="en-US" baseline="0" dirty="0"/>
              <a:t> we proposed to call Amp-</a:t>
            </a:r>
            <a:r>
              <a:rPr lang="en-US" baseline="0" dirty="0" err="1"/>
              <a:t>ductal</a:t>
            </a:r>
            <a:r>
              <a:rPr lang="en-US" baseline="0" dirty="0"/>
              <a:t>. These were subtle tumors that formed </a:t>
            </a:r>
            <a:r>
              <a:rPr lang="en-US" baseline="0" dirty="0" err="1"/>
              <a:t>schirrous</a:t>
            </a:r>
            <a:r>
              <a:rPr lang="en-US" baseline="0" dirty="0"/>
              <a:t> constrictive lesions on the walls of the very distal tips of CBD and/or MPD. Typically, if present, the </a:t>
            </a:r>
            <a:r>
              <a:rPr lang="en-US" baseline="0" dirty="0" err="1"/>
              <a:t>preinvasive</a:t>
            </a:r>
            <a:r>
              <a:rPr lang="en-US" baseline="0" dirty="0"/>
              <a:t> neoplasm was minimal and of flat type. These tumors were very underwhelming when examining from the duodenal perspective, showing button like </a:t>
            </a:r>
            <a:r>
              <a:rPr lang="en-US" baseline="0" dirty="0" err="1"/>
              <a:t>elevetions</a:t>
            </a:r>
            <a:r>
              <a:rPr lang="en-US" baseline="0" dirty="0"/>
              <a:t> with a central dimple like depression, and in some cases with ulceration.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396DC-E981-4852-AF23-6FE94052B50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70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These were tumors that had substantial </a:t>
            </a:r>
            <a:r>
              <a:rPr lang="en-US" dirty="0" err="1"/>
              <a:t>exophytic</a:t>
            </a:r>
            <a:r>
              <a:rPr lang="en-US" dirty="0"/>
              <a:t>, vegetating component on the duodenal surface of </a:t>
            </a:r>
            <a:r>
              <a:rPr lang="en-US" dirty="0" err="1"/>
              <a:t>ampulla</a:t>
            </a:r>
            <a:r>
              <a:rPr lang="en-US" dirty="0"/>
              <a:t>, often the vegetating component, which translates to </a:t>
            </a:r>
            <a:r>
              <a:rPr lang="en-US" dirty="0" err="1"/>
              <a:t>preinvasive</a:t>
            </a:r>
            <a:r>
              <a:rPr lang="en-US" dirty="0"/>
              <a:t> neoplasm grew distally (presumably due to gravity) and left the </a:t>
            </a:r>
            <a:r>
              <a:rPr lang="en-US" dirty="0" err="1"/>
              <a:t>ampullary</a:t>
            </a:r>
            <a:r>
              <a:rPr lang="en-US" dirty="0"/>
              <a:t> orifice as an eccentric</a:t>
            </a:r>
            <a:r>
              <a:rPr lang="en-US" baseline="0" dirty="0"/>
              <a:t> hole within the lesion.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396DC-E981-4852-AF23-6FE94052B50B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85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complexity is also reflected at</a:t>
            </a:r>
            <a:r>
              <a:rPr lang="en-US" baseline="0" dirty="0"/>
              <a:t> the </a:t>
            </a:r>
            <a:r>
              <a:rPr lang="en-US" baseline="0" dirty="0" err="1"/>
              <a:t>histologic</a:t>
            </a:r>
            <a:r>
              <a:rPr lang="en-US" baseline="0" dirty="0"/>
              <a:t> level with intestinal type mucosa transforms into a hybrid mucosa of the Papilla of </a:t>
            </a:r>
            <a:r>
              <a:rPr lang="en-US" baseline="0" dirty="0" err="1"/>
              <a:t>Vater</a:t>
            </a:r>
            <a:r>
              <a:rPr lang="en-US" baseline="0" dirty="0"/>
              <a:t> showing goblet cells in </a:t>
            </a:r>
            <a:r>
              <a:rPr lang="en-US" baseline="0" dirty="0" err="1"/>
              <a:t>foveolar</a:t>
            </a:r>
            <a:r>
              <a:rPr lang="en-US" baseline="0" dirty="0"/>
              <a:t>-like epithelium, and admixed with </a:t>
            </a:r>
            <a:r>
              <a:rPr lang="en-US" baseline="0" dirty="0" err="1"/>
              <a:t>ductules</a:t>
            </a:r>
            <a:r>
              <a:rPr lang="en-US" baseline="0" dirty="0"/>
              <a:t> of the type that are seen in </a:t>
            </a:r>
            <a:r>
              <a:rPr lang="en-US" baseline="0" dirty="0" err="1"/>
              <a:t>pancreatobiliary</a:t>
            </a:r>
            <a:r>
              <a:rPr lang="en-US" baseline="0" dirty="0"/>
              <a:t> tract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396DC-E981-4852-AF23-6FE94052B50B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94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Therefore it is not </a:t>
            </a:r>
            <a:r>
              <a:rPr lang="en-US" dirty="0" err="1"/>
              <a:t>surprisng</a:t>
            </a:r>
            <a:r>
              <a:rPr lang="en-US" dirty="0"/>
              <a:t> that this are can</a:t>
            </a:r>
            <a:r>
              <a:rPr lang="en-US" baseline="0" dirty="0"/>
              <a:t> give rise to a variety of </a:t>
            </a:r>
            <a:r>
              <a:rPr lang="en-US" baseline="0" dirty="0" err="1"/>
              <a:t>histologic</a:t>
            </a:r>
            <a:r>
              <a:rPr lang="en-US" baseline="0" dirty="0"/>
              <a:t> types of carcinoma including those with intestinal differentiation and those that are more </a:t>
            </a:r>
            <a:r>
              <a:rPr lang="en-US" baseline="0" dirty="0" err="1"/>
              <a:t>pancreatobiliary</a:t>
            </a:r>
            <a:r>
              <a:rPr lang="en-US" baseline="0" dirty="0"/>
              <a:t> or poorly dif NOS or even signet ring types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that the carcinomas arising</a:t>
            </a:r>
            <a:r>
              <a:rPr lang="en-US" baseline="0" dirty="0"/>
              <a:t> in this region are highly versatile, creating different </a:t>
            </a:r>
            <a:r>
              <a:rPr lang="en-US" baseline="0" dirty="0" err="1"/>
              <a:t>histologic</a:t>
            </a:r>
            <a:r>
              <a:rPr lang="en-US" baseline="0" dirty="0"/>
              <a:t> types and often hybrid 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396DC-E981-4852-AF23-6FE94052B50B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15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35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ノート プレースホルダ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Second, in a few cases, there was a composite pattern, not only in the advancing edge but also within the main part of the tumor.</a:t>
            </a:r>
          </a:p>
        </p:txBody>
      </p:sp>
      <p:sp>
        <p:nvSpPr>
          <p:cNvPr id="573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A38006-F2F4-42D5-B200-BCC5EA814FFB}" type="slidenum">
              <a:rPr lang="en-US" altLang="ja-JP">
                <a:solidFill>
                  <a:prstClr val="black"/>
                </a:solidFill>
              </a:rPr>
              <a:pPr/>
              <a:t>64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03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A01A-6511-4DAB-8E6A-726CB7AEC512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79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568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</a:t>
            </a:r>
            <a:r>
              <a:rPr lang="en-US" baseline="0" dirty="0"/>
              <a:t> to be changed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1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7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D6E23-8346-EC47-846E-EF068D6E8B5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02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VERSITIL</a:t>
            </a:r>
            <a:r>
              <a:rPr lang="en-US" b="1" u="sng" baseline="0" dirty="0"/>
              <a:t>     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D6E23-8346-EC47-846E-EF068D6E8B5D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66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55B1DF-5D51-4544-9C0D-C6BB93A3095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1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complexity is also reflected at</a:t>
            </a:r>
            <a:r>
              <a:rPr lang="en-US" baseline="0" dirty="0"/>
              <a:t> the </a:t>
            </a:r>
            <a:r>
              <a:rPr lang="en-US" baseline="0" dirty="0" err="1"/>
              <a:t>histologic</a:t>
            </a:r>
            <a:r>
              <a:rPr lang="en-US" baseline="0" dirty="0"/>
              <a:t> level with intestinal type mucosa transforms into a hybrid mucosa of the Papilla of </a:t>
            </a:r>
            <a:r>
              <a:rPr lang="en-US" baseline="0" dirty="0" err="1"/>
              <a:t>Vater</a:t>
            </a:r>
            <a:r>
              <a:rPr lang="en-US" baseline="0" dirty="0"/>
              <a:t> showing goblet cells in </a:t>
            </a:r>
            <a:r>
              <a:rPr lang="en-US" baseline="0" dirty="0" err="1"/>
              <a:t>foveolar</a:t>
            </a:r>
            <a:r>
              <a:rPr lang="en-US" baseline="0" dirty="0"/>
              <a:t>-like epithelium, and admixed with </a:t>
            </a:r>
            <a:r>
              <a:rPr lang="en-US" baseline="0" dirty="0" err="1"/>
              <a:t>ductules</a:t>
            </a:r>
            <a:r>
              <a:rPr lang="en-US" baseline="0" dirty="0"/>
              <a:t> of the type that are seen in </a:t>
            </a:r>
            <a:r>
              <a:rPr lang="en-US" baseline="0" dirty="0" err="1"/>
              <a:t>pancreatobiliary</a:t>
            </a:r>
            <a:r>
              <a:rPr lang="en-US" baseline="0" dirty="0"/>
              <a:t> tract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396DC-E981-4852-AF23-6FE94052B50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94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Intra-AMP group</a:t>
            </a:r>
            <a:r>
              <a:rPr lang="en-US" baseline="0" dirty="0"/>
              <a:t> </a:t>
            </a:r>
            <a:r>
              <a:rPr lang="en-US" dirty="0"/>
              <a:t>was distinguished by a prominent </a:t>
            </a:r>
            <a:r>
              <a:rPr lang="en-US" dirty="0" err="1"/>
              <a:t>intraluminal</a:t>
            </a:r>
            <a:r>
              <a:rPr lang="en-US" baseline="0" dirty="0"/>
              <a:t> growth of </a:t>
            </a:r>
            <a:r>
              <a:rPr lang="en-US" baseline="0" dirty="0" err="1"/>
              <a:t>preinvasive</a:t>
            </a:r>
            <a:r>
              <a:rPr lang="en-US" baseline="0" dirty="0"/>
              <a:t> </a:t>
            </a:r>
            <a:r>
              <a:rPr lang="en-US" baseline="0" dirty="0" err="1"/>
              <a:t>neoplasia</a:t>
            </a:r>
            <a:r>
              <a:rPr lang="en-US" baseline="0" dirty="0"/>
              <a:t> within the </a:t>
            </a:r>
            <a:r>
              <a:rPr lang="en-US" baseline="0" dirty="0" err="1"/>
              <a:t>ampulla</a:t>
            </a:r>
            <a:r>
              <a:rPr lang="en-US" baseline="0" dirty="0"/>
              <a:t>, often with dilated orifice of </a:t>
            </a:r>
            <a:r>
              <a:rPr lang="en-US" baseline="0" dirty="0" err="1"/>
              <a:t>Vater</a:t>
            </a:r>
            <a:r>
              <a:rPr lang="en-US" baseline="0" dirty="0"/>
              <a:t> from which nodules could protrude into the lumen and could show some </a:t>
            </a:r>
            <a:r>
              <a:rPr lang="en-US" baseline="0" dirty="0" err="1"/>
              <a:t>pagetoid</a:t>
            </a:r>
            <a:r>
              <a:rPr lang="en-US" baseline="0" dirty="0"/>
              <a:t> extension to the adjacent duodenal mucosa, but by definition &gt; 75% of the </a:t>
            </a:r>
            <a:r>
              <a:rPr lang="en-US" baseline="0" dirty="0" err="1"/>
              <a:t>preinvasive</a:t>
            </a:r>
            <a:r>
              <a:rPr lang="en-US" baseline="0" dirty="0"/>
              <a:t> lesion was within the </a:t>
            </a:r>
            <a:r>
              <a:rPr lang="en-US" baseline="0" dirty="0" err="1"/>
              <a:t>ampulla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396DC-E981-4852-AF23-6FE94052B50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74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BCDD-62F4-4FEB-853F-ED13D75E791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8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 dirty="0">
                <a:ea typeface="ＭＳ Ｐ明朝" charset="0"/>
              </a:rPr>
              <a:t>Histologically, IAPN shows papillary, tubular, or </a:t>
            </a:r>
            <a:r>
              <a:rPr lang="en-US" altLang="ja-JP" dirty="0" err="1">
                <a:ea typeface="ＭＳ Ｐ明朝" charset="0"/>
              </a:rPr>
              <a:t>papillo</a:t>
            </a:r>
            <a:r>
              <a:rPr lang="en-US" altLang="ja-JP" dirty="0">
                <a:ea typeface="ＭＳ Ｐ明朝" charset="0"/>
              </a:rPr>
              <a:t>-tubular growth. </a:t>
            </a:r>
            <a:endParaRPr lang="ja-JP" altLang="en-US" dirty="0">
              <a:ea typeface="ＭＳ Ｐ明朝" charset="0"/>
            </a:endParaRPr>
          </a:p>
        </p:txBody>
      </p:sp>
      <p:sp>
        <p:nvSpPr>
          <p:cNvPr id="25603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89630716-F618-6648-A8C4-285D5FE8F12C}" type="slidenum">
              <a:rPr lang="en-US" altLang="ja-JP" sz="1200">
                <a:latin typeface="Arial" charset="0"/>
              </a:rPr>
              <a:pPr/>
              <a:t>24</a:t>
            </a:fld>
            <a:endParaRPr lang="en-US" altLang="ja-JP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10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third category is what</a:t>
            </a:r>
            <a:r>
              <a:rPr lang="en-US" baseline="0" dirty="0"/>
              <a:t> we proposed to call Amp-</a:t>
            </a:r>
            <a:r>
              <a:rPr lang="en-US" baseline="0" dirty="0" err="1"/>
              <a:t>ductal</a:t>
            </a:r>
            <a:r>
              <a:rPr lang="en-US" baseline="0" dirty="0"/>
              <a:t>. These were subtle tumors that formed </a:t>
            </a:r>
            <a:r>
              <a:rPr lang="en-US" baseline="0" dirty="0" err="1"/>
              <a:t>schirrous</a:t>
            </a:r>
            <a:r>
              <a:rPr lang="en-US" baseline="0" dirty="0"/>
              <a:t> constrictive lesions on the walls of the very distal tips of CBD and/or MPD. Typically, if present, the </a:t>
            </a:r>
            <a:r>
              <a:rPr lang="en-US" baseline="0" dirty="0" err="1"/>
              <a:t>preinvasive</a:t>
            </a:r>
            <a:r>
              <a:rPr lang="en-US" baseline="0" dirty="0"/>
              <a:t> neoplasm was minimal and of flat type. These tumors were very underwhelming when examining from the duodenal perspective, showing button like </a:t>
            </a:r>
            <a:r>
              <a:rPr lang="en-US" baseline="0" dirty="0" err="1"/>
              <a:t>elevetions</a:t>
            </a:r>
            <a:r>
              <a:rPr lang="en-US" baseline="0" dirty="0"/>
              <a:t> with a central dimple like depression, and in some cases with ulceration.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396DC-E981-4852-AF23-6FE94052B50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21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third category is what</a:t>
            </a:r>
            <a:r>
              <a:rPr lang="en-US" baseline="0" dirty="0"/>
              <a:t> we proposed to call Amp-</a:t>
            </a:r>
            <a:r>
              <a:rPr lang="en-US" baseline="0" dirty="0" err="1"/>
              <a:t>ductal</a:t>
            </a:r>
            <a:r>
              <a:rPr lang="en-US" baseline="0" dirty="0"/>
              <a:t>. These were subtle tumors that formed </a:t>
            </a:r>
            <a:r>
              <a:rPr lang="en-US" baseline="0" dirty="0" err="1"/>
              <a:t>schirrous</a:t>
            </a:r>
            <a:r>
              <a:rPr lang="en-US" baseline="0" dirty="0"/>
              <a:t> constrictive lesions on the walls of the very distal tips of CBD and/or MPD. Typically, if present, the </a:t>
            </a:r>
            <a:r>
              <a:rPr lang="en-US" baseline="0" dirty="0" err="1"/>
              <a:t>preinvasive</a:t>
            </a:r>
            <a:r>
              <a:rPr lang="en-US" baseline="0" dirty="0"/>
              <a:t> neoplasm was minimal and of flat type. These tumors were very underwhelming when examining from the duodenal perspective, showing button like </a:t>
            </a:r>
            <a:r>
              <a:rPr lang="en-US" baseline="0" dirty="0" err="1"/>
              <a:t>elevetions</a:t>
            </a:r>
            <a:r>
              <a:rPr lang="en-US" baseline="0" dirty="0"/>
              <a:t> with a central dimple like depression, and in some cases with ulceration.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396DC-E981-4852-AF23-6FE94052B50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2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01FE5-B6EB-D810-14D6-E7AB73330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D515BE-CFE5-1FAF-8A9B-C2D1ECFE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52AE-B323-7E07-20B2-D8674C75C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4A27-879C-1545-A8CB-9CB85A27C877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B76B3-E8F3-9691-103D-6749004A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9B036-EF9B-6248-4743-8A2560C1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004-BC32-6D47-BF99-3942CC2F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7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E4DCC-1C5B-D4D4-FAC0-083CEC90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A04F8-3FB3-6D8C-98EF-C99ECDD1B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6DBE8-6779-327A-96AE-792682D0F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4A27-879C-1545-A8CB-9CB85A27C877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F1B1D-C8B6-4C73-2DFB-94F9F55F8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987A6-F746-D517-E606-8041E53E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004-BC32-6D47-BF99-3942CC2F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94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C05D3E-786C-7F7B-74D2-014C899EF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3867E-21A8-1EF7-F756-3C276CF34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C351C-6BA4-D38B-4B0A-484ABCBAB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4A27-879C-1545-A8CB-9CB85A27C877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333F6-4B68-087A-5AAD-BDD3CDCA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08728-D34E-6790-E527-3C3355C2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004-BC32-6D47-BF99-3942CC2F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3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F13DA-026D-42FD-B201-25E0A3778B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13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B52E4-145A-4F36-90AB-08DB319EEC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53F9F-6318-5F3F-DD0D-7C36A79B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B9FC6-A995-22FA-07D5-B8E5A51AE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DBEA8-09EB-6B8E-D2D8-8E8E715B8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4A27-879C-1545-A8CB-9CB85A27C877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08625-9E8F-070A-B3E6-818E6E2C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BC8DF-A4C1-2D22-349C-821A13973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004-BC32-6D47-BF99-3942CC2F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9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85F42-FB2D-71EC-A6DF-1650C82F2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215CD-A745-A015-EF9E-160850552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02B67-4FBD-270C-4332-F14B67ECB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4A27-879C-1545-A8CB-9CB85A27C877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727E-072A-D697-FBD1-7F6D959C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FA925-B1B9-48A9-FDDD-755520340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004-BC32-6D47-BF99-3942CC2F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1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73B5-28F1-9B53-82A6-5461CA02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E458E-4171-D017-3FDF-C0A95DDF9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6BD1B-A2D2-6E93-D7B2-9A6747B94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2F101-74EA-53F9-07F8-CEB23A3A6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4A27-879C-1545-A8CB-9CB85A27C877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4BE6A-36D3-2F03-1561-1D9D98CFD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3CFFE1-6C1A-C102-C752-1952320F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004-BC32-6D47-BF99-3942CC2F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44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A79D-3B77-89B1-7A13-5245F536B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D64D5-3C50-07EE-3174-A9FA6ED44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58030-5F48-00FD-8055-A0D8EB2D4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90F2C-544E-2908-23EA-F20C3780D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2A9BD5-FFCB-A143-46DF-8533E0799D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9A3E84-E7CE-49C2-FDF5-9527AC4D1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4A27-879C-1545-A8CB-9CB85A27C877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30019D-ECF9-15CC-8D10-95DF2A90D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B50AFE-B836-3B73-4C13-32B5E27E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004-BC32-6D47-BF99-3942CC2F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18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5788C-4C17-0939-F2AD-370C88A77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EE239A-6A75-B0A7-1CF5-20DA81F0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4A27-879C-1545-A8CB-9CB85A27C877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26439-9C23-DF77-3ED0-3F594E043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5DA32-A326-B8DF-45D1-86385C6B4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004-BC32-6D47-BF99-3942CC2F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8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E13F54-9DB6-3FB6-305C-1BAB4DEBD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4A27-879C-1545-A8CB-9CB85A27C877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A79FC-6F76-6E88-A48A-89BC902F5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B28C9-1535-7DC7-002A-F92F5B0B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004-BC32-6D47-BF99-3942CC2F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85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549C-FF56-3AD2-516B-07763234F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CC029-21BB-E823-598D-32FFFBE5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F8024-BA71-1597-3E79-32A0E5C37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A5D3E-028B-3A14-D92C-DAFE0DA5D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4A27-879C-1545-A8CB-9CB85A27C877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E9A3D-4B03-EC43-DA15-42A6984BB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CFD67-E1C7-FE03-6E6A-38D5D806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004-BC32-6D47-BF99-3942CC2F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41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766D2-9AAD-996B-0AD8-FC6D2928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1FCF4-11EF-009D-092C-8357262B23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DF487-1976-D952-EEAF-BE4977538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35BC7-D11B-6722-BE8A-FDF5D56B8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4A27-879C-1545-A8CB-9CB85A27C877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322D6-8DE5-BFF1-F8A3-8C280F69F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AB871-3A08-2F0E-B1E5-7BC4463A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004-BC32-6D47-BF99-3942CC2F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8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8ECD9A-01B9-7CDB-781A-1DE15FCE9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F0BD5-53AC-E42F-2C6E-26962FDAF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1362F-990F-5093-4F1D-A53E3E170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A4A27-879C-1545-A8CB-9CB85A27C877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03AB7-EC48-ADD2-B785-6F8BB6E98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6D120-C1D5-11AB-DF48-DBF9C5D24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D6004-BC32-6D47-BF99-3942CC2F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9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microsoft.com/office/2007/relationships/hdphoto" Target="../media/hdphoto2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microsoft.com/office/2007/relationships/hdphoto" Target="../media/hdphoto2.wdp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microsoft.com/office/2007/relationships/hdphoto" Target="../media/hdphoto8.wdp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14.xml"/><Relationship Id="rId7" Type="http://schemas.microsoft.com/office/2007/relationships/hdphoto" Target="../media/hdphoto8.wdp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microsoft.com/office/2007/relationships/hdphoto" Target="../media/hdphoto12.wdp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microsoft.com/office/2007/relationships/hdphoto" Target="../media/hdphoto12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56.png"/><Relationship Id="rId10" Type="http://schemas.microsoft.com/office/2007/relationships/hdphoto" Target="../media/hdphoto17.wdp"/><Relationship Id="rId4" Type="http://schemas.microsoft.com/office/2007/relationships/hdphoto" Target="../media/hdphoto15.wdp"/><Relationship Id="rId9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tif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0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tiff"/><Relationship Id="rId5" Type="http://schemas.microsoft.com/office/2007/relationships/hdphoto" Target="../media/hdphoto21.wdp"/><Relationship Id="rId4" Type="http://schemas.openxmlformats.org/officeDocument/2006/relationships/image" Target="../media/image75.jpe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microsoft.com/office/2007/relationships/hdphoto" Target="../media/hdphoto23.wdp"/><Relationship Id="rId4" Type="http://schemas.openxmlformats.org/officeDocument/2006/relationships/image" Target="../media/image7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png"/><Relationship Id="rId4" Type="http://schemas.openxmlformats.org/officeDocument/2006/relationships/image" Target="../media/image86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01944" y="2526586"/>
            <a:ext cx="6324600" cy="17526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ea typeface="ＭＳ Ｐゴシック" charset="-128"/>
              </a:rPr>
              <a:t>     N. Volkan Adsay, MD</a:t>
            </a:r>
          </a:p>
        </p:txBody>
      </p:sp>
      <p:sp>
        <p:nvSpPr>
          <p:cNvPr id="60418" name="Rectangle 9"/>
          <p:cNvSpPr>
            <a:spLocks noChangeArrowheads="1"/>
          </p:cNvSpPr>
          <p:nvPr/>
        </p:nvSpPr>
        <p:spPr bwMode="auto">
          <a:xfrm>
            <a:off x="198784" y="201612"/>
            <a:ext cx="11807686" cy="1914746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3600">
              <a:latin typeface="Calibri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535B0E31-6BB5-5249-AFD4-CA42404A311F}"/>
              </a:ext>
            </a:extLst>
          </p:cNvPr>
          <p:cNvSpPr txBox="1">
            <a:spLocks noChangeArrowheads="1"/>
          </p:cNvSpPr>
          <p:nvPr/>
        </p:nvSpPr>
        <p:spPr>
          <a:xfrm>
            <a:off x="3293165" y="2964163"/>
            <a:ext cx="6324600" cy="2669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ea typeface="ＭＳ Ｐゴシック" charset="-128"/>
              </a:rPr>
              <a:t>Professor of Pathology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ea typeface="ＭＳ Ｐゴシック" charset="-128"/>
              </a:rPr>
              <a:t>Chair, Surgical Sciences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ea typeface="ＭＳ Ｐゴシック" charset="-128"/>
              </a:rPr>
              <a:t>Chair, Dept. of Pathology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ea typeface="ＭＳ Ｐゴシック" charset="-128"/>
              </a:rPr>
              <a:t>Ko</a:t>
            </a:r>
            <a:r>
              <a:rPr lang="tr-TR" altLang="en-US" sz="2800" u="sng" dirty="0">
                <a:ea typeface="ＭＳ Ｐゴシック" charset="-128"/>
              </a:rPr>
              <a:t>ç</a:t>
            </a:r>
            <a:r>
              <a:rPr lang="en-US" altLang="en-US" sz="2800" dirty="0">
                <a:ea typeface="ＭＳ Ｐゴシック" charset="-128"/>
              </a:rPr>
              <a:t> University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ea typeface="ＭＳ Ｐゴシック" charset="-128"/>
              </a:rPr>
              <a:t>Department of Pathology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ea typeface="ＭＳ Ｐゴシック" charset="-128"/>
              </a:rPr>
              <a:t>Istanbul, </a:t>
            </a:r>
            <a:r>
              <a:rPr lang="en-US" altLang="en-US" sz="2800" dirty="0" err="1">
                <a:ea typeface="ＭＳ Ｐゴシック" charset="-128"/>
              </a:rPr>
              <a:t>Türkiye</a:t>
            </a:r>
            <a:endParaRPr lang="en-US" altLang="en-US" sz="2800" dirty="0">
              <a:ea typeface="ＭＳ Ｐゴシック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B4ED42-A947-E04B-9EAD-CDF78320F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33" y="4343070"/>
            <a:ext cx="2037907" cy="20379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EB35EF-3719-8949-9C2D-3D94042F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37" y="2309633"/>
            <a:ext cx="3058700" cy="20334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5AD0A99-D8EA-C170-EE31-EA55C0E1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44" y="656783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Surgical Pathology of Ampulla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507AF1-B00B-B6F2-B929-7CEA1FE23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63" y="2309633"/>
            <a:ext cx="4352429" cy="38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7053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951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Case -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10655105" cy="4406363"/>
          </a:xfrm>
        </p:spPr>
        <p:txBody>
          <a:bodyPr>
            <a:normAutofit/>
          </a:bodyPr>
          <a:lstStyle/>
          <a:p>
            <a:pPr algn="just"/>
            <a:r>
              <a:rPr lang="en-US" sz="3600" b="1" dirty="0"/>
              <a:t>73, F</a:t>
            </a:r>
          </a:p>
          <a:p>
            <a:pPr algn="just"/>
            <a:r>
              <a:rPr lang="en-US" sz="3600" b="1" dirty="0"/>
              <a:t>Abdominal pain and </a:t>
            </a:r>
            <a:r>
              <a:rPr lang="en-US" sz="3600" b="1" dirty="0">
                <a:solidFill>
                  <a:srgbClr val="008000"/>
                </a:solidFill>
              </a:rPr>
              <a:t>jaundice</a:t>
            </a:r>
          </a:p>
          <a:p>
            <a:pPr algn="just"/>
            <a:r>
              <a:rPr lang="en-US" sz="3600" b="1" dirty="0"/>
              <a:t>Cholangiogram: “Density in the distal CBD” </a:t>
            </a:r>
          </a:p>
          <a:p>
            <a:pPr algn="just"/>
            <a:r>
              <a:rPr lang="en-US" sz="3600" b="1" dirty="0" err="1">
                <a:solidFill>
                  <a:srgbClr val="0033CC"/>
                </a:solidFill>
              </a:rPr>
              <a:t>Sphincterotomy</a:t>
            </a:r>
            <a:r>
              <a:rPr lang="en-US" sz="3600" b="1" dirty="0">
                <a:solidFill>
                  <a:srgbClr val="0033CC"/>
                </a:solidFill>
              </a:rPr>
              <a:t>: Extricated a </a:t>
            </a:r>
            <a:r>
              <a:rPr lang="en-US" sz="3600" b="1" dirty="0" err="1">
                <a:solidFill>
                  <a:srgbClr val="0033CC"/>
                </a:solidFill>
              </a:rPr>
              <a:t>polypoid</a:t>
            </a:r>
            <a:r>
              <a:rPr lang="en-US" sz="3600" b="1" dirty="0">
                <a:solidFill>
                  <a:srgbClr val="0033CC"/>
                </a:solidFill>
              </a:rPr>
              <a:t> mass into the duodenal lumen</a:t>
            </a:r>
            <a:r>
              <a:rPr lang="en-US" sz="3600" b="1" dirty="0"/>
              <a:t>; stent was placed</a:t>
            </a:r>
          </a:p>
          <a:p>
            <a:pPr algn="just"/>
            <a:r>
              <a:rPr lang="en-US" sz="3600" b="1" dirty="0" err="1"/>
              <a:t>Pancreatoduodenectomy</a:t>
            </a:r>
            <a:r>
              <a:rPr lang="en-US" sz="3600" b="1" dirty="0"/>
              <a:t> was performed</a:t>
            </a:r>
          </a:p>
          <a:p>
            <a:pPr algn="just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7414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IAPN-1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" b="100000" l="0" r="70802">
                        <a14:backgroundMark x1="3451" y1="93016" x2="1213" y2="92540"/>
                        <a14:backgroundMark x1="560" y1="24127" x2="280" y2="33333"/>
                        <a14:backgroundMark x1="43377" y1="43333" x2="42910" y2="48571"/>
                        <a14:backgroundMark x1="44590" y1="50159" x2="44683" y2="50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594"/>
          <a:stretch/>
        </p:blipFill>
        <p:spPr>
          <a:xfrm rot="10800000">
            <a:off x="1962265" y="448418"/>
            <a:ext cx="8386425" cy="6367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 rot="19020000">
            <a:off x="5272739" y="3416707"/>
            <a:ext cx="2598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Oddi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musculature</a:t>
            </a:r>
          </a:p>
        </p:txBody>
      </p:sp>
      <p:sp>
        <p:nvSpPr>
          <p:cNvPr id="22" name="TextBox 21"/>
          <p:cNvSpPr txBox="1"/>
          <p:nvPr/>
        </p:nvSpPr>
        <p:spPr>
          <a:xfrm rot="17429726">
            <a:off x="5572118" y="4415399"/>
            <a:ext cx="3858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Duodenal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muscularis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propria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26202" y="3370339"/>
            <a:ext cx="2261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Pancreas</a:t>
            </a:r>
          </a:p>
        </p:txBody>
      </p:sp>
      <p:sp>
        <p:nvSpPr>
          <p:cNvPr id="18" name="Right Bracket 17"/>
          <p:cNvSpPr/>
          <p:nvPr/>
        </p:nvSpPr>
        <p:spPr>
          <a:xfrm rot="10800000">
            <a:off x="2461683" y="1613700"/>
            <a:ext cx="439941" cy="3843160"/>
          </a:xfrm>
          <a:prstGeom prst="rightBracket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20981" y="3370339"/>
            <a:ext cx="3480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Ampulla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8555" y="470720"/>
            <a:ext cx="67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Fig. 1</a:t>
            </a:r>
          </a:p>
        </p:txBody>
      </p:sp>
      <p:sp>
        <p:nvSpPr>
          <p:cNvPr id="9" name="Right Bracket 8"/>
          <p:cNvSpPr/>
          <p:nvPr/>
        </p:nvSpPr>
        <p:spPr>
          <a:xfrm rot="16200000">
            <a:off x="4603232" y="-498507"/>
            <a:ext cx="439941" cy="3843160"/>
          </a:xfrm>
          <a:prstGeom prst="rightBracket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3323" y="56094"/>
            <a:ext cx="10883590" cy="984222"/>
          </a:xfrm>
          <a:prstGeom prst="rect">
            <a:avLst/>
          </a:prstGeom>
          <a:solidFill>
            <a:srgbClr val="FFFFCC"/>
          </a:solidFill>
          <a:ln>
            <a:solidFill>
              <a:srgbClr val="7030A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Papillary/polypoid lesion filling the ampulla</a:t>
            </a:r>
            <a:r>
              <a:rPr lang="en-US" sz="3200" b="1" dirty="0">
                <a:solidFill>
                  <a:srgbClr val="FF0000"/>
                </a:solidFill>
              </a:rPr>
              <a:t>ry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>
                <a:solidFill>
                  <a:srgbClr val="000000"/>
                </a:solidFill>
              </a:rPr>
              <a:t>channel </a:t>
            </a:r>
          </a:p>
          <a:p>
            <a:pPr algn="ctr">
              <a:lnSpc>
                <a:spcPts val="3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</a:rPr>
              <a:t>(distal ends of CBD and MPD)</a:t>
            </a:r>
          </a:p>
        </p:txBody>
      </p:sp>
    </p:spTree>
    <p:extLst>
      <p:ext uri="{BB962C8B-B14F-4D97-AF65-F5344CB8AC3E}">
        <p14:creationId xmlns:p14="http://schemas.microsoft.com/office/powerpoint/2010/main" val="1683518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IAPN-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89739">
                        <a14:backgroundMark x1="72761" y1="3492" x2="73974" y2="98889"/>
                        <a14:backgroundMark x1="48134" y1="1270" x2="48134" y2="5873"/>
                        <a14:backgroundMark x1="59049" y1="1111" x2="51493" y2="0"/>
                        <a14:backgroundMark x1="34608" y1="794" x2="34608" y2="794"/>
                        <a14:backgroundMark x1="34328" y1="1270" x2="34328" y2="1270"/>
                        <a14:backgroundMark x1="746" y1="22857" x2="93" y2="33016"/>
                        <a14:backgroundMark x1="43843" y1="62540" x2="36660" y2="70794"/>
                        <a14:backgroundMark x1="37127" y1="53016" x2="36474" y2="57778"/>
                        <a14:backgroundMark x1="44590" y1="42540" x2="41138" y2="49683"/>
                        <a14:backgroundMark x1="43284" y1="48571" x2="45616" y2="51270"/>
                        <a14:backgroundMark x1="3078" y1="98889" x2="187" y2="98889"/>
                        <a14:backgroundMark x1="53451" y1="98254" x2="57836" y2="99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24102" y="382067"/>
            <a:ext cx="10834356" cy="636706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 rot="19838356">
            <a:off x="4909777" y="3530223"/>
            <a:ext cx="2031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white"/>
                </a:solidFill>
              </a:rPr>
              <a:t>Oddi</a:t>
            </a:r>
            <a:r>
              <a:rPr lang="en-US" dirty="0">
                <a:solidFill>
                  <a:prstClr val="white"/>
                </a:solidFill>
              </a:rPr>
              <a:t>  musculature</a:t>
            </a:r>
          </a:p>
        </p:txBody>
      </p:sp>
      <p:sp>
        <p:nvSpPr>
          <p:cNvPr id="22" name="TextBox 21"/>
          <p:cNvSpPr txBox="1"/>
          <p:nvPr/>
        </p:nvSpPr>
        <p:spPr>
          <a:xfrm rot="17429726">
            <a:off x="5680996" y="4219180"/>
            <a:ext cx="289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Duodenal </a:t>
            </a:r>
            <a:r>
              <a:rPr lang="en-US" dirty="0" err="1">
                <a:solidFill>
                  <a:prstClr val="white"/>
                </a:solidFill>
              </a:rPr>
              <a:t>muscularis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propria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32382" y="3188780"/>
            <a:ext cx="226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Pancreas</a:t>
            </a:r>
          </a:p>
        </p:txBody>
      </p:sp>
      <p:sp>
        <p:nvSpPr>
          <p:cNvPr id="18" name="Right Bracket 17"/>
          <p:cNvSpPr/>
          <p:nvPr/>
        </p:nvSpPr>
        <p:spPr>
          <a:xfrm rot="10800000">
            <a:off x="2267863" y="1398435"/>
            <a:ext cx="439941" cy="3843160"/>
          </a:xfrm>
          <a:prstGeom prst="rightBracket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13222" y="3071172"/>
            <a:ext cx="3707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Papilla of </a:t>
            </a:r>
            <a:r>
              <a:rPr lang="en-US" sz="2800" b="1" dirty="0" err="1">
                <a:solidFill>
                  <a:prstClr val="black"/>
                </a:solidFill>
              </a:rPr>
              <a:t>Vater</a:t>
            </a:r>
            <a:r>
              <a:rPr lang="en-US" sz="2800" b="1" dirty="0">
                <a:solidFill>
                  <a:prstClr val="black"/>
                </a:solidFill>
              </a:rPr>
              <a:t>: Dilated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4735" y="255455"/>
            <a:ext cx="67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Fig. 1</a:t>
            </a:r>
          </a:p>
        </p:txBody>
      </p:sp>
      <p:pic>
        <p:nvPicPr>
          <p:cNvPr id="10" name="Resim 1" descr="edge-of-ampulla-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28557" y="3377121"/>
            <a:ext cx="5860841" cy="34499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Resim 1" descr="edge-of-ampulla-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28558" y="81198"/>
            <a:ext cx="5866729" cy="34477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46052" y="25784"/>
            <a:ext cx="11262733" cy="548640"/>
          </a:xfrm>
          <a:prstGeom prst="rect">
            <a:avLst/>
          </a:prstGeom>
          <a:solidFill>
            <a:srgbClr val="FFFFCC"/>
          </a:solidFill>
          <a:ln>
            <a:solidFill>
              <a:srgbClr val="7030A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</a:rPr>
              <a:t>…While </a:t>
            </a:r>
            <a:r>
              <a:rPr lang="en-US" sz="3200" b="1" dirty="0">
                <a:solidFill>
                  <a:srgbClr val="C00000"/>
                </a:solidFill>
              </a:rPr>
              <a:t>preserving the duodenal surface </a:t>
            </a:r>
            <a:r>
              <a:rPr lang="en-US" sz="3200" b="1" dirty="0">
                <a:solidFill>
                  <a:prstClr val="black"/>
                </a:solidFill>
              </a:rPr>
              <a:t>of the ampulla</a:t>
            </a:r>
          </a:p>
        </p:txBody>
      </p:sp>
      <p:sp>
        <p:nvSpPr>
          <p:cNvPr id="3" name="Right Arrow 2"/>
          <p:cNvSpPr/>
          <p:nvPr/>
        </p:nvSpPr>
        <p:spPr>
          <a:xfrm rot="1332102">
            <a:off x="2961378" y="1188284"/>
            <a:ext cx="1782850" cy="38484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20215990">
            <a:off x="3007934" y="5225123"/>
            <a:ext cx="1782850" cy="38484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4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92097" y="1548111"/>
            <a:ext cx="5311311" cy="4525963"/>
          </a:xfrm>
        </p:spPr>
        <p:txBody>
          <a:bodyPr>
            <a:noAutofit/>
          </a:bodyPr>
          <a:lstStyle/>
          <a:p>
            <a:pPr marL="514350" indent="-514350" algn="just">
              <a:buFont typeface="Arial" charset="0"/>
              <a:buAutoNum type="alphaUcPeriod"/>
            </a:pPr>
            <a:r>
              <a:rPr lang="en-US" sz="3200" b="1" dirty="0" err="1"/>
              <a:t>Intraampullary</a:t>
            </a:r>
            <a:r>
              <a:rPr lang="en-US" sz="3200" b="1" dirty="0"/>
              <a:t> papillary tubular neoplasm (IAPN)</a:t>
            </a:r>
          </a:p>
          <a:p>
            <a:pPr marL="514350" indent="-514350" algn="just">
              <a:buFont typeface="Arial" charset="0"/>
              <a:buAutoNum type="alphaUcPeriod"/>
            </a:pPr>
            <a:r>
              <a:rPr lang="en-US" sz="3200" b="1" dirty="0"/>
              <a:t>(</a:t>
            </a:r>
            <a:r>
              <a:rPr lang="en-US" sz="3200" b="1" dirty="0" err="1"/>
              <a:t>Intraampullary</a:t>
            </a:r>
            <a:r>
              <a:rPr lang="en-US" sz="3200" b="1" dirty="0"/>
              <a:t>), </a:t>
            </a:r>
            <a:r>
              <a:rPr lang="en-US" sz="3200" b="1" dirty="0" err="1"/>
              <a:t>ampullary</a:t>
            </a:r>
            <a:r>
              <a:rPr lang="en-US" sz="3200" b="1" dirty="0"/>
              <a:t>-ductal type 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n-US" sz="3200" b="1" dirty="0"/>
              <a:t>(</a:t>
            </a:r>
            <a:r>
              <a:rPr lang="en-US" sz="3200" b="1" dirty="0" err="1"/>
              <a:t>Peri</a:t>
            </a:r>
            <a:r>
              <a:rPr lang="en-US" sz="3200" b="1" dirty="0"/>
              <a:t>)</a:t>
            </a:r>
            <a:r>
              <a:rPr lang="en-US" sz="3200" b="1" dirty="0" err="1"/>
              <a:t>ampullary</a:t>
            </a:r>
            <a:r>
              <a:rPr lang="en-US" sz="3200" b="1" dirty="0"/>
              <a:t> duodenal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n-US" sz="3200" b="1" dirty="0"/>
              <a:t>Ampulla of </a:t>
            </a:r>
            <a:r>
              <a:rPr lang="en-US" sz="3200" b="1" dirty="0" err="1"/>
              <a:t>Vater</a:t>
            </a:r>
            <a:r>
              <a:rPr lang="en-US" sz="3200" b="1" dirty="0"/>
              <a:t> (NOS) / Mixed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n-US" sz="3200" b="1" dirty="0"/>
              <a:t>Pancreatic</a:t>
            </a:r>
          </a:p>
        </p:txBody>
      </p:sp>
      <p:pic>
        <p:nvPicPr>
          <p:cNvPr id="3" name="TPChart" descr="B2047F2100CA430584FA96FD906E981FChart20150717081626387.png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1600203"/>
            <a:ext cx="4572000" cy="5143500"/>
          </a:xfrm>
          <a:prstGeom prst="rect">
            <a:avLst/>
          </a:prstGeom>
        </p:spPr>
      </p:pic>
      <p:pic>
        <p:nvPicPr>
          <p:cNvPr id="5" name="Resim 1" descr="IAPN-1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5" b="99683" l="0" r="89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891"/>
          <a:stretch>
            <a:fillRect/>
          </a:stretch>
        </p:blipFill>
        <p:spPr>
          <a:xfrm rot="16200000">
            <a:off x="6244345" y="1525093"/>
            <a:ext cx="5687718" cy="457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PQuestion"/>
          <p:cNvSpPr txBox="1">
            <a:spLocks/>
          </p:cNvSpPr>
          <p:nvPr/>
        </p:nvSpPr>
        <p:spPr>
          <a:xfrm>
            <a:off x="900331" y="41844"/>
            <a:ext cx="103819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black"/>
                </a:solidFill>
              </a:rPr>
              <a:t>Which category does this belong to?</a:t>
            </a:r>
            <a:endParaRPr lang="en-US" b="1" dirty="0">
              <a:solidFill>
                <a:prstClr val="black"/>
              </a:solidFill>
              <a:latin typeface="Calibri" charset="0"/>
              <a:ea typeface="MS P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03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92097" y="1548111"/>
            <a:ext cx="5311311" cy="4525963"/>
          </a:xfrm>
        </p:spPr>
        <p:txBody>
          <a:bodyPr>
            <a:noAutofit/>
          </a:bodyPr>
          <a:lstStyle/>
          <a:p>
            <a:pPr marL="514350" indent="-514350" algn="just">
              <a:buFont typeface="Arial" charset="0"/>
              <a:buAutoNum type="alphaUcPeriod"/>
            </a:pPr>
            <a:r>
              <a:rPr lang="en-US" sz="3200" b="1" dirty="0" err="1">
                <a:solidFill>
                  <a:srgbClr val="C00000"/>
                </a:solidFill>
              </a:rPr>
              <a:t>Intraampullary</a:t>
            </a:r>
            <a:r>
              <a:rPr lang="en-US" sz="3200" b="1" dirty="0">
                <a:solidFill>
                  <a:srgbClr val="C00000"/>
                </a:solidFill>
              </a:rPr>
              <a:t> papillary tubular neoplasm (IAPN)</a:t>
            </a:r>
          </a:p>
          <a:p>
            <a:pPr marL="514350" indent="-514350" algn="just">
              <a:buFont typeface="Arial" charset="0"/>
              <a:buAutoNum type="alphaUcPeriod"/>
            </a:pPr>
            <a:r>
              <a:rPr lang="en-US" sz="3200" b="1" dirty="0"/>
              <a:t>(</a:t>
            </a:r>
            <a:r>
              <a:rPr lang="en-US" sz="3200" b="1" dirty="0" err="1"/>
              <a:t>Intraampullary</a:t>
            </a:r>
            <a:r>
              <a:rPr lang="en-US" sz="3200" b="1" dirty="0"/>
              <a:t>), </a:t>
            </a:r>
            <a:r>
              <a:rPr lang="en-US" sz="3200" b="1" dirty="0" err="1"/>
              <a:t>ampullary</a:t>
            </a:r>
            <a:r>
              <a:rPr lang="en-US" sz="3200" b="1" dirty="0"/>
              <a:t>-ductal type 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n-US" sz="3200" b="1" dirty="0"/>
              <a:t>(</a:t>
            </a:r>
            <a:r>
              <a:rPr lang="en-US" sz="3200" b="1" dirty="0" err="1"/>
              <a:t>Peri</a:t>
            </a:r>
            <a:r>
              <a:rPr lang="en-US" sz="3200" b="1" dirty="0"/>
              <a:t>)</a:t>
            </a:r>
            <a:r>
              <a:rPr lang="en-US" sz="3200" b="1" dirty="0" err="1"/>
              <a:t>ampullary</a:t>
            </a:r>
            <a:r>
              <a:rPr lang="en-US" sz="3200" b="1" dirty="0"/>
              <a:t> duodenal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n-US" sz="3200" b="1" dirty="0"/>
              <a:t>Ampulla of </a:t>
            </a:r>
            <a:r>
              <a:rPr lang="en-US" sz="3200" b="1" dirty="0" err="1"/>
              <a:t>Vater</a:t>
            </a:r>
            <a:r>
              <a:rPr lang="en-US" sz="3200" b="1" dirty="0"/>
              <a:t> (NOS) / Mixed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n-US" sz="3200" b="1" dirty="0"/>
              <a:t>Pancreatic</a:t>
            </a:r>
          </a:p>
        </p:txBody>
      </p:sp>
      <p:pic>
        <p:nvPicPr>
          <p:cNvPr id="3" name="TPChart" descr="B2047F2100CA430584FA96FD906E981FChart20150717081626387.png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1600203"/>
            <a:ext cx="4572000" cy="5143500"/>
          </a:xfrm>
          <a:prstGeom prst="rect">
            <a:avLst/>
          </a:prstGeom>
        </p:spPr>
      </p:pic>
      <p:pic>
        <p:nvPicPr>
          <p:cNvPr id="5" name="Resim 1" descr="IAPN-1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5" b="99683" l="0" r="89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891"/>
          <a:stretch>
            <a:fillRect/>
          </a:stretch>
        </p:blipFill>
        <p:spPr>
          <a:xfrm rot="16200000">
            <a:off x="6244345" y="1525093"/>
            <a:ext cx="5687718" cy="457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PQuestion"/>
          <p:cNvSpPr txBox="1">
            <a:spLocks/>
          </p:cNvSpPr>
          <p:nvPr/>
        </p:nvSpPr>
        <p:spPr>
          <a:xfrm>
            <a:off x="900331" y="41844"/>
            <a:ext cx="103819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black"/>
                </a:solidFill>
              </a:rPr>
              <a:t>Which category does this belong to?</a:t>
            </a:r>
            <a:endParaRPr lang="en-US" b="1" dirty="0">
              <a:solidFill>
                <a:prstClr val="black"/>
              </a:solidFill>
              <a:latin typeface="Calibri" charset="0"/>
              <a:ea typeface="MS P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3234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APN xs13 457 a9 tublarlp hp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955" y="0"/>
            <a:ext cx="9052560" cy="6789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5" descr="IAPN xs457  a9 tubular MUC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7026262" y="1599367"/>
            <a:ext cx="5903701" cy="4427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99140" y="1034428"/>
            <a:ext cx="835485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MUC6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8721" y="0"/>
            <a:ext cx="11983279" cy="91440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The tumor within the ampulla had foci with </a:t>
            </a:r>
          </a:p>
          <a:p>
            <a:pPr algn="ctr">
              <a:lnSpc>
                <a:spcPts val="3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tubular pyloric gland pattern</a:t>
            </a:r>
          </a:p>
        </p:txBody>
      </p:sp>
    </p:spTree>
    <p:extLst>
      <p:ext uri="{BB962C8B-B14F-4D97-AF65-F5344CB8AC3E}">
        <p14:creationId xmlns:p14="http://schemas.microsoft.com/office/powerpoint/2010/main" val="1326502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19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38" y="44604"/>
            <a:ext cx="9022080" cy="6766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75288" y="22305"/>
            <a:ext cx="9022080" cy="64008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latin typeface="Calibri Light"/>
              </a:rPr>
              <a:t>But also papillary areas</a:t>
            </a:r>
          </a:p>
        </p:txBody>
      </p:sp>
    </p:spTree>
    <p:extLst>
      <p:ext uri="{BB962C8B-B14F-4D97-AF65-F5344CB8AC3E}">
        <p14:creationId xmlns:p14="http://schemas.microsoft.com/office/powerpoint/2010/main" val="1503576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PChart" descr="B2047F2100CA430584FA96FD906E981FChart20150717081626387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1600203"/>
            <a:ext cx="4572000" cy="5143500"/>
          </a:xfrm>
          <a:prstGeom prst="rect">
            <a:avLst/>
          </a:prstGeom>
        </p:spPr>
      </p:pic>
      <p:pic>
        <p:nvPicPr>
          <p:cNvPr id="5" name="Resim 1" descr="IAPN-1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5" b="99683" l="0" r="89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891"/>
          <a:stretch>
            <a:fillRect/>
          </a:stretch>
        </p:blipFill>
        <p:spPr>
          <a:xfrm rot="16200000">
            <a:off x="-416195" y="1220244"/>
            <a:ext cx="5687718" cy="457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Image19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64" y="726668"/>
            <a:ext cx="7497914" cy="56234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0714" y="22305"/>
            <a:ext cx="11861190" cy="64008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err="1"/>
              <a:t>Dgn:</a:t>
            </a:r>
            <a:r>
              <a:rPr lang="en-US" sz="2800" b="1" dirty="0" err="1">
                <a:solidFill>
                  <a:srgbClr val="C00000"/>
                </a:solidFill>
              </a:rPr>
              <a:t>Intra-ampullary</a:t>
            </a:r>
            <a:r>
              <a:rPr lang="en-US" sz="2800" b="1" dirty="0">
                <a:solidFill>
                  <a:srgbClr val="C00000"/>
                </a:solidFill>
              </a:rPr>
              <a:t> papillary tubular neoplasm </a:t>
            </a:r>
            <a:r>
              <a:rPr lang="en-US" sz="2800" b="1" dirty="0"/>
              <a:t>with </a:t>
            </a:r>
            <a:r>
              <a:rPr lang="en-US" sz="2800" b="1" u="sng" dirty="0"/>
              <a:t>high-grade dysplasia </a:t>
            </a:r>
            <a:r>
              <a:rPr lang="en-US" sz="2800" b="1" dirty="0"/>
              <a:t>(CIS)</a:t>
            </a:r>
          </a:p>
        </p:txBody>
      </p:sp>
      <p:sp>
        <p:nvSpPr>
          <p:cNvPr id="4" name="Freeform 3"/>
          <p:cNvSpPr/>
          <p:nvPr/>
        </p:nvSpPr>
        <p:spPr>
          <a:xfrm>
            <a:off x="742950" y="1085850"/>
            <a:ext cx="3143250" cy="3429000"/>
          </a:xfrm>
          <a:custGeom>
            <a:avLst/>
            <a:gdLst>
              <a:gd name="connsiteX0" fmla="*/ 0 w 3143250"/>
              <a:gd name="connsiteY0" fmla="*/ 704850 h 3429000"/>
              <a:gd name="connsiteX1" fmla="*/ 0 w 3143250"/>
              <a:gd name="connsiteY1" fmla="*/ 704850 h 3429000"/>
              <a:gd name="connsiteX2" fmla="*/ 19050 w 3143250"/>
              <a:gd name="connsiteY2" fmla="*/ 952500 h 3429000"/>
              <a:gd name="connsiteX3" fmla="*/ 38100 w 3143250"/>
              <a:gd name="connsiteY3" fmla="*/ 1009650 h 3429000"/>
              <a:gd name="connsiteX4" fmla="*/ 57150 w 3143250"/>
              <a:gd name="connsiteY4" fmla="*/ 1104900 h 3429000"/>
              <a:gd name="connsiteX5" fmla="*/ 95250 w 3143250"/>
              <a:gd name="connsiteY5" fmla="*/ 1238250 h 3429000"/>
              <a:gd name="connsiteX6" fmla="*/ 133350 w 3143250"/>
              <a:gd name="connsiteY6" fmla="*/ 1314450 h 3429000"/>
              <a:gd name="connsiteX7" fmla="*/ 171450 w 3143250"/>
              <a:gd name="connsiteY7" fmla="*/ 1409700 h 3429000"/>
              <a:gd name="connsiteX8" fmla="*/ 209550 w 3143250"/>
              <a:gd name="connsiteY8" fmla="*/ 1466850 h 3429000"/>
              <a:gd name="connsiteX9" fmla="*/ 247650 w 3143250"/>
              <a:gd name="connsiteY9" fmla="*/ 1581150 h 3429000"/>
              <a:gd name="connsiteX10" fmla="*/ 285750 w 3143250"/>
              <a:gd name="connsiteY10" fmla="*/ 1657350 h 3429000"/>
              <a:gd name="connsiteX11" fmla="*/ 361950 w 3143250"/>
              <a:gd name="connsiteY11" fmla="*/ 1771650 h 3429000"/>
              <a:gd name="connsiteX12" fmla="*/ 438150 w 3143250"/>
              <a:gd name="connsiteY12" fmla="*/ 1905000 h 3429000"/>
              <a:gd name="connsiteX13" fmla="*/ 457200 w 3143250"/>
              <a:gd name="connsiteY13" fmla="*/ 1962150 h 3429000"/>
              <a:gd name="connsiteX14" fmla="*/ 342900 w 3143250"/>
              <a:gd name="connsiteY14" fmla="*/ 2057400 h 3429000"/>
              <a:gd name="connsiteX15" fmla="*/ 381000 w 3143250"/>
              <a:gd name="connsiteY15" fmla="*/ 2228850 h 3429000"/>
              <a:gd name="connsiteX16" fmla="*/ 457200 w 3143250"/>
              <a:gd name="connsiteY16" fmla="*/ 2400300 h 3429000"/>
              <a:gd name="connsiteX17" fmla="*/ 533400 w 3143250"/>
              <a:gd name="connsiteY17" fmla="*/ 2533650 h 3429000"/>
              <a:gd name="connsiteX18" fmla="*/ 609600 w 3143250"/>
              <a:gd name="connsiteY18" fmla="*/ 2667000 h 3429000"/>
              <a:gd name="connsiteX19" fmla="*/ 685800 w 3143250"/>
              <a:gd name="connsiteY19" fmla="*/ 2781300 h 3429000"/>
              <a:gd name="connsiteX20" fmla="*/ 723900 w 3143250"/>
              <a:gd name="connsiteY20" fmla="*/ 2838450 h 3429000"/>
              <a:gd name="connsiteX21" fmla="*/ 838200 w 3143250"/>
              <a:gd name="connsiteY21" fmla="*/ 2914650 h 3429000"/>
              <a:gd name="connsiteX22" fmla="*/ 895350 w 3143250"/>
              <a:gd name="connsiteY22" fmla="*/ 2952750 h 3429000"/>
              <a:gd name="connsiteX23" fmla="*/ 1009650 w 3143250"/>
              <a:gd name="connsiteY23" fmla="*/ 3048000 h 3429000"/>
              <a:gd name="connsiteX24" fmla="*/ 1047750 w 3143250"/>
              <a:gd name="connsiteY24" fmla="*/ 3105150 h 3429000"/>
              <a:gd name="connsiteX25" fmla="*/ 1104900 w 3143250"/>
              <a:gd name="connsiteY25" fmla="*/ 3124200 h 3429000"/>
              <a:gd name="connsiteX26" fmla="*/ 1162050 w 3143250"/>
              <a:gd name="connsiteY26" fmla="*/ 3162300 h 3429000"/>
              <a:gd name="connsiteX27" fmla="*/ 1276350 w 3143250"/>
              <a:gd name="connsiteY27" fmla="*/ 3200400 h 3429000"/>
              <a:gd name="connsiteX28" fmla="*/ 1466850 w 3143250"/>
              <a:gd name="connsiteY28" fmla="*/ 3276600 h 3429000"/>
              <a:gd name="connsiteX29" fmla="*/ 1581150 w 3143250"/>
              <a:gd name="connsiteY29" fmla="*/ 3314700 h 3429000"/>
              <a:gd name="connsiteX30" fmla="*/ 1638300 w 3143250"/>
              <a:gd name="connsiteY30" fmla="*/ 3333750 h 3429000"/>
              <a:gd name="connsiteX31" fmla="*/ 1809750 w 3143250"/>
              <a:gd name="connsiteY31" fmla="*/ 3352800 h 3429000"/>
              <a:gd name="connsiteX32" fmla="*/ 1866900 w 3143250"/>
              <a:gd name="connsiteY32" fmla="*/ 3371850 h 3429000"/>
              <a:gd name="connsiteX33" fmla="*/ 2152650 w 3143250"/>
              <a:gd name="connsiteY33" fmla="*/ 3409950 h 3429000"/>
              <a:gd name="connsiteX34" fmla="*/ 2209800 w 3143250"/>
              <a:gd name="connsiteY34" fmla="*/ 3429000 h 3429000"/>
              <a:gd name="connsiteX35" fmla="*/ 2381250 w 3143250"/>
              <a:gd name="connsiteY35" fmla="*/ 3371850 h 3429000"/>
              <a:gd name="connsiteX36" fmla="*/ 2438400 w 3143250"/>
              <a:gd name="connsiteY36" fmla="*/ 3314700 h 3429000"/>
              <a:gd name="connsiteX37" fmla="*/ 2552700 w 3143250"/>
              <a:gd name="connsiteY37" fmla="*/ 3276600 h 3429000"/>
              <a:gd name="connsiteX38" fmla="*/ 2667000 w 3143250"/>
              <a:gd name="connsiteY38" fmla="*/ 3257550 h 3429000"/>
              <a:gd name="connsiteX39" fmla="*/ 2724150 w 3143250"/>
              <a:gd name="connsiteY39" fmla="*/ 3238500 h 3429000"/>
              <a:gd name="connsiteX40" fmla="*/ 2800350 w 3143250"/>
              <a:gd name="connsiteY40" fmla="*/ 3219450 h 3429000"/>
              <a:gd name="connsiteX41" fmla="*/ 2914650 w 3143250"/>
              <a:gd name="connsiteY41" fmla="*/ 3181350 h 3429000"/>
              <a:gd name="connsiteX42" fmla="*/ 2971800 w 3143250"/>
              <a:gd name="connsiteY42" fmla="*/ 3124200 h 3429000"/>
              <a:gd name="connsiteX43" fmla="*/ 3048000 w 3143250"/>
              <a:gd name="connsiteY43" fmla="*/ 2990850 h 3429000"/>
              <a:gd name="connsiteX44" fmla="*/ 3086100 w 3143250"/>
              <a:gd name="connsiteY44" fmla="*/ 1866900 h 3429000"/>
              <a:gd name="connsiteX45" fmla="*/ 3124200 w 3143250"/>
              <a:gd name="connsiteY45" fmla="*/ 1600200 h 3429000"/>
              <a:gd name="connsiteX46" fmla="*/ 3143250 w 3143250"/>
              <a:gd name="connsiteY46" fmla="*/ 1447800 h 3429000"/>
              <a:gd name="connsiteX47" fmla="*/ 3124200 w 3143250"/>
              <a:gd name="connsiteY47" fmla="*/ 571500 h 3429000"/>
              <a:gd name="connsiteX48" fmla="*/ 3105150 w 3143250"/>
              <a:gd name="connsiteY48" fmla="*/ 476250 h 3429000"/>
              <a:gd name="connsiteX49" fmla="*/ 3067050 w 3143250"/>
              <a:gd name="connsiteY49" fmla="*/ 342900 h 3429000"/>
              <a:gd name="connsiteX50" fmla="*/ 3009900 w 3143250"/>
              <a:gd name="connsiteY50" fmla="*/ 209550 h 3429000"/>
              <a:gd name="connsiteX51" fmla="*/ 2838450 w 3143250"/>
              <a:gd name="connsiteY51" fmla="*/ 76200 h 3429000"/>
              <a:gd name="connsiteX52" fmla="*/ 2895600 w 3143250"/>
              <a:gd name="connsiteY52" fmla="*/ 0 h 3429000"/>
              <a:gd name="connsiteX53" fmla="*/ 2895600 w 3143250"/>
              <a:gd name="connsiteY53" fmla="*/ 0 h 3429000"/>
              <a:gd name="connsiteX54" fmla="*/ 2895600 w 3143250"/>
              <a:gd name="connsiteY5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143250" h="3429000">
                <a:moveTo>
                  <a:pt x="0" y="704850"/>
                </a:moveTo>
                <a:lnTo>
                  <a:pt x="0" y="704850"/>
                </a:lnTo>
                <a:cubicBezTo>
                  <a:pt x="6350" y="787400"/>
                  <a:pt x="8781" y="870345"/>
                  <a:pt x="19050" y="952500"/>
                </a:cubicBezTo>
                <a:cubicBezTo>
                  <a:pt x="21541" y="972425"/>
                  <a:pt x="33230" y="990169"/>
                  <a:pt x="38100" y="1009650"/>
                </a:cubicBezTo>
                <a:cubicBezTo>
                  <a:pt x="45953" y="1041062"/>
                  <a:pt x="50126" y="1073292"/>
                  <a:pt x="57150" y="1104900"/>
                </a:cubicBezTo>
                <a:cubicBezTo>
                  <a:pt x="64586" y="1138363"/>
                  <a:pt x="80563" y="1203981"/>
                  <a:pt x="95250" y="1238250"/>
                </a:cubicBezTo>
                <a:cubicBezTo>
                  <a:pt x="106437" y="1264352"/>
                  <a:pt x="121816" y="1288500"/>
                  <a:pt x="133350" y="1314450"/>
                </a:cubicBezTo>
                <a:cubicBezTo>
                  <a:pt x="147238" y="1345699"/>
                  <a:pt x="156157" y="1379114"/>
                  <a:pt x="171450" y="1409700"/>
                </a:cubicBezTo>
                <a:cubicBezTo>
                  <a:pt x="181689" y="1430178"/>
                  <a:pt x="200251" y="1445928"/>
                  <a:pt x="209550" y="1466850"/>
                </a:cubicBezTo>
                <a:cubicBezTo>
                  <a:pt x="225861" y="1503550"/>
                  <a:pt x="229689" y="1545229"/>
                  <a:pt x="247650" y="1581150"/>
                </a:cubicBezTo>
                <a:cubicBezTo>
                  <a:pt x="260350" y="1606550"/>
                  <a:pt x="271139" y="1632999"/>
                  <a:pt x="285750" y="1657350"/>
                </a:cubicBezTo>
                <a:cubicBezTo>
                  <a:pt x="309309" y="1696615"/>
                  <a:pt x="339712" y="1731622"/>
                  <a:pt x="361950" y="1771650"/>
                </a:cubicBezTo>
                <a:cubicBezTo>
                  <a:pt x="465844" y="1958659"/>
                  <a:pt x="250677" y="1655036"/>
                  <a:pt x="438150" y="1905000"/>
                </a:cubicBezTo>
                <a:cubicBezTo>
                  <a:pt x="444500" y="1924050"/>
                  <a:pt x="460501" y="1942343"/>
                  <a:pt x="457200" y="1962150"/>
                </a:cubicBezTo>
                <a:cubicBezTo>
                  <a:pt x="447409" y="2020898"/>
                  <a:pt x="384927" y="2036386"/>
                  <a:pt x="342900" y="2057400"/>
                </a:cubicBezTo>
                <a:cubicBezTo>
                  <a:pt x="355600" y="2114550"/>
                  <a:pt x="364917" y="2172558"/>
                  <a:pt x="381000" y="2228850"/>
                </a:cubicBezTo>
                <a:cubicBezTo>
                  <a:pt x="422705" y="2374819"/>
                  <a:pt x="409572" y="2273291"/>
                  <a:pt x="457200" y="2400300"/>
                </a:cubicBezTo>
                <a:cubicBezTo>
                  <a:pt x="503251" y="2523104"/>
                  <a:pt x="436676" y="2436926"/>
                  <a:pt x="533400" y="2533650"/>
                </a:cubicBezTo>
                <a:cubicBezTo>
                  <a:pt x="566724" y="2666947"/>
                  <a:pt x="525972" y="2559479"/>
                  <a:pt x="609600" y="2667000"/>
                </a:cubicBezTo>
                <a:cubicBezTo>
                  <a:pt x="637713" y="2703145"/>
                  <a:pt x="660400" y="2743200"/>
                  <a:pt x="685800" y="2781300"/>
                </a:cubicBezTo>
                <a:cubicBezTo>
                  <a:pt x="698500" y="2800350"/>
                  <a:pt x="704850" y="2825750"/>
                  <a:pt x="723900" y="2838450"/>
                </a:cubicBezTo>
                <a:lnTo>
                  <a:pt x="838200" y="2914650"/>
                </a:lnTo>
                <a:cubicBezTo>
                  <a:pt x="857250" y="2927350"/>
                  <a:pt x="879161" y="2936561"/>
                  <a:pt x="895350" y="2952750"/>
                </a:cubicBezTo>
                <a:cubicBezTo>
                  <a:pt x="968689" y="3026089"/>
                  <a:pt x="930084" y="2994956"/>
                  <a:pt x="1009650" y="3048000"/>
                </a:cubicBezTo>
                <a:cubicBezTo>
                  <a:pt x="1022350" y="3067050"/>
                  <a:pt x="1029872" y="3090847"/>
                  <a:pt x="1047750" y="3105150"/>
                </a:cubicBezTo>
                <a:cubicBezTo>
                  <a:pt x="1063430" y="3117694"/>
                  <a:pt x="1086939" y="3115220"/>
                  <a:pt x="1104900" y="3124200"/>
                </a:cubicBezTo>
                <a:cubicBezTo>
                  <a:pt x="1125378" y="3134439"/>
                  <a:pt x="1141128" y="3153001"/>
                  <a:pt x="1162050" y="3162300"/>
                </a:cubicBezTo>
                <a:cubicBezTo>
                  <a:pt x="1198750" y="3178611"/>
                  <a:pt x="1240429" y="3182439"/>
                  <a:pt x="1276350" y="3200400"/>
                </a:cubicBezTo>
                <a:cubicBezTo>
                  <a:pt x="1461870" y="3293160"/>
                  <a:pt x="1319943" y="3232528"/>
                  <a:pt x="1466850" y="3276600"/>
                </a:cubicBezTo>
                <a:cubicBezTo>
                  <a:pt x="1505317" y="3288140"/>
                  <a:pt x="1543050" y="3302000"/>
                  <a:pt x="1581150" y="3314700"/>
                </a:cubicBezTo>
                <a:cubicBezTo>
                  <a:pt x="1600200" y="3321050"/>
                  <a:pt x="1618342" y="3331532"/>
                  <a:pt x="1638300" y="3333750"/>
                </a:cubicBezTo>
                <a:lnTo>
                  <a:pt x="1809750" y="3352800"/>
                </a:lnTo>
                <a:cubicBezTo>
                  <a:pt x="1828800" y="3359150"/>
                  <a:pt x="1847298" y="3367494"/>
                  <a:pt x="1866900" y="3371850"/>
                </a:cubicBezTo>
                <a:cubicBezTo>
                  <a:pt x="1952410" y="3390852"/>
                  <a:pt x="2070109" y="3400779"/>
                  <a:pt x="2152650" y="3409950"/>
                </a:cubicBezTo>
                <a:cubicBezTo>
                  <a:pt x="2171700" y="3416300"/>
                  <a:pt x="2189720" y="3429000"/>
                  <a:pt x="2209800" y="3429000"/>
                </a:cubicBezTo>
                <a:cubicBezTo>
                  <a:pt x="2289180" y="3429000"/>
                  <a:pt x="2326047" y="3417853"/>
                  <a:pt x="2381250" y="3371850"/>
                </a:cubicBezTo>
                <a:cubicBezTo>
                  <a:pt x="2401946" y="3354603"/>
                  <a:pt x="2414850" y="3327784"/>
                  <a:pt x="2438400" y="3314700"/>
                </a:cubicBezTo>
                <a:cubicBezTo>
                  <a:pt x="2473507" y="3295196"/>
                  <a:pt x="2513738" y="3286340"/>
                  <a:pt x="2552700" y="3276600"/>
                </a:cubicBezTo>
                <a:cubicBezTo>
                  <a:pt x="2590172" y="3267232"/>
                  <a:pt x="2629294" y="3265929"/>
                  <a:pt x="2667000" y="3257550"/>
                </a:cubicBezTo>
                <a:cubicBezTo>
                  <a:pt x="2686602" y="3253194"/>
                  <a:pt x="2704842" y="3244017"/>
                  <a:pt x="2724150" y="3238500"/>
                </a:cubicBezTo>
                <a:cubicBezTo>
                  <a:pt x="2749324" y="3231307"/>
                  <a:pt x="2775272" y="3226973"/>
                  <a:pt x="2800350" y="3219450"/>
                </a:cubicBezTo>
                <a:cubicBezTo>
                  <a:pt x="2838817" y="3207910"/>
                  <a:pt x="2914650" y="3181350"/>
                  <a:pt x="2914650" y="3181350"/>
                </a:cubicBezTo>
                <a:cubicBezTo>
                  <a:pt x="2933700" y="3162300"/>
                  <a:pt x="2954553" y="3144896"/>
                  <a:pt x="2971800" y="3124200"/>
                </a:cubicBezTo>
                <a:cubicBezTo>
                  <a:pt x="3005458" y="3083811"/>
                  <a:pt x="3024709" y="3037431"/>
                  <a:pt x="3048000" y="2990850"/>
                </a:cubicBezTo>
                <a:cubicBezTo>
                  <a:pt x="3108640" y="2384449"/>
                  <a:pt x="3013943" y="3382207"/>
                  <a:pt x="3086100" y="1866900"/>
                </a:cubicBezTo>
                <a:cubicBezTo>
                  <a:pt x="3090371" y="1777199"/>
                  <a:pt x="3113061" y="1689309"/>
                  <a:pt x="3124200" y="1600200"/>
                </a:cubicBezTo>
                <a:lnTo>
                  <a:pt x="3143250" y="1447800"/>
                </a:lnTo>
                <a:cubicBezTo>
                  <a:pt x="3136900" y="1155700"/>
                  <a:pt x="3135649" y="863445"/>
                  <a:pt x="3124200" y="571500"/>
                </a:cubicBezTo>
                <a:cubicBezTo>
                  <a:pt x="3122931" y="539146"/>
                  <a:pt x="3112174" y="507858"/>
                  <a:pt x="3105150" y="476250"/>
                </a:cubicBezTo>
                <a:cubicBezTo>
                  <a:pt x="3075373" y="342255"/>
                  <a:pt x="3098871" y="454274"/>
                  <a:pt x="3067050" y="342900"/>
                </a:cubicBezTo>
                <a:cubicBezTo>
                  <a:pt x="3052089" y="290535"/>
                  <a:pt x="3054092" y="248218"/>
                  <a:pt x="3009900" y="209550"/>
                </a:cubicBezTo>
                <a:cubicBezTo>
                  <a:pt x="2645324" y="-109454"/>
                  <a:pt x="3062040" y="299790"/>
                  <a:pt x="2838450" y="76200"/>
                </a:cubicBezTo>
                <a:cubicBezTo>
                  <a:pt x="2881531" y="11578"/>
                  <a:pt x="2860361" y="35239"/>
                  <a:pt x="2895600" y="0"/>
                </a:cubicBezTo>
                <a:lnTo>
                  <a:pt x="2895600" y="0"/>
                </a:lnTo>
                <a:lnTo>
                  <a:pt x="2895600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228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IAPN-4"/>
          <p:cNvPicPr>
            <a:picLocks noGrp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4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06" y="583844"/>
            <a:ext cx="9285116" cy="62261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3622464" y="2007033"/>
            <a:ext cx="4509874" cy="299994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37958" y="35415"/>
            <a:ext cx="9536412" cy="54359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latin typeface="Calibri Light"/>
              </a:rPr>
              <a:t>In recuts this 3-mm focus was discovered</a:t>
            </a:r>
          </a:p>
        </p:txBody>
      </p:sp>
    </p:spTree>
    <p:extLst>
      <p:ext uri="{BB962C8B-B14F-4D97-AF65-F5344CB8AC3E}">
        <p14:creationId xmlns:p14="http://schemas.microsoft.com/office/powerpoint/2010/main" val="1168060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APN xs13 457 a9 invasion lhighest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55" y="33453"/>
            <a:ext cx="9022080" cy="6766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2722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2137272" y="533400"/>
            <a:ext cx="7844928" cy="457200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/>
              <a:t>“Ampulla”: Definitional issues</a:t>
            </a:r>
          </a:p>
        </p:txBody>
      </p:sp>
    </p:spTree>
    <p:extLst>
      <p:ext uri="{BB962C8B-B14F-4D97-AF65-F5344CB8AC3E}">
        <p14:creationId xmlns:p14="http://schemas.microsoft.com/office/powerpoint/2010/main" val="405243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0421" y="247054"/>
            <a:ext cx="935501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</a:rPr>
              <a:t>Formal diagnosis of the case</a:t>
            </a:r>
          </a:p>
          <a:p>
            <a:endParaRPr lang="en-US" sz="3200" b="1" i="1" dirty="0">
              <a:solidFill>
                <a:prstClr val="black"/>
              </a:solidFill>
            </a:endParaRPr>
          </a:p>
          <a:p>
            <a:r>
              <a:rPr lang="en-US" sz="3200" b="1" dirty="0">
                <a:solidFill>
                  <a:prstClr val="black"/>
                </a:solidFill>
              </a:rPr>
              <a:t>Ampulla, pancreas, CBD; </a:t>
            </a:r>
            <a:r>
              <a:rPr lang="en-US" sz="3200" b="1" dirty="0" err="1">
                <a:solidFill>
                  <a:prstClr val="black"/>
                </a:solidFill>
              </a:rPr>
              <a:t>pancreatoduodenectomy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Invasive adenocarcinoma of the ampulla</a:t>
            </a:r>
            <a:r>
              <a:rPr lang="en-US" sz="3200" b="1" dirty="0">
                <a:solidFill>
                  <a:prstClr val="black"/>
                </a:solidFill>
              </a:rPr>
              <a:t>, minute focus of (estimated size, 3 mm), </a:t>
            </a:r>
            <a:r>
              <a:rPr lang="en-US" sz="3200" b="1" dirty="0">
                <a:solidFill>
                  <a:srgbClr val="0033CC"/>
                </a:solidFill>
              </a:rPr>
              <a:t>arising in intra-ampullary papillary tubular neoplasm.</a:t>
            </a:r>
            <a:endParaRPr lang="en-US" sz="3200" b="1" dirty="0">
              <a:solidFill>
                <a:prstClr val="black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srgbClr val="FF6600"/>
                </a:solidFill>
              </a:rPr>
              <a:t>Invasive carcinoma is high-grade with </a:t>
            </a:r>
            <a:r>
              <a:rPr lang="en-US" sz="3200" b="1" dirty="0" err="1">
                <a:solidFill>
                  <a:srgbClr val="FF6600"/>
                </a:solidFill>
              </a:rPr>
              <a:t>pancreatobiliary</a:t>
            </a:r>
            <a:r>
              <a:rPr lang="en-US" sz="3200" b="1" dirty="0">
                <a:solidFill>
                  <a:srgbClr val="FF6600"/>
                </a:solidFill>
              </a:rPr>
              <a:t> features.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prstClr val="black"/>
                </a:solidFill>
              </a:rPr>
              <a:t>IAPN component is gastro-</a:t>
            </a:r>
            <a:r>
              <a:rPr lang="en-US" sz="3200" b="1" dirty="0" err="1">
                <a:solidFill>
                  <a:prstClr val="black"/>
                </a:solidFill>
              </a:rPr>
              <a:t>pancreatobiliary</a:t>
            </a:r>
            <a:r>
              <a:rPr lang="en-US" sz="3200" b="1" dirty="0">
                <a:solidFill>
                  <a:prstClr val="black"/>
                </a:solidFill>
              </a:rPr>
              <a:t> type, with </a:t>
            </a:r>
            <a:r>
              <a:rPr lang="en-US" sz="3200" b="1" dirty="0" err="1">
                <a:solidFill>
                  <a:prstClr val="black"/>
                </a:solidFill>
              </a:rPr>
              <a:t>tubulopapillary</a:t>
            </a:r>
            <a:r>
              <a:rPr lang="en-US" sz="3200" b="1" dirty="0">
                <a:solidFill>
                  <a:prstClr val="black"/>
                </a:solidFill>
              </a:rPr>
              <a:t> pattern.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prstClr val="black"/>
                </a:solidFill>
              </a:rPr>
              <a:t>Suspicious vascular invasion is present. </a:t>
            </a:r>
          </a:p>
        </p:txBody>
      </p:sp>
    </p:spTree>
    <p:extLst>
      <p:ext uri="{BB962C8B-B14F-4D97-AF65-F5344CB8AC3E}">
        <p14:creationId xmlns:p14="http://schemas.microsoft.com/office/powerpoint/2010/main" val="594241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IntraAMP555,diagram,late - コピ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7" t="13538" r="25632" b="38194"/>
          <a:stretch>
            <a:fillRect/>
          </a:stretch>
        </p:blipFill>
        <p:spPr bwMode="auto">
          <a:xfrm>
            <a:off x="1384530" y="-388103"/>
            <a:ext cx="5533697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68897" y="4850524"/>
            <a:ext cx="100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CBD</a:t>
            </a:r>
          </a:p>
        </p:txBody>
      </p:sp>
      <p:pic>
        <p:nvPicPr>
          <p:cNvPr id="10" name="Picture 9" descr="CH0041_Fig004B_Adsay_v4_Orig_FINAL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189" y="3186280"/>
            <a:ext cx="5532120" cy="36432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1" descr="IAPN-1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5" b="99683" l="0" r="89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891"/>
          <a:stretch>
            <a:fillRect/>
          </a:stretch>
        </p:blipFill>
        <p:spPr>
          <a:xfrm rot="16200000">
            <a:off x="6777745" y="481659"/>
            <a:ext cx="5687718" cy="457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240354" y="4096471"/>
            <a:ext cx="4856396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INTRA-AMPULLARY</a:t>
            </a:r>
          </a:p>
          <a:p>
            <a:pPr algn="ctr"/>
            <a:r>
              <a:rPr lang="en-US" sz="4000" b="1" dirty="0">
                <a:solidFill>
                  <a:prstClr val="black"/>
                </a:solidFill>
              </a:rPr>
              <a:t>PAPILLARY </a:t>
            </a:r>
          </a:p>
          <a:p>
            <a:pPr algn="ctr"/>
            <a:r>
              <a:rPr lang="en-US" sz="4000" b="1" dirty="0">
                <a:solidFill>
                  <a:prstClr val="black"/>
                </a:solidFill>
              </a:rPr>
              <a:t>TUBULAR</a:t>
            </a:r>
          </a:p>
          <a:p>
            <a:pPr algn="ctr"/>
            <a:r>
              <a:rPr lang="en-US" sz="4000" b="1" dirty="0">
                <a:solidFill>
                  <a:prstClr val="black"/>
                </a:solidFill>
              </a:rPr>
              <a:t>NEOPLASMS</a:t>
            </a:r>
          </a:p>
        </p:txBody>
      </p:sp>
    </p:spTree>
    <p:extLst>
      <p:ext uri="{BB962C8B-B14F-4D97-AF65-F5344CB8AC3E}">
        <p14:creationId xmlns:p14="http://schemas.microsoft.com/office/powerpoint/2010/main" val="1612183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0041_Fig008_Adsay_v1_Orig_FINAL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19" t="17427" r="4501"/>
          <a:stretch>
            <a:fillRect/>
          </a:stretch>
        </p:blipFill>
        <p:spPr>
          <a:xfrm rot="16200000">
            <a:off x="4986920" y="28083"/>
            <a:ext cx="8778240" cy="5727450"/>
          </a:xfrm>
          <a:prstGeom prst="rect">
            <a:avLst/>
          </a:prstGeom>
        </p:spPr>
      </p:pic>
      <p:pic>
        <p:nvPicPr>
          <p:cNvPr id="4" name="Picture 3" descr="CH0041_Fig004A_Adsay_v2_Orig_FINAL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33" r="9153"/>
          <a:stretch>
            <a:fillRect/>
          </a:stretch>
        </p:blipFill>
        <p:spPr>
          <a:xfrm rot="16200000">
            <a:off x="-1121030" y="2862"/>
            <a:ext cx="8778240" cy="653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4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1524000" y="4655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 dirty="0"/>
              <a:t>INTRA-AMPULLARY PAPILLARY TUBULAR NEOPLASM</a:t>
            </a:r>
          </a:p>
        </p:txBody>
      </p:sp>
      <p:pic>
        <p:nvPicPr>
          <p:cNvPr id="8" name="Picture 8" descr="S04-643 A4"/>
          <p:cNvPicPr>
            <a:picLocks noChangeAspect="1" noChangeArrowheads="1"/>
          </p:cNvPicPr>
          <p:nvPr/>
        </p:nvPicPr>
        <p:blipFill>
          <a:blip r:embed="rId3" cstate="print"/>
          <a:srcRect l="17230" t="6718" r="17207" b="6477"/>
          <a:stretch>
            <a:fillRect/>
          </a:stretch>
        </p:blipFill>
        <p:spPr bwMode="auto">
          <a:xfrm rot="5400000">
            <a:off x="5226737" y="1350575"/>
            <a:ext cx="6160455" cy="4686804"/>
          </a:xfrm>
          <a:prstGeom prst="rect">
            <a:avLst/>
          </a:prstGeom>
          <a:noFill/>
          <a:ln w="63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10297" y="1586303"/>
            <a:ext cx="6318292" cy="422511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 rot="18148884">
            <a:off x="3651523" y="4919663"/>
            <a:ext cx="100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CBD</a:t>
            </a:r>
          </a:p>
        </p:txBody>
      </p:sp>
      <p:sp>
        <p:nvSpPr>
          <p:cNvPr id="16" name="TextBox 15"/>
          <p:cNvSpPr txBox="1"/>
          <p:nvPr/>
        </p:nvSpPr>
        <p:spPr>
          <a:xfrm rot="18247515">
            <a:off x="2997075" y="4115591"/>
            <a:ext cx="10069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PD</a:t>
            </a:r>
          </a:p>
        </p:txBody>
      </p:sp>
      <p:sp>
        <p:nvSpPr>
          <p:cNvPr id="7" name="Freeform 6"/>
          <p:cNvSpPr/>
          <p:nvPr/>
        </p:nvSpPr>
        <p:spPr>
          <a:xfrm>
            <a:off x="3654550" y="3069568"/>
            <a:ext cx="1782481" cy="3757567"/>
          </a:xfrm>
          <a:custGeom>
            <a:avLst/>
            <a:gdLst>
              <a:gd name="connsiteX0" fmla="*/ 1782481 w 1782481"/>
              <a:gd name="connsiteY0" fmla="*/ 0 h 3757567"/>
              <a:gd name="connsiteX1" fmla="*/ 1782481 w 1782481"/>
              <a:gd name="connsiteY1" fmla="*/ 0 h 3757567"/>
              <a:gd name="connsiteX2" fmla="*/ 1641363 w 1782481"/>
              <a:gd name="connsiteY2" fmla="*/ 158771 h 3757567"/>
              <a:gd name="connsiteX3" fmla="*/ 1535525 w 1782481"/>
              <a:gd name="connsiteY3" fmla="*/ 229335 h 3757567"/>
              <a:gd name="connsiteX4" fmla="*/ 1517885 w 1782481"/>
              <a:gd name="connsiteY4" fmla="*/ 282259 h 3757567"/>
              <a:gd name="connsiteX5" fmla="*/ 1482606 w 1782481"/>
              <a:gd name="connsiteY5" fmla="*/ 335182 h 3757567"/>
              <a:gd name="connsiteX6" fmla="*/ 1447326 w 1782481"/>
              <a:gd name="connsiteY6" fmla="*/ 529235 h 3757567"/>
              <a:gd name="connsiteX7" fmla="*/ 1412047 w 1782481"/>
              <a:gd name="connsiteY7" fmla="*/ 582159 h 3757567"/>
              <a:gd name="connsiteX8" fmla="*/ 1394407 w 1782481"/>
              <a:gd name="connsiteY8" fmla="*/ 776211 h 3757567"/>
              <a:gd name="connsiteX9" fmla="*/ 1323848 w 1782481"/>
              <a:gd name="connsiteY9" fmla="*/ 899699 h 3757567"/>
              <a:gd name="connsiteX10" fmla="*/ 1253289 w 1782481"/>
              <a:gd name="connsiteY10" fmla="*/ 1040829 h 3757567"/>
              <a:gd name="connsiteX11" fmla="*/ 1182730 w 1782481"/>
              <a:gd name="connsiteY11" fmla="*/ 1146676 h 3757567"/>
              <a:gd name="connsiteX12" fmla="*/ 1112171 w 1782481"/>
              <a:gd name="connsiteY12" fmla="*/ 1234881 h 3757567"/>
              <a:gd name="connsiteX13" fmla="*/ 1041612 w 1782481"/>
              <a:gd name="connsiteY13" fmla="*/ 1411293 h 3757567"/>
              <a:gd name="connsiteX14" fmla="*/ 1006333 w 1782481"/>
              <a:gd name="connsiteY14" fmla="*/ 1605346 h 3757567"/>
              <a:gd name="connsiteX15" fmla="*/ 971053 w 1782481"/>
              <a:gd name="connsiteY15" fmla="*/ 1658269 h 3757567"/>
              <a:gd name="connsiteX16" fmla="*/ 900494 w 1782481"/>
              <a:gd name="connsiteY16" fmla="*/ 1781757 h 3757567"/>
              <a:gd name="connsiteX17" fmla="*/ 865215 w 1782481"/>
              <a:gd name="connsiteY17" fmla="*/ 1852322 h 3757567"/>
              <a:gd name="connsiteX18" fmla="*/ 829935 w 1782481"/>
              <a:gd name="connsiteY18" fmla="*/ 1905245 h 3757567"/>
              <a:gd name="connsiteX19" fmla="*/ 794656 w 1782481"/>
              <a:gd name="connsiteY19" fmla="*/ 2011092 h 3757567"/>
              <a:gd name="connsiteX20" fmla="*/ 777016 w 1782481"/>
              <a:gd name="connsiteY20" fmla="*/ 2064016 h 3757567"/>
              <a:gd name="connsiteX21" fmla="*/ 741737 w 1782481"/>
              <a:gd name="connsiteY21" fmla="*/ 2116939 h 3757567"/>
              <a:gd name="connsiteX22" fmla="*/ 671178 w 1782481"/>
              <a:gd name="connsiteY22" fmla="*/ 2205145 h 3757567"/>
              <a:gd name="connsiteX23" fmla="*/ 600619 w 1782481"/>
              <a:gd name="connsiteY23" fmla="*/ 2346274 h 3757567"/>
              <a:gd name="connsiteX24" fmla="*/ 547699 w 1782481"/>
              <a:gd name="connsiteY24" fmla="*/ 2363916 h 3757567"/>
              <a:gd name="connsiteX25" fmla="*/ 477140 w 1782481"/>
              <a:gd name="connsiteY25" fmla="*/ 2522686 h 3757567"/>
              <a:gd name="connsiteX26" fmla="*/ 459501 w 1782481"/>
              <a:gd name="connsiteY26" fmla="*/ 2575609 h 3757567"/>
              <a:gd name="connsiteX27" fmla="*/ 406582 w 1782481"/>
              <a:gd name="connsiteY27" fmla="*/ 2593251 h 3757567"/>
              <a:gd name="connsiteX28" fmla="*/ 353662 w 1782481"/>
              <a:gd name="connsiteY28" fmla="*/ 2787303 h 3757567"/>
              <a:gd name="connsiteX29" fmla="*/ 283103 w 1782481"/>
              <a:gd name="connsiteY29" fmla="*/ 2857868 h 3757567"/>
              <a:gd name="connsiteX30" fmla="*/ 300743 w 1782481"/>
              <a:gd name="connsiteY30" fmla="*/ 2946074 h 3757567"/>
              <a:gd name="connsiteX31" fmla="*/ 247824 w 1782481"/>
              <a:gd name="connsiteY31" fmla="*/ 2963715 h 3757567"/>
              <a:gd name="connsiteX32" fmla="*/ 177265 w 1782481"/>
              <a:gd name="connsiteY32" fmla="*/ 3051921 h 3757567"/>
              <a:gd name="connsiteX33" fmla="*/ 141985 w 1782481"/>
              <a:gd name="connsiteY33" fmla="*/ 3157768 h 3757567"/>
              <a:gd name="connsiteX34" fmla="*/ 124346 w 1782481"/>
              <a:gd name="connsiteY34" fmla="*/ 3210691 h 3757567"/>
              <a:gd name="connsiteX35" fmla="*/ 89066 w 1782481"/>
              <a:gd name="connsiteY35" fmla="*/ 3351820 h 3757567"/>
              <a:gd name="connsiteX36" fmla="*/ 53787 w 1782481"/>
              <a:gd name="connsiteY36" fmla="*/ 3387103 h 3757567"/>
              <a:gd name="connsiteX37" fmla="*/ 36147 w 1782481"/>
              <a:gd name="connsiteY37" fmla="*/ 3457667 h 3757567"/>
              <a:gd name="connsiteX38" fmla="*/ 868 w 1782481"/>
              <a:gd name="connsiteY38" fmla="*/ 3687002 h 3757567"/>
              <a:gd name="connsiteX39" fmla="*/ 868 w 1782481"/>
              <a:gd name="connsiteY39" fmla="*/ 3757567 h 3757567"/>
              <a:gd name="connsiteX40" fmla="*/ 868 w 1782481"/>
              <a:gd name="connsiteY40" fmla="*/ 3757567 h 375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82481" h="3757567">
                <a:moveTo>
                  <a:pt x="1782481" y="0"/>
                </a:moveTo>
                <a:lnTo>
                  <a:pt x="1782481" y="0"/>
                </a:lnTo>
                <a:cubicBezTo>
                  <a:pt x="1615293" y="234086"/>
                  <a:pt x="1764313" y="56306"/>
                  <a:pt x="1641363" y="158771"/>
                </a:cubicBezTo>
                <a:cubicBezTo>
                  <a:pt x="1553273" y="232184"/>
                  <a:pt x="1628526" y="198332"/>
                  <a:pt x="1535525" y="229335"/>
                </a:cubicBezTo>
                <a:cubicBezTo>
                  <a:pt x="1529645" y="246976"/>
                  <a:pt x="1526201" y="265626"/>
                  <a:pt x="1517885" y="282259"/>
                </a:cubicBezTo>
                <a:cubicBezTo>
                  <a:pt x="1508404" y="301222"/>
                  <a:pt x="1488698" y="314875"/>
                  <a:pt x="1482606" y="335182"/>
                </a:cubicBezTo>
                <a:cubicBezTo>
                  <a:pt x="1463529" y="398778"/>
                  <a:pt x="1473889" y="467249"/>
                  <a:pt x="1447326" y="529235"/>
                </a:cubicBezTo>
                <a:cubicBezTo>
                  <a:pt x="1438975" y="548723"/>
                  <a:pt x="1423807" y="564518"/>
                  <a:pt x="1412047" y="582159"/>
                </a:cubicBezTo>
                <a:cubicBezTo>
                  <a:pt x="1406167" y="646843"/>
                  <a:pt x="1407144" y="712521"/>
                  <a:pt x="1394407" y="776211"/>
                </a:cubicBezTo>
                <a:cubicBezTo>
                  <a:pt x="1381607" y="840214"/>
                  <a:pt x="1347946" y="845473"/>
                  <a:pt x="1323848" y="899699"/>
                </a:cubicBezTo>
                <a:cubicBezTo>
                  <a:pt x="1258987" y="1045650"/>
                  <a:pt x="1325743" y="968369"/>
                  <a:pt x="1253289" y="1040829"/>
                </a:cubicBezTo>
                <a:cubicBezTo>
                  <a:pt x="1222289" y="1133836"/>
                  <a:pt x="1256138" y="1058578"/>
                  <a:pt x="1182730" y="1146676"/>
                </a:cubicBezTo>
                <a:cubicBezTo>
                  <a:pt x="1071482" y="1280186"/>
                  <a:pt x="1214800" y="1132246"/>
                  <a:pt x="1112171" y="1234881"/>
                </a:cubicBezTo>
                <a:cubicBezTo>
                  <a:pt x="1068577" y="1365676"/>
                  <a:pt x="1093523" y="1307463"/>
                  <a:pt x="1041612" y="1411293"/>
                </a:cubicBezTo>
                <a:cubicBezTo>
                  <a:pt x="1037526" y="1439900"/>
                  <a:pt x="1024153" y="1563762"/>
                  <a:pt x="1006333" y="1605346"/>
                </a:cubicBezTo>
                <a:cubicBezTo>
                  <a:pt x="997982" y="1624833"/>
                  <a:pt x="982813" y="1640628"/>
                  <a:pt x="971053" y="1658269"/>
                </a:cubicBezTo>
                <a:cubicBezTo>
                  <a:pt x="936396" y="1762247"/>
                  <a:pt x="976776" y="1659696"/>
                  <a:pt x="900494" y="1781757"/>
                </a:cubicBezTo>
                <a:cubicBezTo>
                  <a:pt x="886557" y="1804058"/>
                  <a:pt x="878261" y="1829489"/>
                  <a:pt x="865215" y="1852322"/>
                </a:cubicBezTo>
                <a:cubicBezTo>
                  <a:pt x="854697" y="1870730"/>
                  <a:pt x="841695" y="1887604"/>
                  <a:pt x="829935" y="1905245"/>
                </a:cubicBezTo>
                <a:lnTo>
                  <a:pt x="794656" y="2011092"/>
                </a:lnTo>
                <a:cubicBezTo>
                  <a:pt x="788776" y="2028733"/>
                  <a:pt x="787330" y="2048543"/>
                  <a:pt x="777016" y="2064016"/>
                </a:cubicBezTo>
                <a:cubicBezTo>
                  <a:pt x="765256" y="2081657"/>
                  <a:pt x="754981" y="2100383"/>
                  <a:pt x="741737" y="2116939"/>
                </a:cubicBezTo>
                <a:cubicBezTo>
                  <a:pt x="697984" y="2171635"/>
                  <a:pt x="707374" y="2132748"/>
                  <a:pt x="671178" y="2205145"/>
                </a:cubicBezTo>
                <a:cubicBezTo>
                  <a:pt x="656087" y="2235330"/>
                  <a:pt x="634674" y="2319027"/>
                  <a:pt x="600619" y="2346274"/>
                </a:cubicBezTo>
                <a:cubicBezTo>
                  <a:pt x="586100" y="2357890"/>
                  <a:pt x="565339" y="2358035"/>
                  <a:pt x="547699" y="2363916"/>
                </a:cubicBezTo>
                <a:cubicBezTo>
                  <a:pt x="491792" y="2447783"/>
                  <a:pt x="519123" y="2396728"/>
                  <a:pt x="477140" y="2522686"/>
                </a:cubicBezTo>
                <a:cubicBezTo>
                  <a:pt x="471260" y="2540327"/>
                  <a:pt x="477142" y="2569728"/>
                  <a:pt x="459501" y="2575609"/>
                </a:cubicBezTo>
                <a:lnTo>
                  <a:pt x="406582" y="2593251"/>
                </a:lnTo>
                <a:cubicBezTo>
                  <a:pt x="393029" y="2701684"/>
                  <a:pt x="412235" y="2718962"/>
                  <a:pt x="353662" y="2787303"/>
                </a:cubicBezTo>
                <a:cubicBezTo>
                  <a:pt x="332015" y="2812559"/>
                  <a:pt x="283103" y="2857868"/>
                  <a:pt x="283103" y="2857868"/>
                </a:cubicBezTo>
                <a:cubicBezTo>
                  <a:pt x="288983" y="2887270"/>
                  <a:pt x="310224" y="2917628"/>
                  <a:pt x="300743" y="2946074"/>
                </a:cubicBezTo>
                <a:cubicBezTo>
                  <a:pt x="294864" y="2963714"/>
                  <a:pt x="263768" y="2954148"/>
                  <a:pt x="247824" y="2963715"/>
                </a:cubicBezTo>
                <a:cubicBezTo>
                  <a:pt x="225607" y="2977046"/>
                  <a:pt x="186006" y="3032252"/>
                  <a:pt x="177265" y="3051921"/>
                </a:cubicBezTo>
                <a:cubicBezTo>
                  <a:pt x="162162" y="3085907"/>
                  <a:pt x="153745" y="3122486"/>
                  <a:pt x="141985" y="3157768"/>
                </a:cubicBezTo>
                <a:cubicBezTo>
                  <a:pt x="136105" y="3175409"/>
                  <a:pt x="127993" y="3192457"/>
                  <a:pt x="124346" y="3210691"/>
                </a:cubicBezTo>
                <a:cubicBezTo>
                  <a:pt x="120552" y="3229664"/>
                  <a:pt x="105339" y="3324696"/>
                  <a:pt x="89066" y="3351820"/>
                </a:cubicBezTo>
                <a:cubicBezTo>
                  <a:pt x="80510" y="3366082"/>
                  <a:pt x="65547" y="3375342"/>
                  <a:pt x="53787" y="3387103"/>
                </a:cubicBezTo>
                <a:cubicBezTo>
                  <a:pt x="47907" y="3410624"/>
                  <a:pt x="41406" y="3433999"/>
                  <a:pt x="36147" y="3457667"/>
                </a:cubicBezTo>
                <a:cubicBezTo>
                  <a:pt x="18210" y="3538390"/>
                  <a:pt x="7996" y="3601456"/>
                  <a:pt x="868" y="3687002"/>
                </a:cubicBezTo>
                <a:cubicBezTo>
                  <a:pt x="-1085" y="3710442"/>
                  <a:pt x="868" y="3734045"/>
                  <a:pt x="868" y="3757567"/>
                </a:cubicBezTo>
                <a:lnTo>
                  <a:pt x="868" y="3757567"/>
                </a:lnTo>
              </a:path>
            </a:pathLst>
          </a:custGeom>
          <a:ln w="38100" cmpd="sng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718045" y="1270163"/>
            <a:ext cx="2681241" cy="4410291"/>
          </a:xfrm>
          <a:custGeom>
            <a:avLst/>
            <a:gdLst>
              <a:gd name="connsiteX0" fmla="*/ 2681241 w 2681241"/>
              <a:gd name="connsiteY0" fmla="*/ 0 h 4410290"/>
              <a:gd name="connsiteX1" fmla="*/ 2681241 w 2681241"/>
              <a:gd name="connsiteY1" fmla="*/ 0 h 4410290"/>
              <a:gd name="connsiteX2" fmla="*/ 2610682 w 2681241"/>
              <a:gd name="connsiteY2" fmla="*/ 141130 h 4410290"/>
              <a:gd name="connsiteX3" fmla="*/ 2557762 w 2681241"/>
              <a:gd name="connsiteY3" fmla="*/ 176412 h 4410290"/>
              <a:gd name="connsiteX4" fmla="*/ 2504843 w 2681241"/>
              <a:gd name="connsiteY4" fmla="*/ 299900 h 4410290"/>
              <a:gd name="connsiteX5" fmla="*/ 2469564 w 2681241"/>
              <a:gd name="connsiteY5" fmla="*/ 352823 h 4410290"/>
              <a:gd name="connsiteX6" fmla="*/ 2416644 w 2681241"/>
              <a:gd name="connsiteY6" fmla="*/ 441029 h 4410290"/>
              <a:gd name="connsiteX7" fmla="*/ 2363725 w 2681241"/>
              <a:gd name="connsiteY7" fmla="*/ 599800 h 4410290"/>
              <a:gd name="connsiteX8" fmla="*/ 2346085 w 2681241"/>
              <a:gd name="connsiteY8" fmla="*/ 652723 h 4410290"/>
              <a:gd name="connsiteX9" fmla="*/ 2310806 w 2681241"/>
              <a:gd name="connsiteY9" fmla="*/ 987905 h 4410290"/>
              <a:gd name="connsiteX10" fmla="*/ 2293166 w 2681241"/>
              <a:gd name="connsiteY10" fmla="*/ 1658269 h 4410290"/>
              <a:gd name="connsiteX11" fmla="*/ 2257887 w 2681241"/>
              <a:gd name="connsiteY11" fmla="*/ 1764116 h 4410290"/>
              <a:gd name="connsiteX12" fmla="*/ 2222607 w 2681241"/>
              <a:gd name="connsiteY12" fmla="*/ 1852322 h 4410290"/>
              <a:gd name="connsiteX13" fmla="*/ 2204968 w 2681241"/>
              <a:gd name="connsiteY13" fmla="*/ 1905245 h 4410290"/>
              <a:gd name="connsiteX14" fmla="*/ 2169688 w 2681241"/>
              <a:gd name="connsiteY14" fmla="*/ 1940528 h 4410290"/>
              <a:gd name="connsiteX15" fmla="*/ 2152048 w 2681241"/>
              <a:gd name="connsiteY15" fmla="*/ 1993451 h 4410290"/>
              <a:gd name="connsiteX16" fmla="*/ 2134409 w 2681241"/>
              <a:gd name="connsiteY16" fmla="*/ 2064016 h 4410290"/>
              <a:gd name="connsiteX17" fmla="*/ 2099129 w 2681241"/>
              <a:gd name="connsiteY17" fmla="*/ 2116939 h 4410290"/>
              <a:gd name="connsiteX18" fmla="*/ 2081489 w 2681241"/>
              <a:gd name="connsiteY18" fmla="*/ 2187504 h 4410290"/>
              <a:gd name="connsiteX19" fmla="*/ 2010930 w 2681241"/>
              <a:gd name="connsiteY19" fmla="*/ 2275710 h 4410290"/>
              <a:gd name="connsiteX20" fmla="*/ 1940371 w 2681241"/>
              <a:gd name="connsiteY20" fmla="*/ 2363915 h 4410290"/>
              <a:gd name="connsiteX21" fmla="*/ 1905092 w 2681241"/>
              <a:gd name="connsiteY21" fmla="*/ 2469762 h 4410290"/>
              <a:gd name="connsiteX22" fmla="*/ 1869813 w 2681241"/>
              <a:gd name="connsiteY22" fmla="*/ 2681456 h 4410290"/>
              <a:gd name="connsiteX23" fmla="*/ 1834533 w 2681241"/>
              <a:gd name="connsiteY23" fmla="*/ 2716739 h 4410290"/>
              <a:gd name="connsiteX24" fmla="*/ 1781614 w 2681241"/>
              <a:gd name="connsiteY24" fmla="*/ 2875509 h 4410290"/>
              <a:gd name="connsiteX25" fmla="*/ 1763974 w 2681241"/>
              <a:gd name="connsiteY25" fmla="*/ 2928432 h 4410290"/>
              <a:gd name="connsiteX26" fmla="*/ 1728695 w 2681241"/>
              <a:gd name="connsiteY26" fmla="*/ 2963715 h 4410290"/>
              <a:gd name="connsiteX27" fmla="*/ 1622856 w 2681241"/>
              <a:gd name="connsiteY27" fmla="*/ 3104844 h 4410290"/>
              <a:gd name="connsiteX28" fmla="*/ 1534657 w 2681241"/>
              <a:gd name="connsiteY28" fmla="*/ 3193050 h 4410290"/>
              <a:gd name="connsiteX29" fmla="*/ 1499378 w 2681241"/>
              <a:gd name="connsiteY29" fmla="*/ 3263614 h 4410290"/>
              <a:gd name="connsiteX30" fmla="*/ 1375900 w 2681241"/>
              <a:gd name="connsiteY30" fmla="*/ 3387103 h 4410290"/>
              <a:gd name="connsiteX31" fmla="*/ 1305341 w 2681241"/>
              <a:gd name="connsiteY31" fmla="*/ 3422385 h 4410290"/>
              <a:gd name="connsiteX32" fmla="*/ 1252422 w 2681241"/>
              <a:gd name="connsiteY32" fmla="*/ 3457667 h 4410290"/>
              <a:gd name="connsiteX33" fmla="*/ 1199502 w 2681241"/>
              <a:gd name="connsiteY33" fmla="*/ 3475308 h 4410290"/>
              <a:gd name="connsiteX34" fmla="*/ 1111304 w 2681241"/>
              <a:gd name="connsiteY34" fmla="*/ 3545873 h 4410290"/>
              <a:gd name="connsiteX35" fmla="*/ 1040745 w 2681241"/>
              <a:gd name="connsiteY35" fmla="*/ 3616438 h 4410290"/>
              <a:gd name="connsiteX36" fmla="*/ 1005465 w 2681241"/>
              <a:gd name="connsiteY36" fmla="*/ 3651720 h 4410290"/>
              <a:gd name="connsiteX37" fmla="*/ 952546 w 2681241"/>
              <a:gd name="connsiteY37" fmla="*/ 3687002 h 4410290"/>
              <a:gd name="connsiteX38" fmla="*/ 881987 w 2681241"/>
              <a:gd name="connsiteY38" fmla="*/ 3757567 h 4410290"/>
              <a:gd name="connsiteX39" fmla="*/ 846708 w 2681241"/>
              <a:gd name="connsiteY39" fmla="*/ 3810490 h 4410290"/>
              <a:gd name="connsiteX40" fmla="*/ 776149 w 2681241"/>
              <a:gd name="connsiteY40" fmla="*/ 3845773 h 4410290"/>
              <a:gd name="connsiteX41" fmla="*/ 740869 w 2681241"/>
              <a:gd name="connsiteY41" fmla="*/ 3881055 h 4410290"/>
              <a:gd name="connsiteX42" fmla="*/ 652670 w 2681241"/>
              <a:gd name="connsiteY42" fmla="*/ 3951620 h 4410290"/>
              <a:gd name="connsiteX43" fmla="*/ 599751 w 2681241"/>
              <a:gd name="connsiteY43" fmla="*/ 3933978 h 4410290"/>
              <a:gd name="connsiteX44" fmla="*/ 546832 w 2681241"/>
              <a:gd name="connsiteY44" fmla="*/ 3951620 h 4410290"/>
              <a:gd name="connsiteX45" fmla="*/ 476273 w 2681241"/>
              <a:gd name="connsiteY45" fmla="*/ 4039825 h 4410290"/>
              <a:gd name="connsiteX46" fmla="*/ 405714 w 2681241"/>
              <a:gd name="connsiteY46" fmla="*/ 4075108 h 4410290"/>
              <a:gd name="connsiteX47" fmla="*/ 335155 w 2681241"/>
              <a:gd name="connsiteY47" fmla="*/ 4128031 h 4410290"/>
              <a:gd name="connsiteX48" fmla="*/ 264596 w 2681241"/>
              <a:gd name="connsiteY48" fmla="*/ 4198596 h 4410290"/>
              <a:gd name="connsiteX49" fmla="*/ 211677 w 2681241"/>
              <a:gd name="connsiteY49" fmla="*/ 4216237 h 4410290"/>
              <a:gd name="connsiteX50" fmla="*/ 158758 w 2681241"/>
              <a:gd name="connsiteY50" fmla="*/ 4251519 h 4410290"/>
              <a:gd name="connsiteX51" fmla="*/ 123478 w 2681241"/>
              <a:gd name="connsiteY51" fmla="*/ 4286802 h 4410290"/>
              <a:gd name="connsiteX52" fmla="*/ 70559 w 2681241"/>
              <a:gd name="connsiteY52" fmla="*/ 4304443 h 4410290"/>
              <a:gd name="connsiteX53" fmla="*/ 0 w 2681241"/>
              <a:gd name="connsiteY53" fmla="*/ 4410290 h 4410290"/>
              <a:gd name="connsiteX54" fmla="*/ 0 w 2681241"/>
              <a:gd name="connsiteY54" fmla="*/ 4410290 h 4410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681241" h="4410290">
                <a:moveTo>
                  <a:pt x="2681241" y="0"/>
                </a:moveTo>
                <a:lnTo>
                  <a:pt x="2681241" y="0"/>
                </a:lnTo>
                <a:cubicBezTo>
                  <a:pt x="2657721" y="47043"/>
                  <a:pt x="2640842" y="98041"/>
                  <a:pt x="2610682" y="141130"/>
                </a:cubicBezTo>
                <a:cubicBezTo>
                  <a:pt x="2598525" y="158499"/>
                  <a:pt x="2571334" y="160124"/>
                  <a:pt x="2557762" y="176412"/>
                </a:cubicBezTo>
                <a:cubicBezTo>
                  <a:pt x="2511884" y="231470"/>
                  <a:pt x="2532414" y="244755"/>
                  <a:pt x="2504843" y="299900"/>
                </a:cubicBezTo>
                <a:cubicBezTo>
                  <a:pt x="2495362" y="318863"/>
                  <a:pt x="2479045" y="333860"/>
                  <a:pt x="2469564" y="352823"/>
                </a:cubicBezTo>
                <a:cubicBezTo>
                  <a:pt x="2423767" y="444424"/>
                  <a:pt x="2485552" y="372117"/>
                  <a:pt x="2416644" y="441029"/>
                </a:cubicBezTo>
                <a:lnTo>
                  <a:pt x="2363725" y="599800"/>
                </a:lnTo>
                <a:lnTo>
                  <a:pt x="2346085" y="652723"/>
                </a:lnTo>
                <a:cubicBezTo>
                  <a:pt x="2333489" y="753503"/>
                  <a:pt x="2314793" y="890213"/>
                  <a:pt x="2310806" y="987905"/>
                </a:cubicBezTo>
                <a:cubicBezTo>
                  <a:pt x="2301690" y="1211251"/>
                  <a:pt x="2308370" y="1435255"/>
                  <a:pt x="2293166" y="1658269"/>
                </a:cubicBezTo>
                <a:cubicBezTo>
                  <a:pt x="2290636" y="1695373"/>
                  <a:pt x="2271698" y="1729585"/>
                  <a:pt x="2257887" y="1764116"/>
                </a:cubicBezTo>
                <a:cubicBezTo>
                  <a:pt x="2246127" y="1793518"/>
                  <a:pt x="2233725" y="1822671"/>
                  <a:pt x="2222607" y="1852322"/>
                </a:cubicBezTo>
                <a:cubicBezTo>
                  <a:pt x="2216078" y="1869733"/>
                  <a:pt x="2214534" y="1889300"/>
                  <a:pt x="2204968" y="1905245"/>
                </a:cubicBezTo>
                <a:cubicBezTo>
                  <a:pt x="2196412" y="1919507"/>
                  <a:pt x="2181448" y="1928767"/>
                  <a:pt x="2169688" y="1940528"/>
                </a:cubicBezTo>
                <a:cubicBezTo>
                  <a:pt x="2163808" y="1958169"/>
                  <a:pt x="2157156" y="1975571"/>
                  <a:pt x="2152048" y="1993451"/>
                </a:cubicBezTo>
                <a:cubicBezTo>
                  <a:pt x="2145388" y="2016764"/>
                  <a:pt x="2143959" y="2041731"/>
                  <a:pt x="2134409" y="2064016"/>
                </a:cubicBezTo>
                <a:cubicBezTo>
                  <a:pt x="2126058" y="2083503"/>
                  <a:pt x="2110889" y="2099298"/>
                  <a:pt x="2099129" y="2116939"/>
                </a:cubicBezTo>
                <a:cubicBezTo>
                  <a:pt x="2093249" y="2140461"/>
                  <a:pt x="2091039" y="2165219"/>
                  <a:pt x="2081489" y="2187504"/>
                </a:cubicBezTo>
                <a:cubicBezTo>
                  <a:pt x="2056431" y="2245978"/>
                  <a:pt x="2045946" y="2231936"/>
                  <a:pt x="2010930" y="2275710"/>
                </a:cubicBezTo>
                <a:cubicBezTo>
                  <a:pt x="1921926" y="2386974"/>
                  <a:pt x="2025551" y="2278730"/>
                  <a:pt x="1940371" y="2363915"/>
                </a:cubicBezTo>
                <a:cubicBezTo>
                  <a:pt x="1928611" y="2399197"/>
                  <a:pt x="1909199" y="2432799"/>
                  <a:pt x="1905092" y="2469762"/>
                </a:cubicBezTo>
                <a:cubicBezTo>
                  <a:pt x="1903350" y="2485437"/>
                  <a:pt x="1898020" y="2634440"/>
                  <a:pt x="1869813" y="2681456"/>
                </a:cubicBezTo>
                <a:cubicBezTo>
                  <a:pt x="1861257" y="2695718"/>
                  <a:pt x="1846293" y="2704978"/>
                  <a:pt x="1834533" y="2716739"/>
                </a:cubicBezTo>
                <a:cubicBezTo>
                  <a:pt x="1804976" y="2834975"/>
                  <a:pt x="1831431" y="2742652"/>
                  <a:pt x="1781614" y="2875509"/>
                </a:cubicBezTo>
                <a:cubicBezTo>
                  <a:pt x="1775085" y="2892920"/>
                  <a:pt x="1773541" y="2912486"/>
                  <a:pt x="1763974" y="2928432"/>
                </a:cubicBezTo>
                <a:cubicBezTo>
                  <a:pt x="1755418" y="2942694"/>
                  <a:pt x="1740455" y="2951954"/>
                  <a:pt x="1728695" y="2963715"/>
                </a:cubicBezTo>
                <a:cubicBezTo>
                  <a:pt x="1682797" y="3101418"/>
                  <a:pt x="1757990" y="2902121"/>
                  <a:pt x="1622856" y="3104844"/>
                </a:cubicBezTo>
                <a:cubicBezTo>
                  <a:pt x="1575818" y="3175409"/>
                  <a:pt x="1605217" y="3146007"/>
                  <a:pt x="1534657" y="3193050"/>
                </a:cubicBezTo>
                <a:cubicBezTo>
                  <a:pt x="1522897" y="3216571"/>
                  <a:pt x="1516030" y="3243260"/>
                  <a:pt x="1499378" y="3263614"/>
                </a:cubicBezTo>
                <a:cubicBezTo>
                  <a:pt x="1462519" y="3308668"/>
                  <a:pt x="1375900" y="3387103"/>
                  <a:pt x="1375900" y="3387103"/>
                </a:cubicBezTo>
                <a:cubicBezTo>
                  <a:pt x="1339928" y="3495026"/>
                  <a:pt x="1388353" y="3408549"/>
                  <a:pt x="1305341" y="3422385"/>
                </a:cubicBezTo>
                <a:cubicBezTo>
                  <a:pt x="1284429" y="3425871"/>
                  <a:pt x="1271384" y="3448185"/>
                  <a:pt x="1252422" y="3457667"/>
                </a:cubicBezTo>
                <a:cubicBezTo>
                  <a:pt x="1235791" y="3465983"/>
                  <a:pt x="1217142" y="3469428"/>
                  <a:pt x="1199502" y="3475308"/>
                </a:cubicBezTo>
                <a:cubicBezTo>
                  <a:pt x="1079420" y="3595404"/>
                  <a:pt x="1267053" y="3412363"/>
                  <a:pt x="1111304" y="3545873"/>
                </a:cubicBezTo>
                <a:cubicBezTo>
                  <a:pt x="1086050" y="3567521"/>
                  <a:pt x="1064265" y="3592916"/>
                  <a:pt x="1040745" y="3616438"/>
                </a:cubicBezTo>
                <a:cubicBezTo>
                  <a:pt x="1028985" y="3628199"/>
                  <a:pt x="1019303" y="3642494"/>
                  <a:pt x="1005465" y="3651720"/>
                </a:cubicBezTo>
                <a:cubicBezTo>
                  <a:pt x="987825" y="3663481"/>
                  <a:pt x="968642" y="3673204"/>
                  <a:pt x="952546" y="3687002"/>
                </a:cubicBezTo>
                <a:cubicBezTo>
                  <a:pt x="927292" y="3708650"/>
                  <a:pt x="900437" y="3729890"/>
                  <a:pt x="881987" y="3757567"/>
                </a:cubicBezTo>
                <a:cubicBezTo>
                  <a:pt x="870227" y="3775208"/>
                  <a:pt x="862995" y="3796917"/>
                  <a:pt x="846708" y="3810490"/>
                </a:cubicBezTo>
                <a:cubicBezTo>
                  <a:pt x="826507" y="3827325"/>
                  <a:pt x="798028" y="3831186"/>
                  <a:pt x="776149" y="3845773"/>
                </a:cubicBezTo>
                <a:cubicBezTo>
                  <a:pt x="762311" y="3854999"/>
                  <a:pt x="753856" y="3870665"/>
                  <a:pt x="740869" y="3881055"/>
                </a:cubicBezTo>
                <a:cubicBezTo>
                  <a:pt x="629612" y="3970066"/>
                  <a:pt x="737850" y="3866433"/>
                  <a:pt x="652670" y="3951620"/>
                </a:cubicBezTo>
                <a:cubicBezTo>
                  <a:pt x="635030" y="3945739"/>
                  <a:pt x="618345" y="3933978"/>
                  <a:pt x="599751" y="3933978"/>
                </a:cubicBezTo>
                <a:cubicBezTo>
                  <a:pt x="581157" y="3933978"/>
                  <a:pt x="561351" y="3940004"/>
                  <a:pt x="546832" y="3951620"/>
                </a:cubicBezTo>
                <a:cubicBezTo>
                  <a:pt x="428886" y="4045985"/>
                  <a:pt x="584156" y="3967897"/>
                  <a:pt x="476273" y="4039825"/>
                </a:cubicBezTo>
                <a:cubicBezTo>
                  <a:pt x="454394" y="4054412"/>
                  <a:pt x="428013" y="4061170"/>
                  <a:pt x="405714" y="4075108"/>
                </a:cubicBezTo>
                <a:cubicBezTo>
                  <a:pt x="380783" y="4090691"/>
                  <a:pt x="357280" y="4108670"/>
                  <a:pt x="335155" y="4128031"/>
                </a:cubicBezTo>
                <a:cubicBezTo>
                  <a:pt x="310123" y="4149936"/>
                  <a:pt x="296152" y="4188077"/>
                  <a:pt x="264596" y="4198596"/>
                </a:cubicBezTo>
                <a:cubicBezTo>
                  <a:pt x="246956" y="4204476"/>
                  <a:pt x="228308" y="4207921"/>
                  <a:pt x="211677" y="4216237"/>
                </a:cubicBezTo>
                <a:cubicBezTo>
                  <a:pt x="192715" y="4225719"/>
                  <a:pt x="175312" y="4238274"/>
                  <a:pt x="158758" y="4251519"/>
                </a:cubicBezTo>
                <a:cubicBezTo>
                  <a:pt x="145771" y="4261909"/>
                  <a:pt x="137739" y="4278244"/>
                  <a:pt x="123478" y="4286802"/>
                </a:cubicBezTo>
                <a:cubicBezTo>
                  <a:pt x="107534" y="4296369"/>
                  <a:pt x="88199" y="4298563"/>
                  <a:pt x="70559" y="4304443"/>
                </a:cubicBezTo>
                <a:lnTo>
                  <a:pt x="0" y="4410290"/>
                </a:lnTo>
                <a:lnTo>
                  <a:pt x="0" y="441029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715724" y="3351820"/>
            <a:ext cx="2771754" cy="2840352"/>
          </a:xfrm>
          <a:custGeom>
            <a:avLst/>
            <a:gdLst>
              <a:gd name="connsiteX0" fmla="*/ 2771754 w 2771754"/>
              <a:gd name="connsiteY0" fmla="*/ 0 h 2840352"/>
              <a:gd name="connsiteX1" fmla="*/ 2771754 w 2771754"/>
              <a:gd name="connsiteY1" fmla="*/ 0 h 2840352"/>
              <a:gd name="connsiteX2" fmla="*/ 2648275 w 2771754"/>
              <a:gd name="connsiteY2" fmla="*/ 88206 h 2840352"/>
              <a:gd name="connsiteX3" fmla="*/ 2524797 w 2771754"/>
              <a:gd name="connsiteY3" fmla="*/ 176412 h 2840352"/>
              <a:gd name="connsiteX4" fmla="*/ 2471878 w 2771754"/>
              <a:gd name="connsiteY4" fmla="*/ 282258 h 2840352"/>
              <a:gd name="connsiteX5" fmla="*/ 2383679 w 2771754"/>
              <a:gd name="connsiteY5" fmla="*/ 370464 h 2840352"/>
              <a:gd name="connsiteX6" fmla="*/ 2348400 w 2771754"/>
              <a:gd name="connsiteY6" fmla="*/ 476311 h 2840352"/>
              <a:gd name="connsiteX7" fmla="*/ 2260201 w 2771754"/>
              <a:gd name="connsiteY7" fmla="*/ 546876 h 2840352"/>
              <a:gd name="connsiteX8" fmla="*/ 2189642 w 2771754"/>
              <a:gd name="connsiteY8" fmla="*/ 635082 h 2840352"/>
              <a:gd name="connsiteX9" fmla="*/ 2154363 w 2771754"/>
              <a:gd name="connsiteY9" fmla="*/ 740929 h 2840352"/>
              <a:gd name="connsiteX10" fmla="*/ 2136723 w 2771754"/>
              <a:gd name="connsiteY10" fmla="*/ 793852 h 2840352"/>
              <a:gd name="connsiteX11" fmla="*/ 2066164 w 2771754"/>
              <a:gd name="connsiteY11" fmla="*/ 864417 h 2840352"/>
              <a:gd name="connsiteX12" fmla="*/ 1995605 w 2771754"/>
              <a:gd name="connsiteY12" fmla="*/ 970264 h 2840352"/>
              <a:gd name="connsiteX13" fmla="*/ 1942686 w 2771754"/>
              <a:gd name="connsiteY13" fmla="*/ 987905 h 2840352"/>
              <a:gd name="connsiteX14" fmla="*/ 1889767 w 2771754"/>
              <a:gd name="connsiteY14" fmla="*/ 1005546 h 2840352"/>
              <a:gd name="connsiteX15" fmla="*/ 1872127 w 2771754"/>
              <a:gd name="connsiteY15" fmla="*/ 1058469 h 2840352"/>
              <a:gd name="connsiteX16" fmla="*/ 1836847 w 2771754"/>
              <a:gd name="connsiteY16" fmla="*/ 1093752 h 2840352"/>
              <a:gd name="connsiteX17" fmla="*/ 1801568 w 2771754"/>
              <a:gd name="connsiteY17" fmla="*/ 1146675 h 2840352"/>
              <a:gd name="connsiteX18" fmla="*/ 1783928 w 2771754"/>
              <a:gd name="connsiteY18" fmla="*/ 1199599 h 2840352"/>
              <a:gd name="connsiteX19" fmla="*/ 1678090 w 2771754"/>
              <a:gd name="connsiteY19" fmla="*/ 1270163 h 2840352"/>
              <a:gd name="connsiteX20" fmla="*/ 1625170 w 2771754"/>
              <a:gd name="connsiteY20" fmla="*/ 1323087 h 2840352"/>
              <a:gd name="connsiteX21" fmla="*/ 1607531 w 2771754"/>
              <a:gd name="connsiteY21" fmla="*/ 1376010 h 2840352"/>
              <a:gd name="connsiteX22" fmla="*/ 1572251 w 2771754"/>
              <a:gd name="connsiteY22" fmla="*/ 1428934 h 2840352"/>
              <a:gd name="connsiteX23" fmla="*/ 1554612 w 2771754"/>
              <a:gd name="connsiteY23" fmla="*/ 1499498 h 2840352"/>
              <a:gd name="connsiteX24" fmla="*/ 1501692 w 2771754"/>
              <a:gd name="connsiteY24" fmla="*/ 1517139 h 2840352"/>
              <a:gd name="connsiteX25" fmla="*/ 1448773 w 2771754"/>
              <a:gd name="connsiteY25" fmla="*/ 1552422 h 2840352"/>
              <a:gd name="connsiteX26" fmla="*/ 1342935 w 2771754"/>
              <a:gd name="connsiteY26" fmla="*/ 1587704 h 2840352"/>
              <a:gd name="connsiteX27" fmla="*/ 1307655 w 2771754"/>
              <a:gd name="connsiteY27" fmla="*/ 1622986 h 2840352"/>
              <a:gd name="connsiteX28" fmla="*/ 1272376 w 2771754"/>
              <a:gd name="connsiteY28" fmla="*/ 1746475 h 2840352"/>
              <a:gd name="connsiteX29" fmla="*/ 1237096 w 2771754"/>
              <a:gd name="connsiteY29" fmla="*/ 1852321 h 2840352"/>
              <a:gd name="connsiteX30" fmla="*/ 1166537 w 2771754"/>
              <a:gd name="connsiteY30" fmla="*/ 1922886 h 2840352"/>
              <a:gd name="connsiteX31" fmla="*/ 1007780 w 2771754"/>
              <a:gd name="connsiteY31" fmla="*/ 2099298 h 2840352"/>
              <a:gd name="connsiteX32" fmla="*/ 972500 w 2771754"/>
              <a:gd name="connsiteY32" fmla="*/ 2169862 h 2840352"/>
              <a:gd name="connsiteX33" fmla="*/ 937221 w 2771754"/>
              <a:gd name="connsiteY33" fmla="*/ 2205145 h 2840352"/>
              <a:gd name="connsiteX34" fmla="*/ 901941 w 2771754"/>
              <a:gd name="connsiteY34" fmla="*/ 2258068 h 2840352"/>
              <a:gd name="connsiteX35" fmla="*/ 725544 w 2771754"/>
              <a:gd name="connsiteY35" fmla="*/ 2381556 h 2840352"/>
              <a:gd name="connsiteX36" fmla="*/ 654985 w 2771754"/>
              <a:gd name="connsiteY36" fmla="*/ 2416839 h 2840352"/>
              <a:gd name="connsiteX37" fmla="*/ 584426 w 2771754"/>
              <a:gd name="connsiteY37" fmla="*/ 2434480 h 2840352"/>
              <a:gd name="connsiteX38" fmla="*/ 496227 w 2771754"/>
              <a:gd name="connsiteY38" fmla="*/ 2522685 h 2840352"/>
              <a:gd name="connsiteX39" fmla="*/ 337469 w 2771754"/>
              <a:gd name="connsiteY39" fmla="*/ 2575609 h 2840352"/>
              <a:gd name="connsiteX40" fmla="*/ 231631 w 2771754"/>
              <a:gd name="connsiteY40" fmla="*/ 2646174 h 2840352"/>
              <a:gd name="connsiteX41" fmla="*/ 143432 w 2771754"/>
              <a:gd name="connsiteY41" fmla="*/ 2699097 h 2840352"/>
              <a:gd name="connsiteX42" fmla="*/ 37594 w 2771754"/>
              <a:gd name="connsiteY42" fmla="*/ 2804944 h 2840352"/>
              <a:gd name="connsiteX43" fmla="*/ 19954 w 2771754"/>
              <a:gd name="connsiteY43" fmla="*/ 2840226 h 2840352"/>
              <a:gd name="connsiteX44" fmla="*/ 19954 w 2771754"/>
              <a:gd name="connsiteY44" fmla="*/ 2840226 h 284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771754" h="2840352">
                <a:moveTo>
                  <a:pt x="2771754" y="0"/>
                </a:moveTo>
                <a:lnTo>
                  <a:pt x="2771754" y="0"/>
                </a:lnTo>
                <a:cubicBezTo>
                  <a:pt x="2730594" y="29402"/>
                  <a:pt x="2690949" y="61048"/>
                  <a:pt x="2648275" y="88206"/>
                </a:cubicBezTo>
                <a:cubicBezTo>
                  <a:pt x="2520577" y="169475"/>
                  <a:pt x="2629349" y="71850"/>
                  <a:pt x="2524797" y="176412"/>
                </a:cubicBezTo>
                <a:cubicBezTo>
                  <a:pt x="2508143" y="226375"/>
                  <a:pt x="2508703" y="240169"/>
                  <a:pt x="2471878" y="282258"/>
                </a:cubicBezTo>
                <a:cubicBezTo>
                  <a:pt x="2444499" y="313551"/>
                  <a:pt x="2383679" y="370464"/>
                  <a:pt x="2383679" y="370464"/>
                </a:cubicBezTo>
                <a:cubicBezTo>
                  <a:pt x="2371919" y="405746"/>
                  <a:pt x="2379343" y="455680"/>
                  <a:pt x="2348400" y="476311"/>
                </a:cubicBezTo>
                <a:cubicBezTo>
                  <a:pt x="2309109" y="502507"/>
                  <a:pt x="2288925" y="510968"/>
                  <a:pt x="2260201" y="546876"/>
                </a:cubicBezTo>
                <a:cubicBezTo>
                  <a:pt x="2171186" y="658152"/>
                  <a:pt x="2274830" y="549887"/>
                  <a:pt x="2189642" y="635082"/>
                </a:cubicBezTo>
                <a:lnTo>
                  <a:pt x="2154363" y="740929"/>
                </a:lnTo>
                <a:cubicBezTo>
                  <a:pt x="2148483" y="758570"/>
                  <a:pt x="2149871" y="780703"/>
                  <a:pt x="2136723" y="793852"/>
                </a:cubicBezTo>
                <a:cubicBezTo>
                  <a:pt x="2113203" y="817374"/>
                  <a:pt x="2081039" y="834665"/>
                  <a:pt x="2066164" y="864417"/>
                </a:cubicBezTo>
                <a:cubicBezTo>
                  <a:pt x="2023446" y="949857"/>
                  <a:pt x="2049478" y="916385"/>
                  <a:pt x="1995605" y="970264"/>
                </a:cubicBezTo>
                <a:cubicBezTo>
                  <a:pt x="2035462" y="850684"/>
                  <a:pt x="2005466" y="966977"/>
                  <a:pt x="1942686" y="987905"/>
                </a:cubicBezTo>
                <a:lnTo>
                  <a:pt x="1889767" y="1005546"/>
                </a:lnTo>
                <a:cubicBezTo>
                  <a:pt x="1883887" y="1023187"/>
                  <a:pt x="1881694" y="1042524"/>
                  <a:pt x="1872127" y="1058469"/>
                </a:cubicBezTo>
                <a:cubicBezTo>
                  <a:pt x="1863570" y="1072731"/>
                  <a:pt x="1847236" y="1080764"/>
                  <a:pt x="1836847" y="1093752"/>
                </a:cubicBezTo>
                <a:cubicBezTo>
                  <a:pt x="1823603" y="1110308"/>
                  <a:pt x="1811049" y="1127712"/>
                  <a:pt x="1801568" y="1146675"/>
                </a:cubicBezTo>
                <a:cubicBezTo>
                  <a:pt x="1793252" y="1163308"/>
                  <a:pt x="1797076" y="1186449"/>
                  <a:pt x="1783928" y="1199599"/>
                </a:cubicBezTo>
                <a:cubicBezTo>
                  <a:pt x="1753947" y="1229583"/>
                  <a:pt x="1708071" y="1240180"/>
                  <a:pt x="1678090" y="1270163"/>
                </a:cubicBezTo>
                <a:lnTo>
                  <a:pt x="1625170" y="1323087"/>
                </a:lnTo>
                <a:cubicBezTo>
                  <a:pt x="1619290" y="1340728"/>
                  <a:pt x="1615846" y="1359378"/>
                  <a:pt x="1607531" y="1376010"/>
                </a:cubicBezTo>
                <a:cubicBezTo>
                  <a:pt x="1598050" y="1394974"/>
                  <a:pt x="1580602" y="1409446"/>
                  <a:pt x="1572251" y="1428934"/>
                </a:cubicBezTo>
                <a:cubicBezTo>
                  <a:pt x="1562701" y="1451219"/>
                  <a:pt x="1569757" y="1480565"/>
                  <a:pt x="1554612" y="1499498"/>
                </a:cubicBezTo>
                <a:cubicBezTo>
                  <a:pt x="1542997" y="1514018"/>
                  <a:pt x="1519332" y="1511259"/>
                  <a:pt x="1501692" y="1517139"/>
                </a:cubicBezTo>
                <a:cubicBezTo>
                  <a:pt x="1484052" y="1528900"/>
                  <a:pt x="1468146" y="1543811"/>
                  <a:pt x="1448773" y="1552422"/>
                </a:cubicBezTo>
                <a:cubicBezTo>
                  <a:pt x="1414791" y="1567527"/>
                  <a:pt x="1342935" y="1587704"/>
                  <a:pt x="1342935" y="1587704"/>
                </a:cubicBezTo>
                <a:cubicBezTo>
                  <a:pt x="1331175" y="1599465"/>
                  <a:pt x="1316211" y="1608724"/>
                  <a:pt x="1307655" y="1622986"/>
                </a:cubicBezTo>
                <a:cubicBezTo>
                  <a:pt x="1295797" y="1642751"/>
                  <a:pt x="1276990" y="1731093"/>
                  <a:pt x="1272376" y="1746475"/>
                </a:cubicBezTo>
                <a:cubicBezTo>
                  <a:pt x="1261690" y="1782097"/>
                  <a:pt x="1263392" y="1826022"/>
                  <a:pt x="1237096" y="1852321"/>
                </a:cubicBezTo>
                <a:lnTo>
                  <a:pt x="1166537" y="1922886"/>
                </a:lnTo>
                <a:cubicBezTo>
                  <a:pt x="1106495" y="1982933"/>
                  <a:pt x="1062032" y="2024695"/>
                  <a:pt x="1007780" y="2099298"/>
                </a:cubicBezTo>
                <a:cubicBezTo>
                  <a:pt x="992313" y="2120566"/>
                  <a:pt x="987086" y="2147981"/>
                  <a:pt x="972500" y="2169862"/>
                </a:cubicBezTo>
                <a:cubicBezTo>
                  <a:pt x="963275" y="2183701"/>
                  <a:pt x="947610" y="2192157"/>
                  <a:pt x="937221" y="2205145"/>
                </a:cubicBezTo>
                <a:cubicBezTo>
                  <a:pt x="923977" y="2221701"/>
                  <a:pt x="916932" y="2243076"/>
                  <a:pt x="901941" y="2258068"/>
                </a:cubicBezTo>
                <a:cubicBezTo>
                  <a:pt x="851936" y="2308077"/>
                  <a:pt x="786868" y="2347484"/>
                  <a:pt x="725544" y="2381556"/>
                </a:cubicBezTo>
                <a:cubicBezTo>
                  <a:pt x="702557" y="2394327"/>
                  <a:pt x="679607" y="2407605"/>
                  <a:pt x="654985" y="2416839"/>
                </a:cubicBezTo>
                <a:cubicBezTo>
                  <a:pt x="632285" y="2425352"/>
                  <a:pt x="607946" y="2428600"/>
                  <a:pt x="584426" y="2434480"/>
                </a:cubicBezTo>
                <a:lnTo>
                  <a:pt x="496227" y="2522685"/>
                </a:lnTo>
                <a:cubicBezTo>
                  <a:pt x="431547" y="2587370"/>
                  <a:pt x="477419" y="2555615"/>
                  <a:pt x="337469" y="2575609"/>
                </a:cubicBezTo>
                <a:cubicBezTo>
                  <a:pt x="302190" y="2599131"/>
                  <a:pt x="267989" y="2624357"/>
                  <a:pt x="231631" y="2646174"/>
                </a:cubicBezTo>
                <a:cubicBezTo>
                  <a:pt x="202231" y="2663815"/>
                  <a:pt x="169967" y="2677385"/>
                  <a:pt x="143432" y="2699097"/>
                </a:cubicBezTo>
                <a:cubicBezTo>
                  <a:pt x="104817" y="2730694"/>
                  <a:pt x="72873" y="2769662"/>
                  <a:pt x="37594" y="2804944"/>
                </a:cubicBezTo>
                <a:cubicBezTo>
                  <a:pt x="-1843" y="2844384"/>
                  <a:pt x="-14318" y="2840226"/>
                  <a:pt x="19954" y="2840226"/>
                </a:cubicBezTo>
                <a:lnTo>
                  <a:pt x="19954" y="2840226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415776" y="2661470"/>
            <a:ext cx="2292299" cy="4188091"/>
          </a:xfrm>
          <a:custGeom>
            <a:avLst/>
            <a:gdLst>
              <a:gd name="connsiteX0" fmla="*/ 2283467 w 2292299"/>
              <a:gd name="connsiteY0" fmla="*/ 0 h 4188091"/>
              <a:gd name="connsiteX1" fmla="*/ 2242932 w 2292299"/>
              <a:gd name="connsiteY1" fmla="*/ 432319 h 4188091"/>
              <a:gd name="connsiteX2" fmla="*/ 2215908 w 2292299"/>
              <a:gd name="connsiteY2" fmla="*/ 459339 h 4188091"/>
              <a:gd name="connsiteX3" fmla="*/ 2161862 w 2292299"/>
              <a:gd name="connsiteY3" fmla="*/ 621458 h 4188091"/>
              <a:gd name="connsiteX4" fmla="*/ 2134839 w 2292299"/>
              <a:gd name="connsiteY4" fmla="*/ 661988 h 4188091"/>
              <a:gd name="connsiteX5" fmla="*/ 2121327 w 2292299"/>
              <a:gd name="connsiteY5" fmla="*/ 743048 h 4188091"/>
              <a:gd name="connsiteX6" fmla="*/ 2107815 w 2292299"/>
              <a:gd name="connsiteY6" fmla="*/ 797088 h 4188091"/>
              <a:gd name="connsiteX7" fmla="*/ 2067280 w 2292299"/>
              <a:gd name="connsiteY7" fmla="*/ 972718 h 4188091"/>
              <a:gd name="connsiteX8" fmla="*/ 2040257 w 2292299"/>
              <a:gd name="connsiteY8" fmla="*/ 1053778 h 4188091"/>
              <a:gd name="connsiteX9" fmla="*/ 1986211 w 2292299"/>
              <a:gd name="connsiteY9" fmla="*/ 1134837 h 4188091"/>
              <a:gd name="connsiteX10" fmla="*/ 1959187 w 2292299"/>
              <a:gd name="connsiteY10" fmla="*/ 1175367 h 4188091"/>
              <a:gd name="connsiteX11" fmla="*/ 1918652 w 2292299"/>
              <a:gd name="connsiteY11" fmla="*/ 1229407 h 4188091"/>
              <a:gd name="connsiteX12" fmla="*/ 1891629 w 2292299"/>
              <a:gd name="connsiteY12" fmla="*/ 1337487 h 4188091"/>
              <a:gd name="connsiteX13" fmla="*/ 1864606 w 2292299"/>
              <a:gd name="connsiteY13" fmla="*/ 1432057 h 4188091"/>
              <a:gd name="connsiteX14" fmla="*/ 1837583 w 2292299"/>
              <a:gd name="connsiteY14" fmla="*/ 1472587 h 4188091"/>
              <a:gd name="connsiteX15" fmla="*/ 1864606 w 2292299"/>
              <a:gd name="connsiteY15" fmla="*/ 1621196 h 4188091"/>
              <a:gd name="connsiteX16" fmla="*/ 1837583 w 2292299"/>
              <a:gd name="connsiteY16" fmla="*/ 1702256 h 4188091"/>
              <a:gd name="connsiteX17" fmla="*/ 1824071 w 2292299"/>
              <a:gd name="connsiteY17" fmla="*/ 1742786 h 4188091"/>
              <a:gd name="connsiteX18" fmla="*/ 1810559 w 2292299"/>
              <a:gd name="connsiteY18" fmla="*/ 1783316 h 4188091"/>
              <a:gd name="connsiteX19" fmla="*/ 1743001 w 2292299"/>
              <a:gd name="connsiteY19" fmla="*/ 1877886 h 4188091"/>
              <a:gd name="connsiteX20" fmla="*/ 1688955 w 2292299"/>
              <a:gd name="connsiteY20" fmla="*/ 1958946 h 4188091"/>
              <a:gd name="connsiteX21" fmla="*/ 1661931 w 2292299"/>
              <a:gd name="connsiteY21" fmla="*/ 1999476 h 4188091"/>
              <a:gd name="connsiteX22" fmla="*/ 1607885 w 2292299"/>
              <a:gd name="connsiteY22" fmla="*/ 2107555 h 4188091"/>
              <a:gd name="connsiteX23" fmla="*/ 1567350 w 2292299"/>
              <a:gd name="connsiteY23" fmla="*/ 2242655 h 4188091"/>
              <a:gd name="connsiteX24" fmla="*/ 1513303 w 2292299"/>
              <a:gd name="connsiteY24" fmla="*/ 2310205 h 4188091"/>
              <a:gd name="connsiteX25" fmla="*/ 1526815 w 2292299"/>
              <a:gd name="connsiteY25" fmla="*/ 2404775 h 4188091"/>
              <a:gd name="connsiteX26" fmla="*/ 1580861 w 2292299"/>
              <a:gd name="connsiteY26" fmla="*/ 2418285 h 4188091"/>
              <a:gd name="connsiteX27" fmla="*/ 1553838 w 2292299"/>
              <a:gd name="connsiteY27" fmla="*/ 2472325 h 4188091"/>
              <a:gd name="connsiteX28" fmla="*/ 1499792 w 2292299"/>
              <a:gd name="connsiteY28" fmla="*/ 2566895 h 4188091"/>
              <a:gd name="connsiteX29" fmla="*/ 1445745 w 2292299"/>
              <a:gd name="connsiteY29" fmla="*/ 2634444 h 4188091"/>
              <a:gd name="connsiteX30" fmla="*/ 1364675 w 2292299"/>
              <a:gd name="connsiteY30" fmla="*/ 2661464 h 4188091"/>
              <a:gd name="connsiteX31" fmla="*/ 1310629 w 2292299"/>
              <a:gd name="connsiteY31" fmla="*/ 2783054 h 4188091"/>
              <a:gd name="connsiteX32" fmla="*/ 1297117 w 2292299"/>
              <a:gd name="connsiteY32" fmla="*/ 2823584 h 4188091"/>
              <a:gd name="connsiteX33" fmla="*/ 1175512 w 2292299"/>
              <a:gd name="connsiteY33" fmla="*/ 2918154 h 4188091"/>
              <a:gd name="connsiteX34" fmla="*/ 1148489 w 2292299"/>
              <a:gd name="connsiteY34" fmla="*/ 2972194 h 4188091"/>
              <a:gd name="connsiteX35" fmla="*/ 1121466 w 2292299"/>
              <a:gd name="connsiteY35" fmla="*/ 3012724 h 4188091"/>
              <a:gd name="connsiteX36" fmla="*/ 1080931 w 2292299"/>
              <a:gd name="connsiteY36" fmla="*/ 3120803 h 4188091"/>
              <a:gd name="connsiteX37" fmla="*/ 1040396 w 2292299"/>
              <a:gd name="connsiteY37" fmla="*/ 3147823 h 4188091"/>
              <a:gd name="connsiteX38" fmla="*/ 999861 w 2292299"/>
              <a:gd name="connsiteY38" fmla="*/ 3188353 h 4188091"/>
              <a:gd name="connsiteX39" fmla="*/ 945815 w 2292299"/>
              <a:gd name="connsiteY39" fmla="*/ 3228883 h 4188091"/>
              <a:gd name="connsiteX40" fmla="*/ 878256 w 2292299"/>
              <a:gd name="connsiteY40" fmla="*/ 3296433 h 4188091"/>
              <a:gd name="connsiteX41" fmla="*/ 851233 w 2292299"/>
              <a:gd name="connsiteY41" fmla="*/ 3336963 h 4188091"/>
              <a:gd name="connsiteX42" fmla="*/ 770163 w 2292299"/>
              <a:gd name="connsiteY42" fmla="*/ 3377493 h 4188091"/>
              <a:gd name="connsiteX43" fmla="*/ 743140 w 2292299"/>
              <a:gd name="connsiteY43" fmla="*/ 3418023 h 4188091"/>
              <a:gd name="connsiteX44" fmla="*/ 621535 w 2292299"/>
              <a:gd name="connsiteY44" fmla="*/ 3512593 h 4188091"/>
              <a:gd name="connsiteX45" fmla="*/ 581000 w 2292299"/>
              <a:gd name="connsiteY45" fmla="*/ 3539613 h 4188091"/>
              <a:gd name="connsiteX46" fmla="*/ 472907 w 2292299"/>
              <a:gd name="connsiteY46" fmla="*/ 3566633 h 4188091"/>
              <a:gd name="connsiteX47" fmla="*/ 432372 w 2292299"/>
              <a:gd name="connsiteY47" fmla="*/ 3728752 h 4188091"/>
              <a:gd name="connsiteX48" fmla="*/ 391837 w 2292299"/>
              <a:gd name="connsiteY48" fmla="*/ 3755772 h 4188091"/>
              <a:gd name="connsiteX49" fmla="*/ 283744 w 2292299"/>
              <a:gd name="connsiteY49" fmla="*/ 3877362 h 4188091"/>
              <a:gd name="connsiteX50" fmla="*/ 243209 w 2292299"/>
              <a:gd name="connsiteY50" fmla="*/ 3917892 h 4188091"/>
              <a:gd name="connsiteX51" fmla="*/ 135116 w 2292299"/>
              <a:gd name="connsiteY51" fmla="*/ 4039482 h 4188091"/>
              <a:gd name="connsiteX52" fmla="*/ 40535 w 2292299"/>
              <a:gd name="connsiteY52" fmla="*/ 4107031 h 4188091"/>
              <a:gd name="connsiteX53" fmla="*/ 27023 w 2292299"/>
              <a:gd name="connsiteY53" fmla="*/ 4147561 h 4188091"/>
              <a:gd name="connsiteX54" fmla="*/ 0 w 2292299"/>
              <a:gd name="connsiteY54" fmla="*/ 4188091 h 418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292299" h="4188091">
                <a:moveTo>
                  <a:pt x="2283467" y="0"/>
                </a:moveTo>
                <a:cubicBezTo>
                  <a:pt x="2279102" y="122210"/>
                  <a:pt x="2324812" y="309515"/>
                  <a:pt x="2242932" y="432319"/>
                </a:cubicBezTo>
                <a:cubicBezTo>
                  <a:pt x="2235865" y="442917"/>
                  <a:pt x="2224916" y="450332"/>
                  <a:pt x="2215908" y="459339"/>
                </a:cubicBezTo>
                <a:cubicBezTo>
                  <a:pt x="2192938" y="551207"/>
                  <a:pt x="2200647" y="553593"/>
                  <a:pt x="2161862" y="621458"/>
                </a:cubicBezTo>
                <a:cubicBezTo>
                  <a:pt x="2153805" y="635556"/>
                  <a:pt x="2143847" y="648478"/>
                  <a:pt x="2134839" y="661988"/>
                </a:cubicBezTo>
                <a:cubicBezTo>
                  <a:pt x="2130335" y="689008"/>
                  <a:pt x="2126700" y="716187"/>
                  <a:pt x="2121327" y="743048"/>
                </a:cubicBezTo>
                <a:cubicBezTo>
                  <a:pt x="2117685" y="761255"/>
                  <a:pt x="2110269" y="778683"/>
                  <a:pt x="2107815" y="797088"/>
                </a:cubicBezTo>
                <a:cubicBezTo>
                  <a:pt x="2085254" y="966280"/>
                  <a:pt x="2131501" y="908506"/>
                  <a:pt x="2067280" y="972718"/>
                </a:cubicBezTo>
                <a:cubicBezTo>
                  <a:pt x="2058272" y="999738"/>
                  <a:pt x="2056057" y="1030081"/>
                  <a:pt x="2040257" y="1053778"/>
                </a:cubicBezTo>
                <a:lnTo>
                  <a:pt x="1986211" y="1134837"/>
                </a:lnTo>
                <a:cubicBezTo>
                  <a:pt x="1977203" y="1148347"/>
                  <a:pt x="1968930" y="1162377"/>
                  <a:pt x="1959187" y="1175367"/>
                </a:cubicBezTo>
                <a:lnTo>
                  <a:pt x="1918652" y="1229407"/>
                </a:lnTo>
                <a:lnTo>
                  <a:pt x="1891629" y="1337487"/>
                </a:lnTo>
                <a:cubicBezTo>
                  <a:pt x="1887301" y="1354796"/>
                  <a:pt x="1874296" y="1412680"/>
                  <a:pt x="1864606" y="1432057"/>
                </a:cubicBezTo>
                <a:cubicBezTo>
                  <a:pt x="1857344" y="1446580"/>
                  <a:pt x="1846591" y="1459077"/>
                  <a:pt x="1837583" y="1472587"/>
                </a:cubicBezTo>
                <a:cubicBezTo>
                  <a:pt x="1841123" y="1490283"/>
                  <a:pt x="1865622" y="1609000"/>
                  <a:pt x="1864606" y="1621196"/>
                </a:cubicBezTo>
                <a:cubicBezTo>
                  <a:pt x="1862241" y="1649579"/>
                  <a:pt x="1846591" y="1675236"/>
                  <a:pt x="1837583" y="1702256"/>
                </a:cubicBezTo>
                <a:lnTo>
                  <a:pt x="1824071" y="1742786"/>
                </a:lnTo>
                <a:cubicBezTo>
                  <a:pt x="1819567" y="1756296"/>
                  <a:pt x="1818459" y="1771467"/>
                  <a:pt x="1810559" y="1783316"/>
                </a:cubicBezTo>
                <a:cubicBezTo>
                  <a:pt x="1722704" y="1915084"/>
                  <a:pt x="1860316" y="1710312"/>
                  <a:pt x="1743001" y="1877886"/>
                </a:cubicBezTo>
                <a:cubicBezTo>
                  <a:pt x="1724376" y="1904490"/>
                  <a:pt x="1706970" y="1931926"/>
                  <a:pt x="1688955" y="1958946"/>
                </a:cubicBezTo>
                <a:cubicBezTo>
                  <a:pt x="1679947" y="1972456"/>
                  <a:pt x="1669193" y="1984953"/>
                  <a:pt x="1661931" y="1999476"/>
                </a:cubicBezTo>
                <a:cubicBezTo>
                  <a:pt x="1643916" y="2035502"/>
                  <a:pt x="1617656" y="2068478"/>
                  <a:pt x="1607885" y="2107555"/>
                </a:cubicBezTo>
                <a:cubicBezTo>
                  <a:pt x="1600332" y="2137763"/>
                  <a:pt x="1580507" y="2222922"/>
                  <a:pt x="1567350" y="2242655"/>
                </a:cubicBezTo>
                <a:cubicBezTo>
                  <a:pt x="1533261" y="2293784"/>
                  <a:pt x="1551810" y="2271704"/>
                  <a:pt x="1513303" y="2310205"/>
                </a:cubicBezTo>
                <a:cubicBezTo>
                  <a:pt x="1517807" y="2341728"/>
                  <a:pt x="1509937" y="2377773"/>
                  <a:pt x="1526815" y="2404775"/>
                </a:cubicBezTo>
                <a:cubicBezTo>
                  <a:pt x="1536658" y="2420522"/>
                  <a:pt x="1573964" y="2401044"/>
                  <a:pt x="1580861" y="2418285"/>
                </a:cubicBezTo>
                <a:cubicBezTo>
                  <a:pt x="1588342" y="2436984"/>
                  <a:pt x="1563831" y="2454839"/>
                  <a:pt x="1553838" y="2472325"/>
                </a:cubicBezTo>
                <a:cubicBezTo>
                  <a:pt x="1515066" y="2540169"/>
                  <a:pt x="1534793" y="2485238"/>
                  <a:pt x="1499792" y="2566895"/>
                </a:cubicBezTo>
                <a:cubicBezTo>
                  <a:pt x="1479968" y="2613144"/>
                  <a:pt x="1499470" y="2610569"/>
                  <a:pt x="1445745" y="2634444"/>
                </a:cubicBezTo>
                <a:cubicBezTo>
                  <a:pt x="1419715" y="2646012"/>
                  <a:pt x="1364675" y="2661464"/>
                  <a:pt x="1364675" y="2661464"/>
                </a:cubicBezTo>
                <a:cubicBezTo>
                  <a:pt x="1321851" y="2725692"/>
                  <a:pt x="1342788" y="2686589"/>
                  <a:pt x="1310629" y="2783054"/>
                </a:cubicBezTo>
                <a:cubicBezTo>
                  <a:pt x="1306125" y="2796564"/>
                  <a:pt x="1308967" y="2815685"/>
                  <a:pt x="1297117" y="2823584"/>
                </a:cubicBezTo>
                <a:cubicBezTo>
                  <a:pt x="1200148" y="2888222"/>
                  <a:pt x="1239013" y="2854661"/>
                  <a:pt x="1175512" y="2918154"/>
                </a:cubicBezTo>
                <a:cubicBezTo>
                  <a:pt x="1166504" y="2936167"/>
                  <a:pt x="1158482" y="2954708"/>
                  <a:pt x="1148489" y="2972194"/>
                </a:cubicBezTo>
                <a:cubicBezTo>
                  <a:pt x="1140432" y="2986292"/>
                  <a:pt x="1127863" y="2997800"/>
                  <a:pt x="1121466" y="3012724"/>
                </a:cubicBezTo>
                <a:cubicBezTo>
                  <a:pt x="1099006" y="3065123"/>
                  <a:pt x="1120665" y="3073129"/>
                  <a:pt x="1080931" y="3120803"/>
                </a:cubicBezTo>
                <a:cubicBezTo>
                  <a:pt x="1070535" y="3133277"/>
                  <a:pt x="1052871" y="3137428"/>
                  <a:pt x="1040396" y="3147823"/>
                </a:cubicBezTo>
                <a:cubicBezTo>
                  <a:pt x="1025717" y="3160054"/>
                  <a:pt x="1014369" y="3175919"/>
                  <a:pt x="999861" y="3188353"/>
                </a:cubicBezTo>
                <a:cubicBezTo>
                  <a:pt x="982763" y="3203007"/>
                  <a:pt x="962646" y="3213924"/>
                  <a:pt x="945815" y="3228883"/>
                </a:cubicBezTo>
                <a:cubicBezTo>
                  <a:pt x="922012" y="3250039"/>
                  <a:pt x="895922" y="3269937"/>
                  <a:pt x="878256" y="3296433"/>
                </a:cubicBezTo>
                <a:cubicBezTo>
                  <a:pt x="869248" y="3309943"/>
                  <a:pt x="862715" y="3325482"/>
                  <a:pt x="851233" y="3336963"/>
                </a:cubicBezTo>
                <a:cubicBezTo>
                  <a:pt x="825040" y="3363153"/>
                  <a:pt x="803130" y="3366505"/>
                  <a:pt x="770163" y="3377493"/>
                </a:cubicBezTo>
                <a:cubicBezTo>
                  <a:pt x="761155" y="3391003"/>
                  <a:pt x="753536" y="3405550"/>
                  <a:pt x="743140" y="3418023"/>
                </a:cubicBezTo>
                <a:cubicBezTo>
                  <a:pt x="703452" y="3465643"/>
                  <a:pt x="678028" y="3474936"/>
                  <a:pt x="621535" y="3512593"/>
                </a:cubicBezTo>
                <a:cubicBezTo>
                  <a:pt x="608023" y="3521600"/>
                  <a:pt x="596923" y="3536429"/>
                  <a:pt x="581000" y="3539613"/>
                </a:cubicBezTo>
                <a:cubicBezTo>
                  <a:pt x="499476" y="3555916"/>
                  <a:pt x="535229" y="3545862"/>
                  <a:pt x="472907" y="3566633"/>
                </a:cubicBezTo>
                <a:cubicBezTo>
                  <a:pt x="392792" y="3686790"/>
                  <a:pt x="524202" y="3476253"/>
                  <a:pt x="432372" y="3728752"/>
                </a:cubicBezTo>
                <a:cubicBezTo>
                  <a:pt x="426822" y="3744012"/>
                  <a:pt x="405349" y="3746765"/>
                  <a:pt x="391837" y="3755772"/>
                </a:cubicBezTo>
                <a:cubicBezTo>
                  <a:pt x="332194" y="3835288"/>
                  <a:pt x="367227" y="3793890"/>
                  <a:pt x="283744" y="3877362"/>
                </a:cubicBezTo>
                <a:cubicBezTo>
                  <a:pt x="270232" y="3890872"/>
                  <a:pt x="253809" y="3901994"/>
                  <a:pt x="243209" y="3917892"/>
                </a:cubicBezTo>
                <a:cubicBezTo>
                  <a:pt x="214649" y="3960727"/>
                  <a:pt x="181393" y="4016346"/>
                  <a:pt x="135116" y="4039482"/>
                </a:cubicBezTo>
                <a:cubicBezTo>
                  <a:pt x="63980" y="4075046"/>
                  <a:pt x="95313" y="4052261"/>
                  <a:pt x="40535" y="4107031"/>
                </a:cubicBezTo>
                <a:cubicBezTo>
                  <a:pt x="36031" y="4120541"/>
                  <a:pt x="33392" y="4134824"/>
                  <a:pt x="27023" y="4147561"/>
                </a:cubicBezTo>
                <a:cubicBezTo>
                  <a:pt x="19761" y="4162084"/>
                  <a:pt x="0" y="4188091"/>
                  <a:pt x="0" y="4188091"/>
                </a:cubicBezTo>
              </a:path>
            </a:pathLst>
          </a:custGeom>
          <a:ln w="38100" cmpd="sng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312977" y="30"/>
            <a:ext cx="4593273" cy="119538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ja-JP" sz="3600" dirty="0">
                <a:latin typeface="Calibri" charset="0"/>
                <a:ea typeface="ＭＳ Ｐゴシック" charset="0"/>
              </a:rPr>
              <a:t>Spectrum of growth patterns</a:t>
            </a:r>
          </a:p>
        </p:txBody>
      </p:sp>
      <p:grpSp>
        <p:nvGrpSpPr>
          <p:cNvPr id="24578" name="グループ化 3"/>
          <p:cNvGrpSpPr>
            <a:grpSpLocks/>
          </p:cNvGrpSpPr>
          <p:nvPr/>
        </p:nvGrpSpPr>
        <p:grpSpPr bwMode="auto">
          <a:xfrm>
            <a:off x="381000" y="307976"/>
            <a:ext cx="6757989" cy="5097462"/>
            <a:chOff x="193885" y="307975"/>
            <a:chExt cx="5421195" cy="4073295"/>
          </a:xfrm>
        </p:grpSpPr>
        <p:pic>
          <p:nvPicPr>
            <p:cNvPr id="24585" name="Picture 2" descr="G:\Paper,IAPN\USCAP, data to Olaca\Figures to group\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99" y="307975"/>
              <a:ext cx="5399181" cy="4058789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3" name="AutoShape 9"/>
            <p:cNvSpPr>
              <a:spLocks noChangeArrowheads="1"/>
            </p:cNvSpPr>
            <p:nvPr/>
          </p:nvSpPr>
          <p:spPr bwMode="auto">
            <a:xfrm>
              <a:off x="193885" y="3933620"/>
              <a:ext cx="1785899" cy="4476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ja-JP" sz="3200" b="1" dirty="0">
                  <a:latin typeface="Calibri" charset="0"/>
                </a:rPr>
                <a:t>Papillary</a:t>
              </a: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628900" y="1268414"/>
            <a:ext cx="6889750" cy="5037136"/>
            <a:chOff x="1963222" y="1268413"/>
            <a:chExt cx="5041231" cy="4137160"/>
          </a:xfrm>
        </p:grpSpPr>
        <p:pic>
          <p:nvPicPr>
            <p:cNvPr id="24583" name="Picture 6" descr="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66"/>
            <a:stretch>
              <a:fillRect/>
            </a:stretch>
          </p:blipFill>
          <p:spPr bwMode="auto">
            <a:xfrm>
              <a:off x="1963223" y="1268413"/>
              <a:ext cx="5041230" cy="4137159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4" name="AutoShape 11"/>
            <p:cNvSpPr>
              <a:spLocks noChangeArrowheads="1"/>
            </p:cNvSpPr>
            <p:nvPr/>
          </p:nvSpPr>
          <p:spPr bwMode="auto">
            <a:xfrm>
              <a:off x="1963222" y="4959470"/>
              <a:ext cx="1881530" cy="44610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ja-JP" sz="3200" b="1" dirty="0">
                  <a:latin typeface="Calibri" charset="0"/>
                </a:rPr>
                <a:t>Tubular</a:t>
              </a:r>
            </a:p>
          </p:txBody>
        </p:sp>
      </p:grpSp>
      <p:grpSp>
        <p:nvGrpSpPr>
          <p:cNvPr id="6" name="グループ化 5"/>
          <p:cNvGrpSpPr>
            <a:grpSpLocks/>
          </p:cNvGrpSpPr>
          <p:nvPr/>
        </p:nvGrpSpPr>
        <p:grpSpPr bwMode="auto">
          <a:xfrm>
            <a:off x="5038724" y="1885950"/>
            <a:ext cx="6696075" cy="4711701"/>
            <a:chOff x="3419872" y="2412017"/>
            <a:chExt cx="5544616" cy="4185336"/>
          </a:xfrm>
        </p:grpSpPr>
        <p:pic>
          <p:nvPicPr>
            <p:cNvPr id="24581" name="Picture 7" descr="4-2"/>
            <p:cNvPicPr>
              <a:picLocks noChangeAspect="1" noChangeArrowheads="1"/>
            </p:cNvPicPr>
            <p:nvPr/>
          </p:nvPicPr>
          <p:blipFill>
            <a:blip r:embed="rId5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2412017"/>
              <a:ext cx="5544616" cy="41853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2" name="AutoShape 10"/>
            <p:cNvSpPr>
              <a:spLocks noChangeArrowheads="1"/>
            </p:cNvSpPr>
            <p:nvPr/>
          </p:nvSpPr>
          <p:spPr bwMode="auto">
            <a:xfrm>
              <a:off x="3419872" y="6141839"/>
              <a:ext cx="3017236" cy="45551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ja-JP" sz="3200" b="1" dirty="0" err="1">
                  <a:latin typeface="Calibri" charset="0"/>
                </a:rPr>
                <a:t>Tubulo</a:t>
              </a:r>
              <a:r>
                <a:rPr lang="en-US" altLang="ja-JP" sz="3200" b="1" dirty="0">
                  <a:latin typeface="Calibri" charset="0"/>
                </a:rPr>
                <a:t>-papillary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875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160554" y="784302"/>
            <a:ext cx="8001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prstClr val="black"/>
                </a:solidFill>
              </a:rPr>
              <a:t>Case for discussion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92103" y="2295285"/>
            <a:ext cx="10537902" cy="2971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ED7D31">
                    <a:lumMod val="75000"/>
                  </a:srgbClr>
                </a:solidFill>
              </a:rPr>
              <a:t>66, M</a:t>
            </a:r>
          </a:p>
          <a:p>
            <a:r>
              <a:rPr lang="en-US" sz="4400" b="1" dirty="0">
                <a:solidFill>
                  <a:srgbClr val="ED7D31">
                    <a:lumMod val="75000"/>
                  </a:srgbClr>
                </a:solidFill>
              </a:rPr>
              <a:t>Radiologic/clinical </a:t>
            </a:r>
            <a:r>
              <a:rPr lang="en-US" sz="4400" b="1" dirty="0" err="1">
                <a:solidFill>
                  <a:srgbClr val="ED7D31">
                    <a:lumMod val="75000"/>
                  </a:srgbClr>
                </a:solidFill>
              </a:rPr>
              <a:t>dgn</a:t>
            </a:r>
            <a:r>
              <a:rPr lang="en-US" sz="4400" b="1" dirty="0">
                <a:solidFill>
                  <a:srgbClr val="ED7D31">
                    <a:lumMod val="75000"/>
                  </a:srgbClr>
                </a:solidFill>
              </a:rPr>
              <a:t>: “</a:t>
            </a:r>
            <a:r>
              <a:rPr lang="en-US" sz="4400" b="1" dirty="0" err="1">
                <a:solidFill>
                  <a:srgbClr val="ED7D31">
                    <a:lumMod val="75000"/>
                  </a:srgbClr>
                </a:solidFill>
              </a:rPr>
              <a:t>ampullary</a:t>
            </a:r>
            <a:r>
              <a:rPr lang="en-US" sz="4400" b="1" dirty="0">
                <a:solidFill>
                  <a:srgbClr val="ED7D31">
                    <a:lumMod val="75000"/>
                  </a:srgbClr>
                </a:solidFill>
              </a:rPr>
              <a:t> tumor”</a:t>
            </a:r>
          </a:p>
          <a:p>
            <a:r>
              <a:rPr lang="en-US" sz="4400" b="1" dirty="0">
                <a:solidFill>
                  <a:srgbClr val="ED7D31">
                    <a:lumMod val="75000"/>
                  </a:srgbClr>
                </a:solidFill>
              </a:rPr>
              <a:t>Underwent </a:t>
            </a:r>
            <a:r>
              <a:rPr lang="en-US" sz="4400" b="1" dirty="0" err="1">
                <a:solidFill>
                  <a:srgbClr val="ED7D31">
                    <a:lumMod val="75000"/>
                  </a:srgbClr>
                </a:solidFill>
              </a:rPr>
              <a:t>pancreatoduodenectomy</a:t>
            </a:r>
            <a:endParaRPr lang="en-US" sz="4400" b="1" dirty="0">
              <a:solidFill>
                <a:srgbClr val="ED7D31">
                  <a:lumMod val="75000"/>
                </a:srgbClr>
              </a:solidFill>
            </a:endParaRPr>
          </a:p>
          <a:p>
            <a:endParaRPr lang="en-US" sz="4400" b="1" dirty="0">
              <a:solidFill>
                <a:srgbClr val="ED7D3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32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 t="3319" r="4419" b="2986"/>
          <a:stretch>
            <a:fillRect/>
          </a:stretch>
        </p:blipFill>
        <p:spPr bwMode="auto">
          <a:xfrm>
            <a:off x="6440302" y="33286"/>
            <a:ext cx="4030168" cy="67665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0648" y="33286"/>
            <a:ext cx="4410291" cy="67665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7" name="TextBox 6"/>
          <p:cNvSpPr txBox="1"/>
          <p:nvPr/>
        </p:nvSpPr>
        <p:spPr>
          <a:xfrm rot="18780000">
            <a:off x="8496825" y="2794483"/>
            <a:ext cx="100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CBD</a:t>
            </a:r>
          </a:p>
        </p:txBody>
      </p:sp>
      <p:sp>
        <p:nvSpPr>
          <p:cNvPr id="9" name="TextBox 8"/>
          <p:cNvSpPr txBox="1"/>
          <p:nvPr/>
        </p:nvSpPr>
        <p:spPr>
          <a:xfrm rot="13620000">
            <a:off x="6071006" y="5020466"/>
            <a:ext cx="1039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POV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1193" y="10023"/>
            <a:ext cx="502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Appearance from duodenal aspect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2266" y="6338181"/>
            <a:ext cx="42062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Appearance, cut surfaces</a:t>
            </a:r>
          </a:p>
        </p:txBody>
      </p:sp>
      <p:sp>
        <p:nvSpPr>
          <p:cNvPr id="8" name="TextBox 7"/>
          <p:cNvSpPr txBox="1"/>
          <p:nvPr/>
        </p:nvSpPr>
        <p:spPr>
          <a:xfrm rot="17700000">
            <a:off x="6785401" y="936030"/>
            <a:ext cx="238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Pancreatic duct</a:t>
            </a:r>
          </a:p>
        </p:txBody>
      </p:sp>
    </p:spTree>
    <p:extLst>
      <p:ext uri="{BB962C8B-B14F-4D97-AF65-F5344CB8AC3E}">
        <p14:creationId xmlns:p14="http://schemas.microsoft.com/office/powerpoint/2010/main" val="1024719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" b="99827" l="0" r="9987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328503" y="1001108"/>
            <a:ext cx="6766560" cy="4882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5300000" flipH="1">
            <a:off x="3865445" y="3063774"/>
            <a:ext cx="1069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CBD</a:t>
            </a:r>
          </a:p>
        </p:txBody>
      </p:sp>
      <p:sp>
        <p:nvSpPr>
          <p:cNvPr id="7" name="TextBox 6"/>
          <p:cNvSpPr txBox="1"/>
          <p:nvPr/>
        </p:nvSpPr>
        <p:spPr>
          <a:xfrm rot="19945690">
            <a:off x="3100369" y="2872722"/>
            <a:ext cx="106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5338" y="360302"/>
            <a:ext cx="72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POV</a:t>
            </a:r>
          </a:p>
        </p:txBody>
      </p:sp>
      <p:pic>
        <p:nvPicPr>
          <p:cNvPr id="11" name="Picture 6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4177" y="1273895"/>
            <a:ext cx="6766560" cy="43079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079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PQuestion"/>
          <p:cNvSpPr>
            <a:spLocks noGrp="1"/>
          </p:cNvSpPr>
          <p:nvPr>
            <p:ph type="title"/>
          </p:nvPr>
        </p:nvSpPr>
        <p:spPr>
          <a:xfrm>
            <a:off x="576775" y="230038"/>
            <a:ext cx="11085342" cy="96024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What is the origin </a:t>
            </a:r>
            <a:br>
              <a:rPr lang="en-US" sz="4000" b="1" dirty="0"/>
            </a:br>
            <a:r>
              <a:rPr lang="en-US" sz="4000" b="1" dirty="0"/>
              <a:t>(site specific classification) of this tumor?</a:t>
            </a:r>
            <a:endParaRPr lang="en-US" sz="4000" b="1" dirty="0">
              <a:latin typeface="Calibri" charset="0"/>
              <a:ea typeface="MS PGothic" charset="0"/>
            </a:endParaRPr>
          </a:p>
        </p:txBody>
      </p:sp>
      <p:pic>
        <p:nvPicPr>
          <p:cNvPr id="3" name="TPChart" descr="E52810E9B2DE4D49A0A662E83888C177Chart20150717081626661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1600203"/>
            <a:ext cx="4572000" cy="51435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637" l="375" r="99875"/>
                    </a14:imgEffect>
                  </a14:imgLayer>
                </a14:imgProps>
              </a:ext>
            </a:extLst>
          </a:blip>
          <a:srcRect b="5500"/>
          <a:stretch/>
        </p:blipFill>
        <p:spPr bwMode="auto">
          <a:xfrm rot="5400000">
            <a:off x="349665" y="2240954"/>
            <a:ext cx="5394960" cy="34870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 rot="19945690">
            <a:off x="2543777" y="3493654"/>
            <a:ext cx="778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PD</a:t>
            </a:r>
          </a:p>
        </p:txBody>
      </p:sp>
      <p:sp>
        <p:nvSpPr>
          <p:cNvPr id="11" name="TextBox 10"/>
          <p:cNvSpPr txBox="1"/>
          <p:nvPr/>
        </p:nvSpPr>
        <p:spPr>
          <a:xfrm rot="15480000" flipH="1">
            <a:off x="3043461" y="3627367"/>
            <a:ext cx="882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CBD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00706" y="1482845"/>
            <a:ext cx="102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POV</a:t>
            </a:r>
          </a:p>
        </p:txBody>
      </p:sp>
      <p:sp>
        <p:nvSpPr>
          <p:cNvPr id="2051" name="TPAnswers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913057" y="1512146"/>
            <a:ext cx="6189785" cy="4944669"/>
          </a:xfrm>
        </p:spPr>
        <p:txBody>
          <a:bodyPr anchor="ctr">
            <a:noAutofit/>
          </a:bodyPr>
          <a:lstStyle/>
          <a:p>
            <a:pPr marL="1314450" lvl="2" indent="-514350">
              <a:buFont typeface="+mj-lt"/>
              <a:buAutoNum type="alphaUcPeriod"/>
            </a:pPr>
            <a:r>
              <a:rPr lang="en-US" sz="3600" b="1" dirty="0"/>
              <a:t>Intra-</a:t>
            </a:r>
            <a:r>
              <a:rPr lang="en-US" sz="3600" b="1" dirty="0" err="1"/>
              <a:t>ampullary</a:t>
            </a:r>
            <a:r>
              <a:rPr lang="en-US" sz="3600" b="1" dirty="0"/>
              <a:t>, IAPN associated</a:t>
            </a:r>
          </a:p>
          <a:p>
            <a:pPr marL="1314450" lvl="2" indent="-514350">
              <a:buFont typeface="+mj-lt"/>
              <a:buAutoNum type="alphaUcPeriod"/>
            </a:pPr>
            <a:r>
              <a:rPr lang="en-US" sz="3600" b="1" dirty="0" err="1"/>
              <a:t>Ampullary</a:t>
            </a:r>
            <a:r>
              <a:rPr lang="en-US" sz="3600" b="1" dirty="0"/>
              <a:t>- ductal</a:t>
            </a:r>
            <a:endParaRPr lang="en-US" sz="3600" b="1" dirty="0">
              <a:ea typeface="MS PGothic" charset="0"/>
            </a:endParaRPr>
          </a:p>
          <a:p>
            <a:pPr marL="1314450" lvl="2" indent="-514350">
              <a:buFont typeface="+mj-lt"/>
              <a:buAutoNum type="alphaUcPeriod"/>
            </a:pPr>
            <a:r>
              <a:rPr lang="en-US" sz="3600" b="1" dirty="0"/>
              <a:t>(</a:t>
            </a:r>
            <a:r>
              <a:rPr lang="en-US" sz="3600" b="1" dirty="0" err="1"/>
              <a:t>Peri</a:t>
            </a:r>
            <a:r>
              <a:rPr lang="en-US" sz="3600" b="1" dirty="0"/>
              <a:t>)</a:t>
            </a:r>
            <a:r>
              <a:rPr lang="en-US" sz="3600" b="1" dirty="0" err="1"/>
              <a:t>ampullary</a:t>
            </a:r>
            <a:r>
              <a:rPr lang="en-US" sz="3600" b="1" dirty="0"/>
              <a:t>-duodenal</a:t>
            </a:r>
          </a:p>
          <a:p>
            <a:pPr marL="1314450" lvl="2" indent="-514350">
              <a:buFont typeface="+mj-lt"/>
              <a:buAutoNum type="alphaUcPeriod"/>
            </a:pPr>
            <a:r>
              <a:rPr lang="en-US" sz="3600" b="1" dirty="0"/>
              <a:t>Pancreatic </a:t>
            </a:r>
          </a:p>
          <a:p>
            <a:pPr marL="1314450" lvl="2" indent="-514350">
              <a:buFont typeface="+mj-lt"/>
              <a:buAutoNum type="alphaUcPeriod"/>
            </a:pPr>
            <a:r>
              <a:rPr lang="en-US" sz="3600" b="1" dirty="0"/>
              <a:t>Mixed</a:t>
            </a:r>
            <a:endParaRPr lang="en-US" sz="3600" b="1" dirty="0">
              <a:ea typeface="MS P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7838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PQuestion"/>
          <p:cNvSpPr>
            <a:spLocks noGrp="1"/>
          </p:cNvSpPr>
          <p:nvPr>
            <p:ph type="title"/>
          </p:nvPr>
        </p:nvSpPr>
        <p:spPr>
          <a:xfrm>
            <a:off x="576775" y="230038"/>
            <a:ext cx="11085342" cy="96024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What is the origin </a:t>
            </a:r>
            <a:br>
              <a:rPr lang="en-US" sz="4000" b="1" dirty="0"/>
            </a:br>
            <a:r>
              <a:rPr lang="en-US" sz="4000" b="1" dirty="0"/>
              <a:t>(site specific classification) of this tumor?</a:t>
            </a:r>
            <a:endParaRPr lang="en-US" sz="4000" b="1" dirty="0">
              <a:latin typeface="Calibri" charset="0"/>
              <a:ea typeface="MS PGothic" charset="0"/>
            </a:endParaRPr>
          </a:p>
        </p:txBody>
      </p:sp>
      <p:pic>
        <p:nvPicPr>
          <p:cNvPr id="3" name="TPChart" descr="E52810E9B2DE4D49A0A662E83888C177Chart20150717081626661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1600203"/>
            <a:ext cx="4572000" cy="51435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637" l="375" r="99875"/>
                    </a14:imgEffect>
                  </a14:imgLayer>
                </a14:imgProps>
              </a:ext>
            </a:extLst>
          </a:blip>
          <a:srcRect b="5500"/>
          <a:stretch/>
        </p:blipFill>
        <p:spPr bwMode="auto">
          <a:xfrm rot="5400000">
            <a:off x="-240885" y="2240954"/>
            <a:ext cx="5394960" cy="34870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 rot="19945690">
            <a:off x="1953227" y="3493654"/>
            <a:ext cx="778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PD</a:t>
            </a:r>
          </a:p>
        </p:txBody>
      </p:sp>
      <p:sp>
        <p:nvSpPr>
          <p:cNvPr id="11" name="TextBox 10"/>
          <p:cNvSpPr txBox="1"/>
          <p:nvPr/>
        </p:nvSpPr>
        <p:spPr>
          <a:xfrm rot="15480000" flipH="1">
            <a:off x="2452911" y="3627367"/>
            <a:ext cx="882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CBD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10156" y="1482845"/>
            <a:ext cx="102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POV</a:t>
            </a:r>
          </a:p>
        </p:txBody>
      </p:sp>
      <p:sp>
        <p:nvSpPr>
          <p:cNvPr id="2051" name="TPAnswers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391910" y="1637050"/>
            <a:ext cx="6189785" cy="4944669"/>
          </a:xfrm>
        </p:spPr>
        <p:txBody>
          <a:bodyPr anchor="ctr">
            <a:noAutofit/>
          </a:bodyPr>
          <a:lstStyle/>
          <a:p>
            <a:pPr marL="1314450" lvl="2" indent="-514350">
              <a:buFont typeface="+mj-lt"/>
              <a:buAutoNum type="alphaUcPeriod"/>
            </a:pPr>
            <a:r>
              <a:rPr lang="en-US" sz="3600" b="1" dirty="0"/>
              <a:t>Intra-</a:t>
            </a:r>
            <a:r>
              <a:rPr lang="en-US" sz="3600" b="1" dirty="0" err="1"/>
              <a:t>ampullary</a:t>
            </a:r>
            <a:r>
              <a:rPr lang="en-US" sz="3600" b="1" dirty="0"/>
              <a:t>, IAPN associated</a:t>
            </a:r>
          </a:p>
          <a:p>
            <a:pPr marL="1314450" lvl="2" indent="-514350">
              <a:buFont typeface="+mj-lt"/>
              <a:buAutoNum type="alphaUcPeriod"/>
            </a:pPr>
            <a:r>
              <a:rPr lang="en-US" sz="3600" b="1" dirty="0" err="1">
                <a:solidFill>
                  <a:srgbClr val="C00000"/>
                </a:solidFill>
              </a:rPr>
              <a:t>Ampullary</a:t>
            </a:r>
            <a:r>
              <a:rPr lang="en-US" sz="3600" b="1" dirty="0">
                <a:solidFill>
                  <a:srgbClr val="C00000"/>
                </a:solidFill>
              </a:rPr>
              <a:t>- ductal</a:t>
            </a:r>
            <a:endParaRPr lang="en-US" sz="3600" b="1" dirty="0">
              <a:solidFill>
                <a:srgbClr val="C00000"/>
              </a:solidFill>
              <a:ea typeface="MS PGothic" charset="0"/>
            </a:endParaRPr>
          </a:p>
          <a:p>
            <a:pPr marL="1314450" lvl="2" indent="-514350">
              <a:buFont typeface="+mj-lt"/>
              <a:buAutoNum type="alphaUcPeriod"/>
            </a:pPr>
            <a:r>
              <a:rPr lang="en-US" sz="3600" b="1" dirty="0"/>
              <a:t>(</a:t>
            </a:r>
            <a:r>
              <a:rPr lang="en-US" sz="3600" b="1" dirty="0" err="1"/>
              <a:t>Peri</a:t>
            </a:r>
            <a:r>
              <a:rPr lang="en-US" sz="3600" b="1" dirty="0"/>
              <a:t>)</a:t>
            </a:r>
            <a:r>
              <a:rPr lang="en-US" sz="3600" b="1" dirty="0" err="1"/>
              <a:t>ampullary</a:t>
            </a:r>
            <a:r>
              <a:rPr lang="en-US" sz="3600" b="1" dirty="0"/>
              <a:t>-duodenal</a:t>
            </a:r>
          </a:p>
          <a:p>
            <a:pPr marL="1314450" lvl="2" indent="-514350">
              <a:buFont typeface="+mj-lt"/>
              <a:buAutoNum type="alphaUcPeriod"/>
            </a:pPr>
            <a:r>
              <a:rPr lang="en-US" sz="3600" b="1" dirty="0"/>
              <a:t>Pancreatic </a:t>
            </a:r>
          </a:p>
          <a:p>
            <a:pPr marL="1314450" lvl="2" indent="-514350">
              <a:buFont typeface="+mj-lt"/>
              <a:buAutoNum type="alphaUcPeriod"/>
            </a:pPr>
            <a:r>
              <a:rPr lang="en-US" sz="3600" b="1" dirty="0"/>
              <a:t>Mixed</a:t>
            </a:r>
            <a:endParaRPr lang="en-US" sz="3600" b="1" dirty="0">
              <a:ea typeface="MS PGothic" charset="0"/>
            </a:endParaRPr>
          </a:p>
        </p:txBody>
      </p:sp>
      <p:pic>
        <p:nvPicPr>
          <p:cNvPr id="12" name="Picture 11" descr="CH0041_Fig001A_Adsay_v2_Orig_FINAL.t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9098125" y="3724486"/>
            <a:ext cx="2967140" cy="40376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544050" y="4109384"/>
            <a:ext cx="1371600" cy="17961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2431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698" y="253215"/>
            <a:ext cx="11338560" cy="1702191"/>
          </a:xfrm>
        </p:spPr>
        <p:txBody>
          <a:bodyPr>
            <a:normAutofit/>
          </a:bodyPr>
          <a:lstStyle/>
          <a:p>
            <a:pPr algn="just"/>
            <a:r>
              <a:rPr lang="en-US" sz="3600" b="1" dirty="0"/>
              <a:t>Most studies on the topic are published under the heading of </a:t>
            </a:r>
            <a:r>
              <a:rPr lang="en-US" sz="3600" b="1" dirty="0">
                <a:solidFill>
                  <a:srgbClr val="C00000"/>
                </a:solidFill>
              </a:rPr>
              <a:t>“</a:t>
            </a:r>
            <a:r>
              <a:rPr lang="en-US" sz="3600" b="1" dirty="0" err="1">
                <a:solidFill>
                  <a:srgbClr val="C00000"/>
                </a:solidFill>
              </a:rPr>
              <a:t>periampullary</a:t>
            </a:r>
            <a:r>
              <a:rPr lang="en-US" sz="3600" b="1" dirty="0">
                <a:solidFill>
                  <a:srgbClr val="C00000"/>
                </a:solidFill>
              </a:rPr>
              <a:t>”</a:t>
            </a:r>
            <a:r>
              <a:rPr lang="en-US" sz="3600" b="1" dirty="0"/>
              <a:t>,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/>
              <a:t>a term that has been used variably 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22" y="1997702"/>
            <a:ext cx="5657827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3200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C00000"/>
                </a:solidFill>
              </a:rPr>
              <a:t>All Whipple-</a:t>
            </a:r>
            <a:r>
              <a:rPr lang="en-US" sz="3200" b="1" dirty="0" err="1">
                <a:solidFill>
                  <a:srgbClr val="C00000"/>
                </a:solidFill>
              </a:rPr>
              <a:t>ables</a:t>
            </a:r>
            <a:endParaRPr lang="en-US" sz="3200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0000FF"/>
                </a:solidFill>
              </a:rPr>
              <a:t>Ampulla and its vicinity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660066"/>
                </a:solidFill>
              </a:rPr>
              <a:t>Ampulla itself, strictly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Non-</a:t>
            </a:r>
            <a:r>
              <a:rPr lang="en-US" sz="3200" b="1" dirty="0" err="1"/>
              <a:t>ampullary</a:t>
            </a:r>
            <a:r>
              <a:rPr lang="en-US" sz="3200" b="1" dirty="0"/>
              <a:t> duodenum</a:t>
            </a:r>
          </a:p>
        </p:txBody>
      </p:sp>
      <p:pic>
        <p:nvPicPr>
          <p:cNvPr id="9" name="Picture 1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29" y="1884796"/>
            <a:ext cx="4957367" cy="456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6857312" y="1666581"/>
            <a:ext cx="4774783" cy="4780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57312" y="2788889"/>
            <a:ext cx="2359707" cy="254588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57313" y="3162991"/>
            <a:ext cx="1601230" cy="1866981"/>
          </a:xfrm>
          <a:prstGeom prst="ellipse">
            <a:avLst/>
          </a:prstGeom>
          <a:noFill/>
          <a:ln>
            <a:solidFill>
              <a:srgbClr val="9E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19294607">
            <a:off x="7384691" y="4120224"/>
            <a:ext cx="798397" cy="19935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50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71" y="-28136"/>
            <a:ext cx="4148137" cy="688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Ductal555, diagram,late - コピ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16536" r="21721" b="31975"/>
          <a:stretch>
            <a:fillRect/>
          </a:stretch>
        </p:blipFill>
        <p:spPr bwMode="auto">
          <a:xfrm>
            <a:off x="1548360" y="93911"/>
            <a:ext cx="4995855" cy="33305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0701" y="2870116"/>
            <a:ext cx="4495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AMP-DUCTAL: 15%</a:t>
            </a:r>
          </a:p>
        </p:txBody>
      </p:sp>
      <p:pic>
        <p:nvPicPr>
          <p:cNvPr id="6" name="Picture 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404651" y="2592871"/>
            <a:ext cx="3267900" cy="50138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TextBox 6"/>
          <p:cNvSpPr txBox="1"/>
          <p:nvPr/>
        </p:nvSpPr>
        <p:spPr>
          <a:xfrm rot="19199044">
            <a:off x="8563731" y="2805634"/>
            <a:ext cx="100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CBD</a:t>
            </a:r>
          </a:p>
        </p:txBody>
      </p:sp>
      <p:sp>
        <p:nvSpPr>
          <p:cNvPr id="8" name="TextBox 7"/>
          <p:cNvSpPr txBox="1"/>
          <p:nvPr/>
        </p:nvSpPr>
        <p:spPr>
          <a:xfrm rot="18033420">
            <a:off x="7798655" y="850250"/>
            <a:ext cx="100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PD</a:t>
            </a:r>
          </a:p>
        </p:txBody>
      </p:sp>
      <p:sp>
        <p:nvSpPr>
          <p:cNvPr id="9" name="TextBox 8"/>
          <p:cNvSpPr txBox="1"/>
          <p:nvPr/>
        </p:nvSpPr>
        <p:spPr>
          <a:xfrm rot="13920000">
            <a:off x="6401317" y="4835533"/>
            <a:ext cx="8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POV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1" y="3434174"/>
            <a:ext cx="502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Appearance from duodenal aspect</a:t>
            </a:r>
          </a:p>
        </p:txBody>
      </p:sp>
    </p:spTree>
    <p:extLst>
      <p:ext uri="{BB962C8B-B14F-4D97-AF65-F5344CB8AC3E}">
        <p14:creationId xmlns:p14="http://schemas.microsoft.com/office/powerpoint/2010/main" val="2135334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25242" y="119575"/>
            <a:ext cx="6579218" cy="6629400"/>
          </a:xfrm>
        </p:spPr>
        <p:txBody>
          <a:bodyPr>
            <a:noAutofit/>
          </a:bodyPr>
          <a:lstStyle/>
          <a:p>
            <a:pPr marL="571500" indent="-571500" algn="ctr">
              <a:buNone/>
            </a:pPr>
            <a:r>
              <a:rPr lang="en-US" sz="3600" b="1" dirty="0">
                <a:solidFill>
                  <a:srgbClr val="C00000"/>
                </a:solidFill>
              </a:rPr>
              <a:t>	</a:t>
            </a:r>
            <a:r>
              <a:rPr lang="en-US" sz="4000" b="1" dirty="0" err="1">
                <a:solidFill>
                  <a:srgbClr val="C00000"/>
                </a:solidFill>
              </a:rPr>
              <a:t>Ampullary</a:t>
            </a:r>
            <a:r>
              <a:rPr lang="en-US" sz="4000" b="1" dirty="0">
                <a:solidFill>
                  <a:srgbClr val="C00000"/>
                </a:solidFill>
              </a:rPr>
              <a:t>-ductal</a:t>
            </a:r>
          </a:p>
          <a:p>
            <a:pPr marL="571500" indent="-571500" algn="ctr">
              <a:buNone/>
            </a:pPr>
            <a:endParaRPr lang="en-US" sz="4000" b="1" dirty="0">
              <a:solidFill>
                <a:srgbClr val="C00000"/>
              </a:solidFill>
            </a:endParaRPr>
          </a:p>
          <a:p>
            <a:pPr marL="679450" lvl="1" indent="-514350">
              <a:buFont typeface="+mj-lt"/>
              <a:buAutoNum type="arabicPeriod"/>
            </a:pPr>
            <a:r>
              <a:rPr lang="en-US" sz="3600" b="1" dirty="0"/>
              <a:t>Relatively older patients</a:t>
            </a:r>
          </a:p>
          <a:p>
            <a:pPr marL="679450" lvl="1" indent="-514350">
              <a:buFont typeface="+mj-lt"/>
              <a:buAutoNum type="arabicPeriod"/>
            </a:pPr>
            <a:r>
              <a:rPr lang="en-US" sz="3600" b="1" dirty="0"/>
              <a:t>90% are </a:t>
            </a:r>
            <a:r>
              <a:rPr lang="en-US" sz="3600" b="1" dirty="0">
                <a:solidFill>
                  <a:srgbClr val="C00000"/>
                </a:solidFill>
              </a:rPr>
              <a:t>ductal type </a:t>
            </a:r>
            <a:r>
              <a:rPr lang="en-US" sz="3600" b="1" dirty="0"/>
              <a:t>(</a:t>
            </a:r>
            <a:r>
              <a:rPr lang="en-US" sz="3600" b="1" dirty="0" err="1"/>
              <a:t>pancreatobiliary</a:t>
            </a:r>
            <a:r>
              <a:rPr lang="en-US" sz="3600" b="1" dirty="0"/>
              <a:t>) by histology</a:t>
            </a:r>
          </a:p>
          <a:p>
            <a:pPr marL="679450" lvl="1" indent="-514350">
              <a:buFont typeface="+mj-lt"/>
              <a:buAutoNum type="arabicPeriod"/>
            </a:pPr>
            <a:r>
              <a:rPr lang="en-US" sz="3600" b="1" dirty="0"/>
              <a:t>Relatively </a:t>
            </a:r>
            <a:r>
              <a:rPr lang="en-US" sz="3600" b="1" dirty="0">
                <a:solidFill>
                  <a:srgbClr val="0000FF"/>
                </a:solidFill>
              </a:rPr>
              <a:t>small</a:t>
            </a:r>
            <a:r>
              <a:rPr lang="en-US" sz="3600" b="1" dirty="0"/>
              <a:t> </a:t>
            </a:r>
          </a:p>
          <a:p>
            <a:pPr marL="679450" lvl="1" indent="-514350">
              <a:buNone/>
            </a:pPr>
            <a:r>
              <a:rPr lang="en-US" sz="3600" b="1" dirty="0"/>
              <a:t>	(mean, ~ 1.7 cm) </a:t>
            </a:r>
          </a:p>
          <a:p>
            <a:pPr marL="679450" lvl="1" indent="-514350">
              <a:buNone/>
            </a:pPr>
            <a:r>
              <a:rPr lang="en-US" sz="3600" b="1" u="sng" dirty="0"/>
              <a:t>However</a:t>
            </a:r>
            <a:r>
              <a:rPr lang="en-US" sz="3600" b="1" dirty="0"/>
              <a:t>;  the  </a:t>
            </a:r>
            <a:r>
              <a:rPr lang="en-US" sz="3600" b="1" dirty="0">
                <a:solidFill>
                  <a:srgbClr val="0000FF"/>
                </a:solidFill>
              </a:rPr>
              <a:t>most aggressive</a:t>
            </a:r>
            <a:r>
              <a:rPr lang="en-US" sz="3600" b="1" dirty="0"/>
              <a:t> </a:t>
            </a:r>
          </a:p>
          <a:p>
            <a:pPr marL="457200" lvl="2" indent="-222250"/>
            <a:r>
              <a:rPr lang="en-US" sz="3600" b="1" dirty="0"/>
              <a:t>High stage, high LN mets</a:t>
            </a:r>
          </a:p>
          <a:p>
            <a:pPr marL="457200" lvl="2" indent="-222250"/>
            <a:r>
              <a:rPr lang="en-US" sz="3600" b="1" dirty="0"/>
              <a:t>Worst prognosis (3-yr, ~32%)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27" l="0" r="9962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6106115" y="424778"/>
            <a:ext cx="6335937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5240000" flipH="1">
            <a:off x="9405235" y="2400946"/>
            <a:ext cx="100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CBD</a:t>
            </a:r>
          </a:p>
        </p:txBody>
      </p:sp>
      <p:sp>
        <p:nvSpPr>
          <p:cNvPr id="7" name="TextBox 6"/>
          <p:cNvSpPr txBox="1"/>
          <p:nvPr/>
        </p:nvSpPr>
        <p:spPr>
          <a:xfrm rot="19945690">
            <a:off x="8126857" y="2496615"/>
            <a:ext cx="100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PD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22420" y="170986"/>
            <a:ext cx="109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POV</a:t>
            </a:r>
          </a:p>
        </p:txBody>
      </p:sp>
      <p:pic>
        <p:nvPicPr>
          <p:cNvPr id="11" name="Picture 6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81" y="4395752"/>
            <a:ext cx="4572000" cy="29107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63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t="20768" r="23747" b="17946"/>
          <a:stretch/>
        </p:blipFill>
        <p:spPr>
          <a:xfrm rot="5400000">
            <a:off x="-2123739" y="953118"/>
            <a:ext cx="6827408" cy="4921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t="38951" r="33666" b="14848"/>
          <a:stretch/>
        </p:blipFill>
        <p:spPr>
          <a:xfrm rot="5400000">
            <a:off x="1593075" y="1319798"/>
            <a:ext cx="6865910" cy="42104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05456" y="637954"/>
            <a:ext cx="1616149" cy="223283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6900"/>
                    </a14:imgEffect>
                    <a14:imgEffect>
                      <a14:brightnessContrast bright="8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0076" y="1043290"/>
            <a:ext cx="7277546" cy="51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rcRect r="30640"/>
          <a:stretch/>
        </p:blipFill>
        <p:spPr>
          <a:xfrm>
            <a:off x="1668048" y="1292815"/>
            <a:ext cx="8305800" cy="523344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905000" y="2895600"/>
            <a:ext cx="457200" cy="1600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 rot="5400000">
            <a:off x="6763214" y="5352585"/>
            <a:ext cx="457200" cy="20964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14417" y="3422309"/>
            <a:ext cx="2438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CUM. SURVIVAL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6278" y="623279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FOLLOW UP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4732903" y="1905000"/>
            <a:ext cx="2845150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prstClr val="black"/>
                </a:solidFill>
              </a:rPr>
              <a:t>Log rank p-value &lt;0.0001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7035945" y="4025592"/>
            <a:ext cx="1941237" cy="5232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</a:rPr>
              <a:t>AMP-ductal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7045050" y="5016192"/>
            <a:ext cx="1923027" cy="5232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33CC"/>
                </a:solidFill>
              </a:rPr>
              <a:t>Panc</a:t>
            </a:r>
            <a:r>
              <a:rPr lang="en-US" sz="2800" b="1" dirty="0">
                <a:solidFill>
                  <a:srgbClr val="0033CC"/>
                </a:solidFill>
              </a:rPr>
              <a:t>-ductal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5917" y="315958"/>
            <a:ext cx="10259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4000" b="1" dirty="0">
                <a:solidFill>
                  <a:prstClr val="black"/>
                </a:solidFill>
              </a:rPr>
              <a:t>Nevertheless, still much better than PDAC</a:t>
            </a:r>
          </a:p>
          <a:p>
            <a:pPr algn="ctr"/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34291" y="1092820"/>
            <a:ext cx="2207941" cy="5352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5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812" y="78166"/>
            <a:ext cx="86093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OUR DIAGNOSIS OF THE CASE</a:t>
            </a:r>
          </a:p>
          <a:p>
            <a:endParaRPr lang="en-US" sz="4000" b="1" i="1" dirty="0">
              <a:solidFill>
                <a:prstClr val="black"/>
              </a:solidFill>
            </a:endParaRPr>
          </a:p>
          <a:p>
            <a:r>
              <a:rPr lang="en-US" sz="4000" b="1" dirty="0">
                <a:solidFill>
                  <a:prstClr val="black"/>
                </a:solidFill>
              </a:rPr>
              <a:t>Ampulla, pancreas, CBD; pancreatoduodenectomy:</a:t>
            </a:r>
          </a:p>
          <a:p>
            <a:pPr marL="457200" indent="-457200">
              <a:buFont typeface="Arial"/>
              <a:buChar char="•"/>
            </a:pPr>
            <a:r>
              <a:rPr lang="en-US" sz="4000" b="1" dirty="0">
                <a:solidFill>
                  <a:srgbClr val="000000"/>
                </a:solidFill>
              </a:rPr>
              <a:t>Invasive adenocarcinoma (1.7 cm) </a:t>
            </a:r>
            <a:r>
              <a:rPr lang="en-US" sz="4000" b="1" dirty="0">
                <a:solidFill>
                  <a:srgbClr val="C00000"/>
                </a:solidFill>
              </a:rPr>
              <a:t>of ampullary-duct origin</a:t>
            </a:r>
            <a:r>
              <a:rPr lang="en-US" sz="4000" b="1" dirty="0">
                <a:solidFill>
                  <a:prstClr val="black"/>
                </a:solidFill>
              </a:rPr>
              <a:t>, </a:t>
            </a:r>
            <a:r>
              <a:rPr lang="en-US" sz="4000" b="1" dirty="0">
                <a:solidFill>
                  <a:srgbClr val="0000FF"/>
                </a:solidFill>
              </a:rPr>
              <a:t>pancreatobiliary type</a:t>
            </a:r>
          </a:p>
        </p:txBody>
      </p:sp>
      <p:pic>
        <p:nvPicPr>
          <p:cNvPr id="2" name="Picture 6" descr="2">
            <a:extLst>
              <a:ext uri="{FF2B5EF4-FFF2-40B4-BE49-F238E27FC236}">
                <a16:creationId xmlns:a16="http://schemas.microsoft.com/office/drawing/2014/main" id="{A55F8122-9F9F-3B57-0204-F83EE1F8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51" y="4479371"/>
            <a:ext cx="3374937" cy="2148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8F056-FEEA-6507-DAEC-E2212DB5B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637" l="375" r="99875"/>
                    </a14:imgEffect>
                  </a14:imgLayer>
                </a14:imgProps>
              </a:ext>
            </a:extLst>
          </a:blip>
          <a:srcRect b="5500"/>
          <a:stretch/>
        </p:blipFill>
        <p:spPr bwMode="auto">
          <a:xfrm rot="5400000">
            <a:off x="7750994" y="1141204"/>
            <a:ext cx="5394960" cy="34870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36A347-4789-951B-71D7-FDA33EECADDB}"/>
              </a:ext>
            </a:extLst>
          </p:cNvPr>
          <p:cNvSpPr txBox="1"/>
          <p:nvPr/>
        </p:nvSpPr>
        <p:spPr>
          <a:xfrm rot="19945690">
            <a:off x="9945106" y="2393904"/>
            <a:ext cx="778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3124A8-636A-2FF0-EDA7-AB86CE8909B3}"/>
              </a:ext>
            </a:extLst>
          </p:cNvPr>
          <p:cNvSpPr txBox="1"/>
          <p:nvPr/>
        </p:nvSpPr>
        <p:spPr>
          <a:xfrm rot="15480000" flipH="1">
            <a:off x="10444790" y="2527617"/>
            <a:ext cx="882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CBD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EEF1B-0012-85CF-CACD-428DA437649D}"/>
              </a:ext>
            </a:extLst>
          </p:cNvPr>
          <p:cNvSpPr txBox="1"/>
          <p:nvPr/>
        </p:nvSpPr>
        <p:spPr>
          <a:xfrm>
            <a:off x="10302035" y="383095"/>
            <a:ext cx="102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POV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F534F7C-B0D8-D041-5FAA-D3884764069E}"/>
              </a:ext>
            </a:extLst>
          </p:cNvPr>
          <p:cNvCxnSpPr>
            <a:cxnSpLocks/>
          </p:cNvCxnSpPr>
          <p:nvPr/>
        </p:nvCxnSpPr>
        <p:spPr>
          <a:xfrm flipV="1">
            <a:off x="5906530" y="1964724"/>
            <a:ext cx="4238367" cy="16002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>
            <a:extLst>
              <a:ext uri="{FF2B5EF4-FFF2-40B4-BE49-F238E27FC236}">
                <a16:creationId xmlns:a16="http://schemas.microsoft.com/office/drawing/2014/main" id="{2FDEC151-44FF-74ED-E888-0905AE752C02}"/>
              </a:ext>
            </a:extLst>
          </p:cNvPr>
          <p:cNvSpPr/>
          <p:nvPr/>
        </p:nvSpPr>
        <p:spPr>
          <a:xfrm>
            <a:off x="2644346" y="4349578"/>
            <a:ext cx="580768" cy="129793"/>
          </a:xfrm>
          <a:prstGeom prst="downArrow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2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MPcaIAP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26489" r="5063" b="23474"/>
          <a:stretch>
            <a:fillRect/>
          </a:stretch>
        </p:blipFill>
        <p:spPr bwMode="auto">
          <a:xfrm rot="5400000" flipH="1" flipV="1">
            <a:off x="675363" y="1027559"/>
            <a:ext cx="5400228" cy="435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0"/>
          <a:stretch>
            <a:fillRect/>
          </a:stretch>
        </p:blipFill>
        <p:spPr bwMode="auto">
          <a:xfrm>
            <a:off x="6893158" y="836341"/>
            <a:ext cx="3949700" cy="563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24832" y="102660"/>
            <a:ext cx="10850137" cy="12954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prstClr val="black"/>
                </a:solidFill>
                <a:latin typeface="+mn-lt"/>
              </a:rPr>
              <a:t>“INTRA-AMPULLARY” TUMORS COMPRISE 2 VERY DISTINCT CATEGORIES</a:t>
            </a:r>
            <a:endParaRPr lang="en-US" sz="3600" b="1" u="sng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5620" y="5473392"/>
            <a:ext cx="5536580" cy="12954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prstClr val="black"/>
                </a:solidFill>
                <a:latin typeface="+mn-lt"/>
              </a:rPr>
              <a:t>IAPN-associated (adenomatous lesions)</a:t>
            </a:r>
            <a:endParaRPr lang="en-US" sz="3600" b="1" u="sng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60689" y="5473392"/>
            <a:ext cx="5614639" cy="12954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prstClr val="black"/>
                </a:solidFill>
                <a:latin typeface="+mn-lt"/>
              </a:rPr>
              <a:t>Ampullary-ductal (</a:t>
            </a:r>
            <a:r>
              <a:rPr lang="en-US" sz="3600" b="1" dirty="0" err="1">
                <a:solidFill>
                  <a:prstClr val="black"/>
                </a:solidFill>
                <a:latin typeface="+mn-lt"/>
              </a:rPr>
              <a:t>schirrous</a:t>
            </a:r>
            <a:r>
              <a:rPr lang="en-US" sz="3600" b="1" dirty="0">
                <a:solidFill>
                  <a:prstClr val="black"/>
                </a:solidFill>
                <a:latin typeface="+mn-lt"/>
              </a:rPr>
              <a:t>) carcinoma</a:t>
            </a:r>
            <a:endParaRPr lang="en-US" sz="3600" b="1" u="sng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8903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MPcaIAP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26489" r="5063" b="23474"/>
          <a:stretch>
            <a:fillRect/>
          </a:stretch>
        </p:blipFill>
        <p:spPr bwMode="auto">
          <a:xfrm rot="5400000" flipH="1" flipV="1">
            <a:off x="675363" y="1027559"/>
            <a:ext cx="5400228" cy="435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0"/>
          <a:stretch>
            <a:fillRect/>
          </a:stretch>
        </p:blipFill>
        <p:spPr bwMode="auto">
          <a:xfrm>
            <a:off x="6893158" y="836341"/>
            <a:ext cx="3949700" cy="563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24832" y="102660"/>
            <a:ext cx="10850137" cy="12954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prstClr val="black"/>
                </a:solidFill>
                <a:latin typeface="+mn-lt"/>
              </a:rPr>
              <a:t>“INTRA-AMPULLARY” TUMORS COMPRISE 2 VERY DISTINCT CATEGORIES</a:t>
            </a:r>
            <a:endParaRPr lang="en-US" sz="3600" b="1" u="sng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5620" y="5473392"/>
            <a:ext cx="5536580" cy="12954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+mn-lt"/>
              </a:rPr>
              <a:t>IAPN-associated</a:t>
            </a:r>
            <a:r>
              <a:rPr lang="en-US" sz="3600" b="1" dirty="0">
                <a:solidFill>
                  <a:prstClr val="black"/>
                </a:solidFill>
                <a:latin typeface="+mn-lt"/>
              </a:rPr>
              <a:t> (adenomatous lesions)</a:t>
            </a:r>
            <a:endParaRPr lang="en-US" sz="3600" b="1" u="sng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60689" y="5473392"/>
            <a:ext cx="5614639" cy="12954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7030A0"/>
                </a:solidFill>
                <a:latin typeface="+mn-lt"/>
              </a:rPr>
              <a:t>Ampullary</a:t>
            </a:r>
            <a:r>
              <a:rPr lang="en-US" sz="3600" b="1" dirty="0">
                <a:solidFill>
                  <a:srgbClr val="7030A0"/>
                </a:solidFill>
                <a:latin typeface="+mn-lt"/>
              </a:rPr>
              <a:t>-ductal</a:t>
            </a:r>
            <a:r>
              <a:rPr lang="en-US" sz="3600" b="1" dirty="0">
                <a:solidFill>
                  <a:prstClr val="black"/>
                </a:solidFill>
                <a:latin typeface="+mn-lt"/>
              </a:rPr>
              <a:t> </a:t>
            </a:r>
          </a:p>
          <a:p>
            <a:r>
              <a:rPr lang="en-US" sz="3600" b="1" dirty="0">
                <a:solidFill>
                  <a:prstClr val="black"/>
                </a:solidFill>
                <a:latin typeface="+mn-lt"/>
              </a:rPr>
              <a:t>(</a:t>
            </a:r>
            <a:r>
              <a:rPr lang="en-US" sz="3600" b="1" dirty="0" err="1">
                <a:solidFill>
                  <a:prstClr val="black"/>
                </a:solidFill>
                <a:latin typeface="+mn-lt"/>
              </a:rPr>
              <a:t>schirrous</a:t>
            </a:r>
            <a:r>
              <a:rPr lang="en-US" sz="3600" b="1" dirty="0">
                <a:solidFill>
                  <a:prstClr val="black"/>
                </a:solidFill>
                <a:latin typeface="+mn-lt"/>
              </a:rPr>
              <a:t>) carcinoma</a:t>
            </a:r>
            <a:endParaRPr lang="en-US" sz="3600" b="1" u="sng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8082" y="1800677"/>
            <a:ext cx="495479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~ IPMN of Ampulla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6101" y="1800676"/>
            <a:ext cx="495479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~ “PDAC” </a:t>
            </a:r>
            <a:r>
              <a:rPr lang="en-US" sz="3600">
                <a:solidFill>
                  <a:srgbClr val="7030A0"/>
                </a:solidFill>
              </a:rPr>
              <a:t>of Ampulla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2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3898" y="44603"/>
            <a:ext cx="4828793" cy="6766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7203682" y="1148571"/>
            <a:ext cx="1940313" cy="27432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0295" y="574535"/>
            <a:ext cx="5542156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Case 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10171" y="1941983"/>
            <a:ext cx="5302405" cy="29718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22, M</a:t>
            </a:r>
          </a:p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Diagnosed with a “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ampullary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cancer”</a:t>
            </a:r>
          </a:p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Underwent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pancreatoduodenectomy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970353">
            <a:off x="9091789" y="3111258"/>
            <a:ext cx="119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C B D</a:t>
            </a:r>
          </a:p>
        </p:txBody>
      </p:sp>
      <p:sp>
        <p:nvSpPr>
          <p:cNvPr id="14" name="TextBox 13"/>
          <p:cNvSpPr txBox="1"/>
          <p:nvPr/>
        </p:nvSpPr>
        <p:spPr>
          <a:xfrm rot="21232327">
            <a:off x="9215886" y="2438278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PD</a:t>
            </a:r>
          </a:p>
        </p:txBody>
      </p:sp>
    </p:spTree>
    <p:extLst>
      <p:ext uri="{BB962C8B-B14F-4D97-AF65-F5344CB8AC3E}">
        <p14:creationId xmlns:p14="http://schemas.microsoft.com/office/powerpoint/2010/main" val="644056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PQuestion"/>
          <p:cNvSpPr>
            <a:spLocks noGrp="1"/>
          </p:cNvSpPr>
          <p:nvPr>
            <p:ph type="title"/>
          </p:nvPr>
        </p:nvSpPr>
        <p:spPr>
          <a:xfrm>
            <a:off x="624465" y="231775"/>
            <a:ext cx="5392291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Which category does this belong to?</a:t>
            </a:r>
            <a:endParaRPr lang="en-US" sz="4800" b="1" dirty="0">
              <a:latin typeface="Calibri" charset="0"/>
              <a:ea typeface="MS PGothic" charset="0"/>
            </a:endParaRPr>
          </a:p>
        </p:txBody>
      </p:sp>
      <p:sp>
        <p:nvSpPr>
          <p:cNvPr id="2051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81872" y="1552784"/>
            <a:ext cx="6289288" cy="4525963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00000"/>
              </a:lnSpc>
              <a:buFont typeface="+mj-lt"/>
              <a:buAutoNum type="alphaUcPeriod"/>
            </a:pPr>
            <a:r>
              <a:rPr lang="en-US" sz="4000" b="1" dirty="0" err="1"/>
              <a:t>Intraampullary</a:t>
            </a:r>
            <a:endParaRPr lang="en-US" sz="4000" b="1" dirty="0"/>
          </a:p>
          <a:p>
            <a:pPr marL="514350" indent="-514350" algn="just">
              <a:lnSpc>
                <a:spcPct val="100000"/>
              </a:lnSpc>
              <a:buFont typeface="+mj-lt"/>
              <a:buAutoNum type="alphaUcPeriod"/>
            </a:pPr>
            <a:r>
              <a:rPr lang="en-US" sz="4000" b="1" dirty="0"/>
              <a:t>(</a:t>
            </a:r>
            <a:r>
              <a:rPr lang="en-US" sz="4000" b="1" dirty="0" err="1"/>
              <a:t>Peri</a:t>
            </a:r>
            <a:r>
              <a:rPr lang="en-US" sz="4000" b="1" dirty="0"/>
              <a:t>)</a:t>
            </a:r>
            <a:r>
              <a:rPr lang="en-US" sz="4000" b="1" dirty="0" err="1"/>
              <a:t>ampullary</a:t>
            </a:r>
            <a:r>
              <a:rPr lang="en-US" sz="4000" b="1" dirty="0"/>
              <a:t> duodenal</a:t>
            </a:r>
          </a:p>
          <a:p>
            <a:pPr marL="514350" indent="-514350" algn="just">
              <a:lnSpc>
                <a:spcPct val="100000"/>
              </a:lnSpc>
              <a:buFont typeface="+mj-lt"/>
              <a:buAutoNum type="alphaUcPeriod"/>
            </a:pPr>
            <a:r>
              <a:rPr lang="en-US" sz="4000" b="1" dirty="0"/>
              <a:t>Papilla of </a:t>
            </a:r>
            <a:r>
              <a:rPr lang="en-US" sz="4000" b="1" dirty="0" err="1"/>
              <a:t>Vater</a:t>
            </a:r>
            <a:endParaRPr lang="en-US" sz="4000" b="1" dirty="0"/>
          </a:p>
          <a:p>
            <a:pPr marL="514350" indent="-514350" algn="just">
              <a:lnSpc>
                <a:spcPct val="100000"/>
              </a:lnSpc>
              <a:buFont typeface="+mj-lt"/>
              <a:buAutoNum type="alphaUcPeriod"/>
            </a:pPr>
            <a:r>
              <a:rPr lang="en-US" sz="4000" b="1" dirty="0" err="1"/>
              <a:t>Ampullary</a:t>
            </a:r>
            <a:r>
              <a:rPr lang="en-US" sz="4000" b="1" dirty="0"/>
              <a:t>-ductal</a:t>
            </a:r>
          </a:p>
          <a:p>
            <a:pPr marL="514350" indent="-514350" algn="just">
              <a:lnSpc>
                <a:spcPct val="100000"/>
              </a:lnSpc>
              <a:buFont typeface="+mj-lt"/>
              <a:buAutoNum type="alphaUcPeriod"/>
            </a:pPr>
            <a:r>
              <a:rPr lang="en-US" sz="4000" b="1" dirty="0"/>
              <a:t>Other</a:t>
            </a:r>
          </a:p>
        </p:txBody>
      </p:sp>
      <p:pic>
        <p:nvPicPr>
          <p:cNvPr id="3" name="TPChart" descr="266B2DC5BB5D443F8B1260479388C4D1Chart20150717081626669.png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1600203"/>
            <a:ext cx="4572000" cy="51435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8248" y="44603"/>
            <a:ext cx="4828793" cy="6766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7718032" y="1148571"/>
            <a:ext cx="1940313" cy="27432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970353">
            <a:off x="9606139" y="3111258"/>
            <a:ext cx="119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C B D</a:t>
            </a:r>
          </a:p>
        </p:txBody>
      </p:sp>
      <p:sp>
        <p:nvSpPr>
          <p:cNvPr id="8" name="TextBox 7"/>
          <p:cNvSpPr txBox="1"/>
          <p:nvPr/>
        </p:nvSpPr>
        <p:spPr>
          <a:xfrm rot="21232327">
            <a:off x="9730236" y="2438278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PD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54247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PQuestion"/>
          <p:cNvSpPr>
            <a:spLocks noGrp="1"/>
          </p:cNvSpPr>
          <p:nvPr>
            <p:ph type="title"/>
          </p:nvPr>
        </p:nvSpPr>
        <p:spPr>
          <a:xfrm>
            <a:off x="624465" y="231775"/>
            <a:ext cx="5392291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Which category does this belong to?</a:t>
            </a:r>
            <a:endParaRPr lang="en-US" sz="4800" b="1" dirty="0">
              <a:latin typeface="Calibri" charset="0"/>
              <a:ea typeface="MS PGothic" charset="0"/>
            </a:endParaRPr>
          </a:p>
        </p:txBody>
      </p:sp>
      <p:pic>
        <p:nvPicPr>
          <p:cNvPr id="3" name="TPChart" descr="266B2DC5BB5D443F8B1260479388C4D1Chart20150717081626669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1600203"/>
            <a:ext cx="4572000" cy="51435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8248" y="44603"/>
            <a:ext cx="4828793" cy="6766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7718032" y="1148571"/>
            <a:ext cx="1940313" cy="27432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970353">
            <a:off x="9606139" y="3111258"/>
            <a:ext cx="119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C B D</a:t>
            </a:r>
          </a:p>
        </p:txBody>
      </p:sp>
      <p:sp>
        <p:nvSpPr>
          <p:cNvPr id="8" name="TextBox 7"/>
          <p:cNvSpPr txBox="1"/>
          <p:nvPr/>
        </p:nvSpPr>
        <p:spPr>
          <a:xfrm rot="21232327">
            <a:off x="9730236" y="2438278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PD</a:t>
            </a:r>
          </a:p>
        </p:txBody>
      </p:sp>
      <p:sp>
        <p:nvSpPr>
          <p:cNvPr id="10" name="TPAnswers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4465" y="1905623"/>
            <a:ext cx="6289288" cy="4525963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00000"/>
              </a:lnSpc>
              <a:buFont typeface="+mj-lt"/>
              <a:buAutoNum type="alphaUcPeriod"/>
            </a:pPr>
            <a:r>
              <a:rPr lang="en-US" sz="4000" b="1" dirty="0" err="1"/>
              <a:t>Intraampullary</a:t>
            </a:r>
            <a:endParaRPr lang="en-US" sz="4000" b="1" dirty="0"/>
          </a:p>
          <a:p>
            <a:pPr marL="514350" indent="-514350" algn="just">
              <a:lnSpc>
                <a:spcPct val="100000"/>
              </a:lnSpc>
              <a:buFont typeface="+mj-lt"/>
              <a:buAutoNum type="alphaUcPeriod"/>
            </a:pPr>
            <a:r>
              <a:rPr lang="en-US" sz="4000" b="1" dirty="0"/>
              <a:t>Ampullary-ductal</a:t>
            </a:r>
          </a:p>
          <a:p>
            <a:pPr marL="514350" indent="-514350" algn="just">
              <a:lnSpc>
                <a:spcPct val="100000"/>
              </a:lnSpc>
              <a:buFont typeface="+mj-lt"/>
              <a:buAutoNum type="alphaUcPeriod"/>
            </a:pPr>
            <a:r>
              <a:rPr lang="en-US" sz="4000" b="1" dirty="0">
                <a:solidFill>
                  <a:srgbClr val="C00000"/>
                </a:solidFill>
              </a:rPr>
              <a:t>(Peri)ampullary duodenal</a:t>
            </a:r>
          </a:p>
          <a:p>
            <a:pPr marL="514350" indent="-514350" algn="just">
              <a:lnSpc>
                <a:spcPct val="100000"/>
              </a:lnSpc>
              <a:buFont typeface="+mj-lt"/>
              <a:buAutoNum type="alphaUcPeriod"/>
            </a:pPr>
            <a:r>
              <a:rPr lang="en-US" sz="4000" b="1" dirty="0"/>
              <a:t>Mixed </a:t>
            </a:r>
          </a:p>
          <a:p>
            <a:pPr marL="514350" indent="-514350" algn="just">
              <a:lnSpc>
                <a:spcPct val="100000"/>
              </a:lnSpc>
              <a:buFont typeface="+mj-lt"/>
              <a:buAutoNum type="alphaUcPeriod"/>
            </a:pPr>
            <a:r>
              <a:rPr lang="en-US" sz="4000" b="1" dirty="0"/>
              <a:t>Other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20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618979" y="159837"/>
            <a:ext cx="10888394" cy="914400"/>
          </a:xfrm>
          <a:prstGeom prst="rect">
            <a:avLst/>
          </a:prstGeom>
          <a:noFill/>
          <a:ln w="28575" cmpd="tri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5400" b="1" dirty="0">
                <a:solidFill>
                  <a:srgbClr val="1B1F29"/>
                </a:solidFill>
              </a:rPr>
              <a:t>AMPULLARY CARCINOMA</a:t>
            </a:r>
          </a:p>
        </p:txBody>
      </p:sp>
      <p:sp>
        <p:nvSpPr>
          <p:cNvPr id="38914" name="Freeform 3"/>
          <p:cNvSpPr>
            <a:spLocks/>
          </p:cNvSpPr>
          <p:nvPr/>
        </p:nvSpPr>
        <p:spPr bwMode="auto">
          <a:xfrm>
            <a:off x="1944980" y="1434664"/>
            <a:ext cx="225425" cy="2292350"/>
          </a:xfrm>
          <a:custGeom>
            <a:avLst/>
            <a:gdLst>
              <a:gd name="T0" fmla="*/ 153987 w 134"/>
              <a:gd name="T1" fmla="*/ 0 h 1300"/>
              <a:gd name="T2" fmla="*/ 198437 w 134"/>
              <a:gd name="T3" fmla="*/ 501650 h 1300"/>
              <a:gd name="T4" fmla="*/ 184150 w 134"/>
              <a:gd name="T5" fmla="*/ 560387 h 1300"/>
              <a:gd name="T6" fmla="*/ 153987 w 134"/>
              <a:gd name="T7" fmla="*/ 604837 h 1300"/>
              <a:gd name="T8" fmla="*/ 184150 w 134"/>
              <a:gd name="T9" fmla="*/ 722312 h 1300"/>
              <a:gd name="T10" fmla="*/ 169862 w 134"/>
              <a:gd name="T11" fmla="*/ 1547812 h 1300"/>
              <a:gd name="T12" fmla="*/ 95250 w 134"/>
              <a:gd name="T13" fmla="*/ 1681163 h 1300"/>
              <a:gd name="T14" fmla="*/ 36512 w 134"/>
              <a:gd name="T15" fmla="*/ 1814513 h 1300"/>
              <a:gd name="T16" fmla="*/ 184150 w 134"/>
              <a:gd name="T17" fmla="*/ 2063750 h 13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4"/>
              <a:gd name="T28" fmla="*/ 0 h 1300"/>
              <a:gd name="T29" fmla="*/ 134 w 134"/>
              <a:gd name="T30" fmla="*/ 1300 h 13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4" h="1300">
                <a:moveTo>
                  <a:pt x="97" y="0"/>
                </a:moveTo>
                <a:cubicBezTo>
                  <a:pt x="134" y="103"/>
                  <a:pt x="60" y="214"/>
                  <a:pt x="125" y="316"/>
                </a:cubicBezTo>
                <a:cubicBezTo>
                  <a:pt x="122" y="328"/>
                  <a:pt x="121" y="341"/>
                  <a:pt x="116" y="353"/>
                </a:cubicBezTo>
                <a:cubicBezTo>
                  <a:pt x="112" y="363"/>
                  <a:pt x="99" y="370"/>
                  <a:pt x="97" y="381"/>
                </a:cubicBezTo>
                <a:cubicBezTo>
                  <a:pt x="94" y="406"/>
                  <a:pt x="110" y="430"/>
                  <a:pt x="116" y="455"/>
                </a:cubicBezTo>
                <a:cubicBezTo>
                  <a:pt x="132" y="624"/>
                  <a:pt x="117" y="808"/>
                  <a:pt x="107" y="975"/>
                </a:cubicBezTo>
                <a:cubicBezTo>
                  <a:pt x="105" y="1007"/>
                  <a:pt x="60" y="1059"/>
                  <a:pt x="60" y="1059"/>
                </a:cubicBezTo>
                <a:cubicBezTo>
                  <a:pt x="39" y="1126"/>
                  <a:pt x="53" y="1099"/>
                  <a:pt x="23" y="1143"/>
                </a:cubicBezTo>
                <a:cubicBezTo>
                  <a:pt x="0" y="1211"/>
                  <a:pt x="39" y="1300"/>
                  <a:pt x="116" y="130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15" name="Freeform 4"/>
          <p:cNvSpPr>
            <a:spLocks/>
          </p:cNvSpPr>
          <p:nvPr/>
        </p:nvSpPr>
        <p:spPr bwMode="auto">
          <a:xfrm flipV="1">
            <a:off x="1957680" y="4019114"/>
            <a:ext cx="225425" cy="2292350"/>
          </a:xfrm>
          <a:custGeom>
            <a:avLst/>
            <a:gdLst>
              <a:gd name="T0" fmla="*/ 153987 w 134"/>
              <a:gd name="T1" fmla="*/ 0 h 1300"/>
              <a:gd name="T2" fmla="*/ 198437 w 134"/>
              <a:gd name="T3" fmla="*/ 501650 h 1300"/>
              <a:gd name="T4" fmla="*/ 184150 w 134"/>
              <a:gd name="T5" fmla="*/ 560387 h 1300"/>
              <a:gd name="T6" fmla="*/ 153987 w 134"/>
              <a:gd name="T7" fmla="*/ 604837 h 1300"/>
              <a:gd name="T8" fmla="*/ 184150 w 134"/>
              <a:gd name="T9" fmla="*/ 722312 h 1300"/>
              <a:gd name="T10" fmla="*/ 169862 w 134"/>
              <a:gd name="T11" fmla="*/ 1547812 h 1300"/>
              <a:gd name="T12" fmla="*/ 95250 w 134"/>
              <a:gd name="T13" fmla="*/ 1681163 h 1300"/>
              <a:gd name="T14" fmla="*/ 36512 w 134"/>
              <a:gd name="T15" fmla="*/ 1814513 h 1300"/>
              <a:gd name="T16" fmla="*/ 184150 w 134"/>
              <a:gd name="T17" fmla="*/ 2063750 h 13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4"/>
              <a:gd name="T28" fmla="*/ 0 h 1300"/>
              <a:gd name="T29" fmla="*/ 134 w 134"/>
              <a:gd name="T30" fmla="*/ 1300 h 13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4" h="1300">
                <a:moveTo>
                  <a:pt x="97" y="0"/>
                </a:moveTo>
                <a:cubicBezTo>
                  <a:pt x="134" y="103"/>
                  <a:pt x="60" y="214"/>
                  <a:pt x="125" y="316"/>
                </a:cubicBezTo>
                <a:cubicBezTo>
                  <a:pt x="122" y="328"/>
                  <a:pt x="121" y="341"/>
                  <a:pt x="116" y="353"/>
                </a:cubicBezTo>
                <a:cubicBezTo>
                  <a:pt x="112" y="363"/>
                  <a:pt x="99" y="370"/>
                  <a:pt x="97" y="381"/>
                </a:cubicBezTo>
                <a:cubicBezTo>
                  <a:pt x="94" y="406"/>
                  <a:pt x="110" y="430"/>
                  <a:pt x="116" y="455"/>
                </a:cubicBezTo>
                <a:cubicBezTo>
                  <a:pt x="132" y="624"/>
                  <a:pt x="117" y="808"/>
                  <a:pt x="107" y="975"/>
                </a:cubicBezTo>
                <a:cubicBezTo>
                  <a:pt x="105" y="1007"/>
                  <a:pt x="60" y="1059"/>
                  <a:pt x="60" y="1059"/>
                </a:cubicBezTo>
                <a:cubicBezTo>
                  <a:pt x="39" y="1126"/>
                  <a:pt x="53" y="1099"/>
                  <a:pt x="23" y="1143"/>
                </a:cubicBezTo>
                <a:cubicBezTo>
                  <a:pt x="0" y="1211"/>
                  <a:pt x="39" y="1300"/>
                  <a:pt x="116" y="130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16" name="Arc 5"/>
          <p:cNvSpPr>
            <a:spLocks/>
          </p:cNvSpPr>
          <p:nvPr/>
        </p:nvSpPr>
        <p:spPr bwMode="auto">
          <a:xfrm flipH="1">
            <a:off x="2085271" y="3353951"/>
            <a:ext cx="412158" cy="169281"/>
          </a:xfrm>
          <a:custGeom>
            <a:avLst/>
            <a:gdLst>
              <a:gd name="T0" fmla="*/ 0 w 36674"/>
              <a:gd name="T1" fmla="*/ 305103 h 21600"/>
              <a:gd name="T2" fmla="*/ 4124796 w 36674"/>
              <a:gd name="T3" fmla="*/ 1075267 h 21600"/>
              <a:gd name="T4" fmla="*/ 1695402 w 36674"/>
              <a:gd name="T5" fmla="*/ 1075267 h 21600"/>
              <a:gd name="T6" fmla="*/ 0 60000 65536"/>
              <a:gd name="T7" fmla="*/ 0 60000 65536"/>
              <a:gd name="T8" fmla="*/ 0 60000 65536"/>
              <a:gd name="T9" fmla="*/ 0 w 36674"/>
              <a:gd name="T10" fmla="*/ 0 h 21600"/>
              <a:gd name="T11" fmla="*/ 36674 w 3667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674" h="21600" fill="none" extrusionOk="0">
                <a:moveTo>
                  <a:pt x="0" y="6129"/>
                </a:moveTo>
                <a:cubicBezTo>
                  <a:pt x="4033" y="2199"/>
                  <a:pt x="9442" y="-1"/>
                  <a:pt x="15074" y="0"/>
                </a:cubicBezTo>
                <a:cubicBezTo>
                  <a:pt x="27003" y="0"/>
                  <a:pt x="36674" y="9670"/>
                  <a:pt x="36674" y="21600"/>
                </a:cubicBezTo>
              </a:path>
              <a:path w="36674" h="21600" stroke="0" extrusionOk="0">
                <a:moveTo>
                  <a:pt x="0" y="6129"/>
                </a:moveTo>
                <a:cubicBezTo>
                  <a:pt x="4033" y="2199"/>
                  <a:pt x="9442" y="-1"/>
                  <a:pt x="15074" y="0"/>
                </a:cubicBezTo>
                <a:cubicBezTo>
                  <a:pt x="27003" y="0"/>
                  <a:pt x="36674" y="9670"/>
                  <a:pt x="36674" y="21600"/>
                </a:cubicBezTo>
                <a:lnTo>
                  <a:pt x="15074" y="21600"/>
                </a:lnTo>
                <a:close/>
              </a:path>
            </a:pathLst>
          </a:custGeom>
          <a:noFill/>
          <a:ln w="571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17" name="Arc 6"/>
          <p:cNvSpPr>
            <a:spLocks/>
          </p:cNvSpPr>
          <p:nvPr/>
        </p:nvSpPr>
        <p:spPr bwMode="auto">
          <a:xfrm flipV="1">
            <a:off x="2119866" y="4025463"/>
            <a:ext cx="474402" cy="169281"/>
          </a:xfrm>
          <a:custGeom>
            <a:avLst/>
            <a:gdLst>
              <a:gd name="T0" fmla="*/ 0 w 42292"/>
              <a:gd name="T1" fmla="*/ 920446 h 21600"/>
              <a:gd name="T2" fmla="*/ 4738790 w 42292"/>
              <a:gd name="T3" fmla="*/ 806894 h 21600"/>
              <a:gd name="T4" fmla="*/ 2395059 w 42292"/>
              <a:gd name="T5" fmla="*/ 1075267 h 21600"/>
              <a:gd name="T6" fmla="*/ 0 60000 65536"/>
              <a:gd name="T7" fmla="*/ 0 60000 65536"/>
              <a:gd name="T8" fmla="*/ 0 60000 65536"/>
              <a:gd name="T9" fmla="*/ 0 w 42292"/>
              <a:gd name="T10" fmla="*/ 0 h 21600"/>
              <a:gd name="T11" fmla="*/ 42292 w 422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92" h="21600" fill="none" extrusionOk="0">
                <a:moveTo>
                  <a:pt x="0" y="18490"/>
                </a:moveTo>
                <a:cubicBezTo>
                  <a:pt x="1544" y="7873"/>
                  <a:pt x="10646" y="-1"/>
                  <a:pt x="21375" y="0"/>
                </a:cubicBezTo>
                <a:cubicBezTo>
                  <a:pt x="31228" y="0"/>
                  <a:pt x="39832" y="6667"/>
                  <a:pt x="42291" y="16209"/>
                </a:cubicBezTo>
              </a:path>
              <a:path w="42292" h="21600" stroke="0" extrusionOk="0">
                <a:moveTo>
                  <a:pt x="0" y="18490"/>
                </a:moveTo>
                <a:cubicBezTo>
                  <a:pt x="1544" y="7873"/>
                  <a:pt x="10646" y="-1"/>
                  <a:pt x="21375" y="0"/>
                </a:cubicBezTo>
                <a:cubicBezTo>
                  <a:pt x="31228" y="0"/>
                  <a:pt x="39832" y="6667"/>
                  <a:pt x="42291" y="16209"/>
                </a:cubicBezTo>
                <a:lnTo>
                  <a:pt x="21375" y="21600"/>
                </a:lnTo>
                <a:close/>
              </a:path>
            </a:pathLst>
          </a:custGeom>
          <a:noFill/>
          <a:ln w="571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18" name="Freeform 7"/>
          <p:cNvSpPr>
            <a:spLocks/>
          </p:cNvSpPr>
          <p:nvPr/>
        </p:nvSpPr>
        <p:spPr bwMode="auto">
          <a:xfrm>
            <a:off x="2464638" y="1647390"/>
            <a:ext cx="582068" cy="1964368"/>
          </a:xfrm>
          <a:custGeom>
            <a:avLst/>
            <a:gdLst>
              <a:gd name="T0" fmla="*/ 0 w 328"/>
              <a:gd name="T1" fmla="*/ 1768475 h 1109"/>
              <a:gd name="T2" fmla="*/ 108850 w 328"/>
              <a:gd name="T3" fmla="*/ 1591468 h 1109"/>
              <a:gd name="T4" fmla="*/ 138993 w 328"/>
              <a:gd name="T5" fmla="*/ 1502167 h 1109"/>
              <a:gd name="T6" fmla="*/ 108850 w 328"/>
              <a:gd name="T7" fmla="*/ 1412866 h 1109"/>
              <a:gd name="T8" fmla="*/ 217700 w 328"/>
              <a:gd name="T9" fmla="*/ 1221507 h 1109"/>
              <a:gd name="T10" fmla="*/ 262915 w 328"/>
              <a:gd name="T11" fmla="*/ 1087556 h 1109"/>
              <a:gd name="T12" fmla="*/ 279661 w 328"/>
              <a:gd name="T13" fmla="*/ 776598 h 1109"/>
              <a:gd name="T14" fmla="*/ 450473 w 328"/>
              <a:gd name="T15" fmla="*/ 390691 h 1109"/>
              <a:gd name="T16" fmla="*/ 482290 w 328"/>
              <a:gd name="T17" fmla="*/ 124383 h 1109"/>
              <a:gd name="T18" fmla="*/ 497362 w 328"/>
              <a:gd name="T19" fmla="*/ 65381 h 1109"/>
              <a:gd name="T20" fmla="*/ 512433 w 328"/>
              <a:gd name="T21" fmla="*/ 35082 h 110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8"/>
              <a:gd name="T34" fmla="*/ 0 h 1109"/>
              <a:gd name="T35" fmla="*/ 328 w 328"/>
              <a:gd name="T36" fmla="*/ 1109 h 110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8" h="1109">
                <a:moveTo>
                  <a:pt x="0" y="1109"/>
                </a:moveTo>
                <a:cubicBezTo>
                  <a:pt x="25" y="1072"/>
                  <a:pt x="51" y="1040"/>
                  <a:pt x="65" y="998"/>
                </a:cubicBezTo>
                <a:cubicBezTo>
                  <a:pt x="71" y="979"/>
                  <a:pt x="83" y="942"/>
                  <a:pt x="83" y="942"/>
                </a:cubicBezTo>
                <a:cubicBezTo>
                  <a:pt x="77" y="923"/>
                  <a:pt x="56" y="904"/>
                  <a:pt x="65" y="886"/>
                </a:cubicBezTo>
                <a:cubicBezTo>
                  <a:pt x="85" y="844"/>
                  <a:pt x="115" y="810"/>
                  <a:pt x="130" y="766"/>
                </a:cubicBezTo>
                <a:cubicBezTo>
                  <a:pt x="139" y="738"/>
                  <a:pt x="157" y="682"/>
                  <a:pt x="157" y="682"/>
                </a:cubicBezTo>
                <a:cubicBezTo>
                  <a:pt x="160" y="617"/>
                  <a:pt x="162" y="552"/>
                  <a:pt x="167" y="487"/>
                </a:cubicBezTo>
                <a:cubicBezTo>
                  <a:pt x="174" y="398"/>
                  <a:pt x="243" y="327"/>
                  <a:pt x="269" y="245"/>
                </a:cubicBezTo>
                <a:cubicBezTo>
                  <a:pt x="285" y="0"/>
                  <a:pt x="261" y="170"/>
                  <a:pt x="288" y="78"/>
                </a:cubicBezTo>
                <a:cubicBezTo>
                  <a:pt x="292" y="66"/>
                  <a:pt x="292" y="53"/>
                  <a:pt x="297" y="41"/>
                </a:cubicBezTo>
                <a:cubicBezTo>
                  <a:pt x="305" y="22"/>
                  <a:pt x="328" y="0"/>
                  <a:pt x="306" y="22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19" name="Freeform 8"/>
          <p:cNvSpPr>
            <a:spLocks/>
          </p:cNvSpPr>
          <p:nvPr/>
        </p:nvSpPr>
        <p:spPr bwMode="auto">
          <a:xfrm>
            <a:off x="2232648" y="1891864"/>
            <a:ext cx="1177593" cy="2181260"/>
          </a:xfrm>
          <a:custGeom>
            <a:avLst/>
            <a:gdLst>
              <a:gd name="T0" fmla="*/ 1111250 w 594"/>
              <a:gd name="T1" fmla="*/ 0 h 1180"/>
              <a:gd name="T2" fmla="*/ 989649 w 594"/>
              <a:gd name="T3" fmla="*/ 216344 h 1180"/>
              <a:gd name="T4" fmla="*/ 955974 w 594"/>
              <a:gd name="T5" fmla="*/ 309538 h 1180"/>
              <a:gd name="T6" fmla="*/ 712771 w 594"/>
              <a:gd name="T7" fmla="*/ 1283086 h 1180"/>
              <a:gd name="T8" fmla="*/ 660389 w 594"/>
              <a:gd name="T9" fmla="*/ 1700797 h 1180"/>
              <a:gd name="T10" fmla="*/ 624844 w 594"/>
              <a:gd name="T11" fmla="*/ 1793991 h 1180"/>
              <a:gd name="T12" fmla="*/ 608007 w 594"/>
              <a:gd name="T13" fmla="*/ 1838924 h 1180"/>
              <a:gd name="T14" fmla="*/ 450861 w 594"/>
              <a:gd name="T15" fmla="*/ 1902163 h 1180"/>
              <a:gd name="T16" fmla="*/ 173984 w 594"/>
              <a:gd name="T17" fmla="*/ 1885521 h 1180"/>
              <a:gd name="T18" fmla="*/ 0 w 594"/>
              <a:gd name="T19" fmla="*/ 1963738 h 11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94"/>
              <a:gd name="T31" fmla="*/ 0 h 1180"/>
              <a:gd name="T32" fmla="*/ 594 w 594"/>
              <a:gd name="T33" fmla="*/ 1180 h 11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94" h="1180">
                <a:moveTo>
                  <a:pt x="594" y="0"/>
                </a:moveTo>
                <a:cubicBezTo>
                  <a:pt x="546" y="31"/>
                  <a:pt x="547" y="78"/>
                  <a:pt x="529" y="130"/>
                </a:cubicBezTo>
                <a:cubicBezTo>
                  <a:pt x="522" y="148"/>
                  <a:pt x="511" y="186"/>
                  <a:pt x="511" y="186"/>
                </a:cubicBezTo>
                <a:cubicBezTo>
                  <a:pt x="492" y="384"/>
                  <a:pt x="442" y="582"/>
                  <a:pt x="381" y="771"/>
                </a:cubicBezTo>
                <a:cubicBezTo>
                  <a:pt x="371" y="854"/>
                  <a:pt x="373" y="941"/>
                  <a:pt x="353" y="1022"/>
                </a:cubicBezTo>
                <a:cubicBezTo>
                  <a:pt x="348" y="1041"/>
                  <a:pt x="340" y="1059"/>
                  <a:pt x="334" y="1078"/>
                </a:cubicBezTo>
                <a:cubicBezTo>
                  <a:pt x="331" y="1087"/>
                  <a:pt x="334" y="1102"/>
                  <a:pt x="325" y="1105"/>
                </a:cubicBezTo>
                <a:cubicBezTo>
                  <a:pt x="295" y="1116"/>
                  <a:pt x="271" y="1132"/>
                  <a:pt x="241" y="1143"/>
                </a:cubicBezTo>
                <a:cubicBezTo>
                  <a:pt x="197" y="1138"/>
                  <a:pt x="137" y="1119"/>
                  <a:pt x="93" y="1133"/>
                </a:cubicBezTo>
                <a:cubicBezTo>
                  <a:pt x="67" y="1150"/>
                  <a:pt x="35" y="1180"/>
                  <a:pt x="0" y="1180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20" name="Freeform 9"/>
          <p:cNvSpPr>
            <a:spLocks/>
          </p:cNvSpPr>
          <p:nvPr/>
        </p:nvSpPr>
        <p:spPr bwMode="auto">
          <a:xfrm>
            <a:off x="2359033" y="3887351"/>
            <a:ext cx="1921159" cy="148121"/>
          </a:xfrm>
          <a:custGeom>
            <a:avLst/>
            <a:gdLst>
              <a:gd name="T0" fmla="*/ 0 w 1142"/>
              <a:gd name="T1" fmla="*/ 0 h 84"/>
              <a:gd name="T2" fmla="*/ 471487 w 1142"/>
              <a:gd name="T3" fmla="*/ 58738 h 84"/>
              <a:gd name="T4" fmla="*/ 560387 w 1142"/>
              <a:gd name="T5" fmla="*/ 103188 h 84"/>
              <a:gd name="T6" fmla="*/ 677862 w 1142"/>
              <a:gd name="T7" fmla="*/ 133350 h 84"/>
              <a:gd name="T8" fmla="*/ 1282700 w 1142"/>
              <a:gd name="T9" fmla="*/ 119063 h 84"/>
              <a:gd name="T10" fmla="*/ 1503362 w 1142"/>
              <a:gd name="T11" fmla="*/ 44450 h 84"/>
              <a:gd name="T12" fmla="*/ 1739900 w 1142"/>
              <a:gd name="T13" fmla="*/ 30163 h 84"/>
              <a:gd name="T14" fmla="*/ 1784350 w 1142"/>
              <a:gd name="T15" fmla="*/ 44450 h 84"/>
              <a:gd name="T16" fmla="*/ 1812925 w 1142"/>
              <a:gd name="T17" fmla="*/ 0 h 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42"/>
              <a:gd name="T28" fmla="*/ 0 h 84"/>
              <a:gd name="T29" fmla="*/ 1142 w 1142"/>
              <a:gd name="T30" fmla="*/ 84 h 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42" h="84">
                <a:moveTo>
                  <a:pt x="0" y="0"/>
                </a:moveTo>
                <a:cubicBezTo>
                  <a:pt x="123" y="6"/>
                  <a:pt x="193" y="7"/>
                  <a:pt x="297" y="37"/>
                </a:cubicBezTo>
                <a:cubicBezTo>
                  <a:pt x="429" y="76"/>
                  <a:pt x="212" y="14"/>
                  <a:pt x="353" y="65"/>
                </a:cubicBezTo>
                <a:cubicBezTo>
                  <a:pt x="377" y="74"/>
                  <a:pt x="427" y="84"/>
                  <a:pt x="427" y="84"/>
                </a:cubicBezTo>
                <a:cubicBezTo>
                  <a:pt x="554" y="81"/>
                  <a:pt x="681" y="81"/>
                  <a:pt x="808" y="75"/>
                </a:cubicBezTo>
                <a:cubicBezTo>
                  <a:pt x="844" y="73"/>
                  <a:pt x="915" y="36"/>
                  <a:pt x="947" y="28"/>
                </a:cubicBezTo>
                <a:cubicBezTo>
                  <a:pt x="995" y="16"/>
                  <a:pt x="1046" y="22"/>
                  <a:pt x="1096" y="19"/>
                </a:cubicBezTo>
                <a:cubicBezTo>
                  <a:pt x="1105" y="22"/>
                  <a:pt x="1115" y="32"/>
                  <a:pt x="1124" y="28"/>
                </a:cubicBezTo>
                <a:cubicBezTo>
                  <a:pt x="1134" y="24"/>
                  <a:pt x="1142" y="0"/>
                  <a:pt x="1142" y="0"/>
                </a:cubicBezTo>
              </a:path>
            </a:pathLst>
          </a:custGeom>
          <a:noFill/>
          <a:ln w="57150">
            <a:solidFill>
              <a:srgbClr val="99003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21" name="Freeform 10"/>
          <p:cNvSpPr>
            <a:spLocks/>
          </p:cNvSpPr>
          <p:nvPr/>
        </p:nvSpPr>
        <p:spPr bwMode="auto">
          <a:xfrm>
            <a:off x="2503874" y="4079439"/>
            <a:ext cx="1689005" cy="114618"/>
          </a:xfrm>
          <a:custGeom>
            <a:avLst/>
            <a:gdLst>
              <a:gd name="T0" fmla="*/ 0 w 1004"/>
              <a:gd name="T1" fmla="*/ 0 h 65"/>
              <a:gd name="T2" fmla="*/ 30163 w 1004"/>
              <a:gd name="T3" fmla="*/ 44450 h 65"/>
              <a:gd name="T4" fmla="*/ 250825 w 1004"/>
              <a:gd name="T5" fmla="*/ 103188 h 65"/>
              <a:gd name="T6" fmla="*/ 1593850 w 1004"/>
              <a:gd name="T7" fmla="*/ 58738 h 65"/>
              <a:gd name="T8" fmla="*/ 0 60000 65536"/>
              <a:gd name="T9" fmla="*/ 0 60000 65536"/>
              <a:gd name="T10" fmla="*/ 0 60000 65536"/>
              <a:gd name="T11" fmla="*/ 0 60000 65536"/>
              <a:gd name="T12" fmla="*/ 0 w 1004"/>
              <a:gd name="T13" fmla="*/ 0 h 65"/>
              <a:gd name="T14" fmla="*/ 1004 w 1004"/>
              <a:gd name="T15" fmla="*/ 65 h 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4" h="65">
                <a:moveTo>
                  <a:pt x="0" y="0"/>
                </a:moveTo>
                <a:cubicBezTo>
                  <a:pt x="6" y="9"/>
                  <a:pt x="10" y="22"/>
                  <a:pt x="19" y="28"/>
                </a:cubicBezTo>
                <a:cubicBezTo>
                  <a:pt x="34" y="38"/>
                  <a:pt x="134" y="59"/>
                  <a:pt x="158" y="65"/>
                </a:cubicBezTo>
                <a:cubicBezTo>
                  <a:pt x="440" y="59"/>
                  <a:pt x="722" y="37"/>
                  <a:pt x="1004" y="37"/>
                </a:cubicBezTo>
              </a:path>
            </a:pathLst>
          </a:custGeom>
          <a:noFill/>
          <a:ln w="57150">
            <a:solidFill>
              <a:srgbClr val="99003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27" name="Text Box 24"/>
          <p:cNvSpPr txBox="1">
            <a:spLocks noChangeArrowheads="1"/>
          </p:cNvSpPr>
          <p:nvPr/>
        </p:nvSpPr>
        <p:spPr bwMode="auto">
          <a:xfrm>
            <a:off x="5196469" y="1221451"/>
            <a:ext cx="6310904" cy="5447645"/>
          </a:xfrm>
          <a:prstGeom prst="rect">
            <a:avLst/>
          </a:prstGeom>
          <a:solidFill>
            <a:srgbClr val="FFFFCC"/>
          </a:solidFill>
          <a:ln w="12700">
            <a:solidFill>
              <a:srgbClr val="660033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just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b="1" u="sng" dirty="0">
                <a:solidFill>
                  <a:srgbClr val="C00000"/>
                </a:solidFill>
              </a:rPr>
              <a:t>Definition:</a:t>
            </a:r>
          </a:p>
          <a:p>
            <a:pPr algn="just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b="1" dirty="0">
                <a:solidFill>
                  <a:prstClr val="black"/>
                </a:solidFill>
              </a:rPr>
              <a:t>1. </a:t>
            </a:r>
            <a:r>
              <a:rPr lang="en-US" sz="4000" b="1" u="sng" dirty="0">
                <a:solidFill>
                  <a:prstClr val="black"/>
                </a:solidFill>
              </a:rPr>
              <a:t>Epicenter</a:t>
            </a:r>
            <a:r>
              <a:rPr lang="en-US" sz="4000" b="1" dirty="0">
                <a:solidFill>
                  <a:prstClr val="black"/>
                </a:solidFill>
              </a:rPr>
              <a:t> of the tumor is at the </a:t>
            </a:r>
            <a:r>
              <a:rPr lang="en-US" sz="4000" b="1" dirty="0" err="1">
                <a:solidFill>
                  <a:prstClr val="black"/>
                </a:solidFill>
              </a:rPr>
              <a:t>ampulla</a:t>
            </a:r>
            <a:r>
              <a:rPr lang="en-US" sz="4000" b="1" dirty="0">
                <a:solidFill>
                  <a:prstClr val="black"/>
                </a:solidFill>
              </a:rPr>
              <a:t>. </a:t>
            </a:r>
            <a:endParaRPr lang="en-US" sz="4000" b="1" i="1" dirty="0">
              <a:solidFill>
                <a:srgbClr val="660033"/>
              </a:solidFill>
            </a:endParaRPr>
          </a:p>
          <a:p>
            <a:pPr algn="just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8000"/>
                </a:solidFill>
              </a:rPr>
              <a:t>2. Location of the </a:t>
            </a:r>
            <a:r>
              <a:rPr lang="en-US" sz="4000" b="1" u="sng" dirty="0">
                <a:solidFill>
                  <a:srgbClr val="008000"/>
                </a:solidFill>
              </a:rPr>
              <a:t>precursor lesion</a:t>
            </a:r>
            <a:r>
              <a:rPr lang="en-US" sz="4000" b="1" dirty="0">
                <a:solidFill>
                  <a:srgbClr val="008000"/>
                </a:solidFill>
              </a:rPr>
              <a:t>, if there is one and if it is convincing, is at the </a:t>
            </a:r>
            <a:r>
              <a:rPr lang="en-US" sz="4000" b="1" dirty="0" err="1">
                <a:solidFill>
                  <a:srgbClr val="008000"/>
                </a:solidFill>
              </a:rPr>
              <a:t>ampulla</a:t>
            </a:r>
            <a:r>
              <a:rPr lang="en-US" sz="4000" b="1" dirty="0">
                <a:solidFill>
                  <a:srgbClr val="008000"/>
                </a:solidFill>
              </a:rPr>
              <a:t>. </a:t>
            </a:r>
          </a:p>
          <a:p>
            <a:pPr algn="just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33CC"/>
                </a:solidFill>
              </a:rPr>
              <a:t>3. &gt; 75% of the mass is at the </a:t>
            </a:r>
            <a:r>
              <a:rPr lang="en-US" sz="4000" b="1" dirty="0" err="1">
                <a:solidFill>
                  <a:srgbClr val="0033CC"/>
                </a:solidFill>
              </a:rPr>
              <a:t>ampulla</a:t>
            </a:r>
            <a:r>
              <a:rPr lang="en-US" sz="4000" b="1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18" name="Freeform 11"/>
          <p:cNvSpPr>
            <a:spLocks/>
          </p:cNvSpPr>
          <p:nvPr/>
        </p:nvSpPr>
        <p:spPr bwMode="auto">
          <a:xfrm>
            <a:off x="1701901" y="3034863"/>
            <a:ext cx="1130490" cy="1772163"/>
          </a:xfrm>
          <a:custGeom>
            <a:avLst/>
            <a:gdLst>
              <a:gd name="T0" fmla="*/ 2147483647 w 380"/>
              <a:gd name="T1" fmla="*/ 2147483647 h 861"/>
              <a:gd name="T2" fmla="*/ 2147483647 w 380"/>
              <a:gd name="T3" fmla="*/ 2147483647 h 861"/>
              <a:gd name="T4" fmla="*/ 2147483647 w 380"/>
              <a:gd name="T5" fmla="*/ 2147483647 h 861"/>
              <a:gd name="T6" fmla="*/ 2147483647 w 380"/>
              <a:gd name="T7" fmla="*/ 2147483647 h 861"/>
              <a:gd name="T8" fmla="*/ 2147483647 w 380"/>
              <a:gd name="T9" fmla="*/ 2147483647 h 861"/>
              <a:gd name="T10" fmla="*/ 2147483647 w 380"/>
              <a:gd name="T11" fmla="*/ 2147483647 h 861"/>
              <a:gd name="T12" fmla="*/ 2147483647 w 380"/>
              <a:gd name="T13" fmla="*/ 2147483647 h 861"/>
              <a:gd name="T14" fmla="*/ 2147483647 w 380"/>
              <a:gd name="T15" fmla="*/ 2147483647 h 861"/>
              <a:gd name="T16" fmla="*/ 2147483647 w 380"/>
              <a:gd name="T17" fmla="*/ 2147483647 h 861"/>
              <a:gd name="T18" fmla="*/ 2147483647 w 380"/>
              <a:gd name="T19" fmla="*/ 2147483647 h 861"/>
              <a:gd name="T20" fmla="*/ 2147483647 w 380"/>
              <a:gd name="T21" fmla="*/ 2147483647 h 861"/>
              <a:gd name="T22" fmla="*/ 2147483647 w 380"/>
              <a:gd name="T23" fmla="*/ 2147483647 h 861"/>
              <a:gd name="T24" fmla="*/ 2147483647 w 380"/>
              <a:gd name="T25" fmla="*/ 2147483647 h 861"/>
              <a:gd name="T26" fmla="*/ 2147483647 w 380"/>
              <a:gd name="T27" fmla="*/ 2147483647 h 861"/>
              <a:gd name="T28" fmla="*/ 2147483647 w 380"/>
              <a:gd name="T29" fmla="*/ 2147483647 h 861"/>
              <a:gd name="T30" fmla="*/ 0 w 380"/>
              <a:gd name="T31" fmla="*/ 2147483647 h 861"/>
              <a:gd name="T32" fmla="*/ 2147483647 w 380"/>
              <a:gd name="T33" fmla="*/ 2147483647 h 861"/>
              <a:gd name="T34" fmla="*/ 2147483647 w 380"/>
              <a:gd name="T35" fmla="*/ 2147483647 h 86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80"/>
              <a:gd name="T55" fmla="*/ 0 h 861"/>
              <a:gd name="T56" fmla="*/ 380 w 380"/>
              <a:gd name="T57" fmla="*/ 861 h 86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80" h="861">
                <a:moveTo>
                  <a:pt x="38" y="22"/>
                </a:moveTo>
                <a:cubicBezTo>
                  <a:pt x="91" y="16"/>
                  <a:pt x="124" y="0"/>
                  <a:pt x="169" y="22"/>
                </a:cubicBezTo>
                <a:cubicBezTo>
                  <a:pt x="182" y="50"/>
                  <a:pt x="202" y="64"/>
                  <a:pt x="215" y="91"/>
                </a:cubicBezTo>
                <a:cubicBezTo>
                  <a:pt x="231" y="123"/>
                  <a:pt x="242" y="158"/>
                  <a:pt x="269" y="183"/>
                </a:cubicBezTo>
                <a:cubicBezTo>
                  <a:pt x="282" y="209"/>
                  <a:pt x="289" y="228"/>
                  <a:pt x="307" y="252"/>
                </a:cubicBezTo>
                <a:cubicBezTo>
                  <a:pt x="331" y="285"/>
                  <a:pt x="331" y="252"/>
                  <a:pt x="353" y="314"/>
                </a:cubicBezTo>
                <a:cubicBezTo>
                  <a:pt x="364" y="346"/>
                  <a:pt x="357" y="330"/>
                  <a:pt x="376" y="360"/>
                </a:cubicBezTo>
                <a:cubicBezTo>
                  <a:pt x="374" y="452"/>
                  <a:pt x="380" y="545"/>
                  <a:pt x="369" y="636"/>
                </a:cubicBezTo>
                <a:cubicBezTo>
                  <a:pt x="367" y="654"/>
                  <a:pt x="346" y="665"/>
                  <a:pt x="338" y="682"/>
                </a:cubicBezTo>
                <a:cubicBezTo>
                  <a:pt x="327" y="705"/>
                  <a:pt x="322" y="748"/>
                  <a:pt x="307" y="767"/>
                </a:cubicBezTo>
                <a:cubicBezTo>
                  <a:pt x="294" y="782"/>
                  <a:pt x="275" y="791"/>
                  <a:pt x="261" y="805"/>
                </a:cubicBezTo>
                <a:cubicBezTo>
                  <a:pt x="245" y="838"/>
                  <a:pt x="241" y="847"/>
                  <a:pt x="207" y="859"/>
                </a:cubicBezTo>
                <a:cubicBezTo>
                  <a:pt x="176" y="856"/>
                  <a:pt x="144" y="861"/>
                  <a:pt x="115" y="851"/>
                </a:cubicBezTo>
                <a:cubicBezTo>
                  <a:pt x="103" y="847"/>
                  <a:pt x="100" y="831"/>
                  <a:pt x="92" y="821"/>
                </a:cubicBezTo>
                <a:cubicBezTo>
                  <a:pt x="66" y="790"/>
                  <a:pt x="56" y="756"/>
                  <a:pt x="38" y="721"/>
                </a:cubicBezTo>
                <a:cubicBezTo>
                  <a:pt x="31" y="574"/>
                  <a:pt x="37" y="426"/>
                  <a:pt x="0" y="283"/>
                </a:cubicBezTo>
                <a:cubicBezTo>
                  <a:pt x="3" y="216"/>
                  <a:pt x="4" y="150"/>
                  <a:pt x="8" y="83"/>
                </a:cubicBezTo>
                <a:cubicBezTo>
                  <a:pt x="9" y="75"/>
                  <a:pt x="15" y="60"/>
                  <a:pt x="15" y="60"/>
                </a:cubicBezTo>
              </a:path>
            </a:pathLst>
          </a:custGeom>
          <a:noFill/>
          <a:ln w="57150" cap="rnd">
            <a:solidFill>
              <a:srgbClr val="C00000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12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3270" t="9275" r="8125" b="20208"/>
          <a:stretch>
            <a:fillRect/>
          </a:stretch>
        </p:blipFill>
        <p:spPr bwMode="auto">
          <a:xfrm>
            <a:off x="1182034" y="1717293"/>
            <a:ext cx="995129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64508" y="2109551"/>
            <a:ext cx="1145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CBD</a:t>
            </a:r>
          </a:p>
        </p:txBody>
      </p:sp>
      <p:sp>
        <p:nvSpPr>
          <p:cNvPr id="6" name="TextBox 5"/>
          <p:cNvSpPr txBox="1"/>
          <p:nvPr/>
        </p:nvSpPr>
        <p:spPr>
          <a:xfrm rot="20742282">
            <a:off x="1895881" y="1412051"/>
            <a:ext cx="3085404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Duodenal surface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0699" y="1792625"/>
            <a:ext cx="77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POV</a:t>
            </a:r>
          </a:p>
        </p:txBody>
      </p:sp>
    </p:spTree>
    <p:extLst>
      <p:ext uri="{BB962C8B-B14F-4D97-AF65-F5344CB8AC3E}">
        <p14:creationId xmlns:p14="http://schemas.microsoft.com/office/powerpoint/2010/main" val="1345056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-16000" contras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48160" y="44604"/>
            <a:ext cx="9022080" cy="6766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48160" y="4111763"/>
            <a:ext cx="3657600" cy="1200328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Well-demarcated nodules (“pushing-border” type infiltration)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3736" y="5450153"/>
            <a:ext cx="3796504" cy="136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4598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medullary ampullary10-42405-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338" y="44604"/>
            <a:ext cx="8829533" cy="6766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31338" y="5980167"/>
            <a:ext cx="5661559" cy="830997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/>
              <a:t>Syncitial</a:t>
            </a:r>
            <a:r>
              <a:rPr lang="en-US" sz="2400" b="1" dirty="0"/>
              <a:t> growth pattern and </a:t>
            </a:r>
            <a:r>
              <a:rPr lang="en-US" sz="2400" b="1" dirty="0" err="1"/>
              <a:t>lymphoplasmacytic</a:t>
            </a:r>
            <a:r>
              <a:rPr lang="en-US" sz="2400" b="1" dirty="0"/>
              <a:t>/</a:t>
            </a:r>
            <a:r>
              <a:rPr lang="en-US" sz="2400" b="1" dirty="0" err="1"/>
              <a:t>neutrophilic</a:t>
            </a:r>
            <a:r>
              <a:rPr lang="en-US" sz="2400" b="1" dirty="0"/>
              <a:t> infiltrates</a:t>
            </a:r>
          </a:p>
        </p:txBody>
      </p:sp>
    </p:spTree>
    <p:extLst>
      <p:ext uri="{BB962C8B-B14F-4D97-AF65-F5344CB8AC3E}">
        <p14:creationId xmlns:p14="http://schemas.microsoft.com/office/powerpoint/2010/main" val="155739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61105" y="33453"/>
            <a:ext cx="9014875" cy="6766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35012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brightnessContrast bright="-16000" contras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47801" y="33453"/>
            <a:ext cx="9022080" cy="6766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14359" t="7579" r="8392" b="13765"/>
          <a:stretch>
            <a:fillRect/>
          </a:stretch>
        </p:blipFill>
        <p:spPr bwMode="auto">
          <a:xfrm>
            <a:off x="7269481" y="5631806"/>
            <a:ext cx="3200400" cy="116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medullary ampullary10-42405-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7096" y="33453"/>
            <a:ext cx="4512785" cy="34583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11584" y="33453"/>
            <a:ext cx="2928210" cy="219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PAnswers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47801" y="3855938"/>
            <a:ext cx="3343381" cy="2944075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en-US" b="1" dirty="0">
                <a:solidFill>
                  <a:prstClr val="black"/>
                </a:solidFill>
              </a:rPr>
              <a:t>Lymphoma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 err="1">
                <a:solidFill>
                  <a:prstClr val="black"/>
                </a:solidFill>
              </a:rPr>
              <a:t>Pancreatobiliary</a:t>
            </a:r>
            <a:r>
              <a:rPr lang="en-US" b="1" dirty="0">
                <a:solidFill>
                  <a:prstClr val="black"/>
                </a:solidFill>
              </a:rPr>
              <a:t>-type adenocarcinoma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>
                <a:solidFill>
                  <a:prstClr val="black"/>
                </a:solidFill>
              </a:rPr>
              <a:t>Intestinal type adenocarcinoma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>
                <a:solidFill>
                  <a:prstClr val="black"/>
                </a:solidFill>
              </a:rPr>
              <a:t>Poorly cohesive cell carcinoma (w/</a:t>
            </a:r>
            <a:r>
              <a:rPr lang="en-US" b="1" dirty="0" err="1">
                <a:solidFill>
                  <a:prstClr val="black"/>
                </a:solidFill>
              </a:rPr>
              <a:t>wo</a:t>
            </a:r>
            <a:r>
              <a:rPr lang="en-US" b="1" dirty="0">
                <a:solidFill>
                  <a:prstClr val="black"/>
                </a:solidFill>
              </a:rPr>
              <a:t> signet ring cells)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>
                <a:solidFill>
                  <a:prstClr val="black"/>
                </a:solidFill>
              </a:rPr>
              <a:t>Medullary carcinoma</a:t>
            </a:r>
          </a:p>
        </p:txBody>
      </p:sp>
    </p:spTree>
    <p:extLst>
      <p:ext uri="{BB962C8B-B14F-4D97-AF65-F5344CB8AC3E}">
        <p14:creationId xmlns:p14="http://schemas.microsoft.com/office/powerpoint/2010/main" val="2096652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brightnessContrast bright="-16000" contras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47801" y="33453"/>
            <a:ext cx="9022080" cy="6766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14359" t="7579" r="8392" b="13765"/>
          <a:stretch>
            <a:fillRect/>
          </a:stretch>
        </p:blipFill>
        <p:spPr bwMode="auto">
          <a:xfrm>
            <a:off x="7269481" y="5631806"/>
            <a:ext cx="3200400" cy="116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medullary ampullary10-42405-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7096" y="33453"/>
            <a:ext cx="4512785" cy="34583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11584" y="33453"/>
            <a:ext cx="2928210" cy="219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PAnswers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47801" y="3965373"/>
            <a:ext cx="3748667" cy="2834640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en-US" b="1" dirty="0">
                <a:solidFill>
                  <a:prstClr val="black"/>
                </a:solidFill>
              </a:rPr>
              <a:t>Lymphoma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 err="1">
                <a:solidFill>
                  <a:prstClr val="black"/>
                </a:solidFill>
              </a:rPr>
              <a:t>Pancreatobiliary</a:t>
            </a:r>
            <a:r>
              <a:rPr lang="en-US" b="1" dirty="0">
                <a:solidFill>
                  <a:prstClr val="black"/>
                </a:solidFill>
              </a:rPr>
              <a:t>-type adenocarcinoma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>
                <a:solidFill>
                  <a:prstClr val="black"/>
                </a:solidFill>
              </a:rPr>
              <a:t>Intestinal type adenocarcinoma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>
                <a:solidFill>
                  <a:prstClr val="black"/>
                </a:solidFill>
              </a:rPr>
              <a:t>Poorly cohesive cell carcinoma (w/</a:t>
            </a:r>
            <a:r>
              <a:rPr lang="en-US" b="1" dirty="0" err="1">
                <a:solidFill>
                  <a:prstClr val="black"/>
                </a:solidFill>
              </a:rPr>
              <a:t>wo</a:t>
            </a:r>
            <a:r>
              <a:rPr lang="en-US" b="1" dirty="0">
                <a:solidFill>
                  <a:prstClr val="black"/>
                </a:solidFill>
              </a:rPr>
              <a:t> signet ring cells)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>
                <a:solidFill>
                  <a:srgbClr val="C00000"/>
                </a:solidFill>
              </a:rPr>
              <a:t>MEDULLARY CARCINOMA</a:t>
            </a:r>
          </a:p>
        </p:txBody>
      </p:sp>
    </p:spTree>
    <p:extLst>
      <p:ext uri="{BB962C8B-B14F-4D97-AF65-F5344CB8AC3E}">
        <p14:creationId xmlns:p14="http://schemas.microsoft.com/office/powerpoint/2010/main" val="3160290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2346333" y="5903913"/>
            <a:ext cx="7988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MLH 1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284" y="403302"/>
            <a:ext cx="8503920" cy="64229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66284" y="18904"/>
            <a:ext cx="8503920" cy="873957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Loss of MLH1 staining in the tumor cells confirms 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microsatellite instability</a:t>
            </a:r>
          </a:p>
        </p:txBody>
      </p:sp>
    </p:spTree>
    <p:extLst>
      <p:ext uri="{BB962C8B-B14F-4D97-AF65-F5344CB8AC3E}">
        <p14:creationId xmlns:p14="http://schemas.microsoft.com/office/powerpoint/2010/main" val="847460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490" y="563342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Case -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812" y="1832639"/>
            <a:ext cx="11942956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 err="1">
                <a:solidFill>
                  <a:srgbClr val="C00000"/>
                </a:solidFill>
              </a:rPr>
              <a:t>Medullary</a:t>
            </a:r>
            <a:r>
              <a:rPr lang="en-US" sz="4000" b="1" dirty="0">
                <a:solidFill>
                  <a:srgbClr val="C00000"/>
                </a:solidFill>
              </a:rPr>
              <a:t> carcinoma of</a:t>
            </a:r>
          </a:p>
          <a:p>
            <a:pPr algn="ctr">
              <a:buNone/>
            </a:pPr>
            <a:r>
              <a:rPr lang="en-US" sz="4000" b="1" dirty="0" err="1">
                <a:solidFill>
                  <a:srgbClr val="0000FF"/>
                </a:solidFill>
              </a:rPr>
              <a:t>ampullary</a:t>
            </a:r>
            <a:r>
              <a:rPr lang="en-US" sz="4000" b="1" dirty="0">
                <a:solidFill>
                  <a:srgbClr val="0000FF"/>
                </a:solidFill>
              </a:rPr>
              <a:t>-duodenum</a:t>
            </a:r>
          </a:p>
          <a:p>
            <a:pPr algn="ctr">
              <a:buNone/>
            </a:pPr>
            <a:endParaRPr lang="en-US" sz="4000" b="1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4000" b="1" i="1" dirty="0">
                <a:solidFill>
                  <a:srgbClr val="000000"/>
                </a:solidFill>
              </a:rPr>
              <a:t>Note: Subsequent genetic analysis revealed HNPCC (implications for both the patient and family)</a:t>
            </a:r>
          </a:p>
        </p:txBody>
      </p:sp>
    </p:spTree>
    <p:extLst>
      <p:ext uri="{BB962C8B-B14F-4D97-AF65-F5344CB8AC3E}">
        <p14:creationId xmlns:p14="http://schemas.microsoft.com/office/powerpoint/2010/main" val="11647573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7" descr="Fig.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8" y="14068"/>
            <a:ext cx="4624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duo555,late - コピ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t="11401" r="22426" b="34120"/>
          <a:stretch>
            <a:fillRect/>
          </a:stretch>
        </p:blipFill>
        <p:spPr bwMode="auto">
          <a:xfrm>
            <a:off x="1652745" y="124266"/>
            <a:ext cx="4595663" cy="34369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3072833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(PERI)</a:t>
            </a:r>
            <a:r>
              <a:rPr lang="en-US" sz="2400" b="1" dirty="0">
                <a:solidFill>
                  <a:srgbClr val="FF0000"/>
                </a:solidFill>
              </a:rPr>
              <a:t>AMPULLARY-DUODENAL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00771" y="3690941"/>
            <a:ext cx="4641850" cy="287867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346075">
              <a:buFont typeface="+mj-lt"/>
              <a:buAutoNum type="arabicPeriod"/>
            </a:pPr>
            <a:r>
              <a:rPr lang="en-US" sz="2400" b="1" dirty="0" err="1">
                <a:solidFill>
                  <a:srgbClr val="0000FF"/>
                </a:solidFill>
              </a:rPr>
              <a:t>Ulcero</a:t>
            </a:r>
            <a:r>
              <a:rPr lang="en-US" sz="2400" b="1" dirty="0">
                <a:solidFill>
                  <a:srgbClr val="0000FF"/>
                </a:solidFill>
              </a:rPr>
              <a:t>-vegetating tumors within the duodenal lumen</a:t>
            </a:r>
          </a:p>
          <a:p>
            <a:pPr marL="457200" lvl="1" indent="-346075">
              <a:buFont typeface="+mj-lt"/>
              <a:buAutoNum type="arabicPeriod"/>
            </a:pPr>
            <a:r>
              <a:rPr lang="en-US" sz="2400" b="1" dirty="0">
                <a:solidFill>
                  <a:prstClr val="black"/>
                </a:solidFill>
              </a:rPr>
              <a:t>Ampullary orifice is eccentrically localized </a:t>
            </a:r>
          </a:p>
          <a:p>
            <a:pPr marL="457200" lvl="1" indent="-346075">
              <a:buNone/>
            </a:pPr>
            <a:r>
              <a:rPr lang="en-US" sz="2400" b="1" dirty="0">
                <a:solidFill>
                  <a:prstClr val="black"/>
                </a:solidFill>
              </a:rPr>
              <a:t>	(superior edge)</a:t>
            </a:r>
          </a:p>
          <a:p>
            <a:pPr marL="457200" lvl="1" indent="-346075">
              <a:buFont typeface="+mj-lt"/>
              <a:buAutoNum type="arabicPeriod" startAt="3"/>
            </a:pPr>
            <a:r>
              <a:rPr lang="en-US" sz="2400" b="1" dirty="0">
                <a:solidFill>
                  <a:srgbClr val="660066"/>
                </a:solidFill>
              </a:rPr>
              <a:t>Large</a:t>
            </a:r>
            <a:r>
              <a:rPr lang="en-US" sz="2400" b="1" dirty="0">
                <a:solidFill>
                  <a:prstClr val="black"/>
                </a:solidFill>
              </a:rPr>
              <a:t> (mean, ~ 5 cm; </a:t>
            </a:r>
          </a:p>
          <a:p>
            <a:pPr marL="457200" lvl="1" indent="-346075">
              <a:buNone/>
            </a:pPr>
            <a:r>
              <a:rPr lang="en-US" sz="2400" b="1" dirty="0">
                <a:solidFill>
                  <a:prstClr val="black"/>
                </a:solidFill>
              </a:rPr>
              <a:t>	mean </a:t>
            </a:r>
            <a:r>
              <a:rPr lang="en-US" sz="2400" b="1" dirty="0" err="1">
                <a:solidFill>
                  <a:prstClr val="black"/>
                </a:solidFill>
              </a:rPr>
              <a:t>i</a:t>
            </a:r>
            <a:r>
              <a:rPr lang="en-US" sz="2400" b="1" dirty="0">
                <a:solidFill>
                  <a:prstClr val="black"/>
                </a:solidFill>
              </a:rPr>
              <a:t>-size, 3.5)</a:t>
            </a:r>
          </a:p>
          <a:p>
            <a:pPr marL="679450" lvl="1" indent="-514350">
              <a:buFont typeface="+mj-lt"/>
              <a:buAutoNum type="arabicPeriod"/>
            </a:pP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95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6047" y="254335"/>
            <a:ext cx="5943600" cy="31682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7F7F7F"/>
                </a:solidFill>
              </a:rPr>
              <a:t>(</a:t>
            </a:r>
            <a:r>
              <a:rPr lang="en-US" sz="3200" b="1" dirty="0" err="1">
                <a:solidFill>
                  <a:srgbClr val="7F7F7F"/>
                </a:solidFill>
              </a:rPr>
              <a:t>Peri</a:t>
            </a:r>
            <a:r>
              <a:rPr lang="en-US" sz="3200" b="1" dirty="0">
                <a:solidFill>
                  <a:srgbClr val="7F7F7F"/>
                </a:solidFill>
              </a:rPr>
              <a:t>)</a:t>
            </a:r>
            <a:r>
              <a:rPr lang="en-US" sz="3200" b="1" dirty="0" err="1">
                <a:solidFill>
                  <a:srgbClr val="C00000"/>
                </a:solidFill>
              </a:rPr>
              <a:t>ampullary</a:t>
            </a:r>
            <a:r>
              <a:rPr lang="en-US" sz="3200" b="1" dirty="0">
                <a:solidFill>
                  <a:srgbClr val="C00000"/>
                </a:solidFill>
              </a:rPr>
              <a:t>-duodenal</a:t>
            </a:r>
          </a:p>
          <a:p>
            <a:pPr marL="569913" lvl="1" indent="-404813">
              <a:buFont typeface="+mj-lt"/>
              <a:buAutoNum type="arabicPeriod"/>
            </a:pPr>
            <a:r>
              <a:rPr lang="en-US" sz="2800" b="1" dirty="0"/>
              <a:t>Most, with </a:t>
            </a:r>
            <a:r>
              <a:rPr lang="en-US" sz="2800" b="1" dirty="0">
                <a:solidFill>
                  <a:srgbClr val="FF6600"/>
                </a:solidFill>
              </a:rPr>
              <a:t>adenoma </a:t>
            </a:r>
            <a:r>
              <a:rPr lang="en-US" sz="2800" b="1" dirty="0"/>
              <a:t>component</a:t>
            </a:r>
          </a:p>
          <a:p>
            <a:pPr marL="569913" lvl="1" indent="-404813">
              <a:buFont typeface="+mj-lt"/>
              <a:buAutoNum type="arabicPeriod"/>
            </a:pPr>
            <a:r>
              <a:rPr lang="en-US" sz="2800" b="1" dirty="0"/>
              <a:t>Most (&gt; 75%) </a:t>
            </a:r>
            <a:r>
              <a:rPr lang="en-US" sz="2800" b="1" dirty="0">
                <a:solidFill>
                  <a:srgbClr val="0033CC"/>
                </a:solidFill>
              </a:rPr>
              <a:t>INT-type</a:t>
            </a:r>
            <a:r>
              <a:rPr lang="en-US" sz="2800" b="1" dirty="0"/>
              <a:t>, or mixed mucinous-intestinal</a:t>
            </a:r>
          </a:p>
          <a:p>
            <a:pPr marL="569913" lvl="1" indent="-404813">
              <a:buFont typeface="+mj-lt"/>
              <a:buAutoNum type="arabicPeriod"/>
            </a:pPr>
            <a:r>
              <a:rPr lang="en-US" sz="2800" b="1" dirty="0"/>
              <a:t>Frequent LN mets, but </a:t>
            </a:r>
            <a:r>
              <a:rPr lang="en-US" sz="2800" b="1" dirty="0">
                <a:solidFill>
                  <a:srgbClr val="0033CC"/>
                </a:solidFill>
              </a:rPr>
              <a:t>protracted clinical course</a:t>
            </a:r>
            <a:r>
              <a:rPr lang="en-US" sz="2800" b="1" dirty="0">
                <a:solidFill>
                  <a:srgbClr val="3366FF"/>
                </a:solidFill>
              </a:rPr>
              <a:t> </a:t>
            </a:r>
            <a:r>
              <a:rPr lang="en-US" sz="2800" b="1" dirty="0"/>
              <a:t>(3-yr, 63%)</a:t>
            </a:r>
          </a:p>
        </p:txBody>
      </p:sp>
      <p:pic>
        <p:nvPicPr>
          <p:cNvPr id="8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9230" y="92933"/>
            <a:ext cx="4777417" cy="66751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5" name="Picture 7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47" y="3169082"/>
            <a:ext cx="5486400" cy="35989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416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brightnessContrast contrast="72000"/>
                    </a14:imgEffect>
                  </a14:imgLayer>
                </a14:imgProps>
              </a:ext>
            </a:extLst>
          </a:blip>
          <a:srcRect l="1" r="48894"/>
          <a:stretch/>
        </p:blipFill>
        <p:spPr>
          <a:xfrm>
            <a:off x="2085536" y="1615394"/>
            <a:ext cx="8077200" cy="5114239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8153400" y="1752601"/>
            <a:ext cx="0" cy="4466539"/>
          </a:xfrm>
          <a:prstGeom prst="line">
            <a:avLst/>
          </a:prstGeom>
          <a:ln w="412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514600" y="3200400"/>
            <a:ext cx="457200" cy="1447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 rot="5400000">
            <a:off x="8578271" y="5620664"/>
            <a:ext cx="457200" cy="20174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83061" y="838200"/>
            <a:ext cx="2743200" cy="579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6600" y="1219200"/>
            <a:ext cx="5181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5715001" y="3429000"/>
            <a:ext cx="4206601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8000"/>
                </a:solidFill>
              </a:rPr>
              <a:t>Ampullary carcinomas (n=289) 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52208" y="77789"/>
            <a:ext cx="11422966" cy="1077218"/>
          </a:xfrm>
          <a:prstGeom prst="rect">
            <a:avLst/>
          </a:prstGeom>
          <a:solidFill>
            <a:srgbClr val="FFFFCC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660033"/>
                </a:solidFill>
              </a:rPr>
              <a:t>Defined as such, </a:t>
            </a:r>
            <a:r>
              <a:rPr lang="en-US" sz="3200" b="1" dirty="0" err="1">
                <a:solidFill>
                  <a:srgbClr val="660033"/>
                </a:solidFill>
              </a:rPr>
              <a:t>ampullary</a:t>
            </a:r>
            <a:r>
              <a:rPr lang="en-US" sz="3200" b="1" dirty="0">
                <a:solidFill>
                  <a:srgbClr val="660033"/>
                </a:solidFill>
              </a:rPr>
              <a:t> carcinomas, overall have a much better prognosis than pancreatic </a:t>
            </a:r>
            <a:r>
              <a:rPr lang="en-US" sz="3200" b="1" dirty="0" err="1">
                <a:solidFill>
                  <a:srgbClr val="660033"/>
                </a:solidFill>
              </a:rPr>
              <a:t>ductal</a:t>
            </a:r>
            <a:r>
              <a:rPr lang="en-US" sz="3200" b="1" dirty="0">
                <a:solidFill>
                  <a:srgbClr val="660033"/>
                </a:solidFill>
              </a:rPr>
              <a:t> </a:t>
            </a:r>
            <a:r>
              <a:rPr lang="en-US" sz="3200" b="1" dirty="0" err="1">
                <a:solidFill>
                  <a:srgbClr val="660033"/>
                </a:solidFill>
              </a:rPr>
              <a:t>adenocarcinomas</a:t>
            </a:r>
            <a:r>
              <a:rPr lang="en-US" sz="3200" b="1" dirty="0">
                <a:solidFill>
                  <a:srgbClr val="660033"/>
                </a:solidFill>
              </a:rPr>
              <a:t>  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6162335" y="5181600"/>
            <a:ext cx="3136180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0033CC"/>
                </a:solidFill>
              </a:rPr>
              <a:t>Panc</a:t>
            </a:r>
            <a:r>
              <a:rPr lang="en-US" sz="2400" b="1" dirty="0">
                <a:solidFill>
                  <a:srgbClr val="0033CC"/>
                </a:solidFill>
              </a:rPr>
              <a:t>-ductal ca (n=113)</a:t>
            </a:r>
          </a:p>
        </p:txBody>
      </p:sp>
      <p:sp>
        <p:nvSpPr>
          <p:cNvPr id="23" name="TextBox 3"/>
          <p:cNvSpPr txBox="1"/>
          <p:nvPr/>
        </p:nvSpPr>
        <p:spPr>
          <a:xfrm>
            <a:off x="4644777" y="1418064"/>
            <a:ext cx="2837828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prstClr val="black"/>
                </a:solidFill>
              </a:rPr>
              <a:t>Log rank p-value &lt;0.0001</a:t>
            </a:r>
          </a:p>
        </p:txBody>
      </p:sp>
    </p:spTree>
    <p:extLst>
      <p:ext uri="{BB962C8B-B14F-4D97-AF65-F5344CB8AC3E}">
        <p14:creationId xmlns:p14="http://schemas.microsoft.com/office/powerpoint/2010/main" val="1219172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6298877" y="2252714"/>
            <a:ext cx="4273571" cy="2252924"/>
          </a:xfrm>
          <a:prstGeom prst="rect">
            <a:avLst/>
          </a:prstGeom>
          <a:solidFill>
            <a:srgbClr val="FFFFCC"/>
          </a:solidFill>
          <a:ln w="12700">
            <a:solidFill>
              <a:srgbClr val="660033"/>
            </a:solidFill>
            <a:miter lim="800000"/>
            <a:headEnd type="none" w="sm" len="sm"/>
            <a:tailEnd type="none" w="sm" len="sm"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600" b="1" u="sng" dirty="0">
                <a:solidFill>
                  <a:srgbClr val="0000FF"/>
                </a:solidFill>
              </a:rPr>
              <a:t>IAPN</a:t>
            </a:r>
            <a:r>
              <a:rPr lang="en-US" sz="2600" b="1" dirty="0">
                <a:solidFill>
                  <a:prstClr val="black"/>
                </a:solidFill>
              </a:rPr>
              <a:t> (intra-ampullary papillary tubular neoplasm)-</a:t>
            </a:r>
            <a:r>
              <a:rPr lang="en-US" sz="2600" b="1" dirty="0">
                <a:solidFill>
                  <a:srgbClr val="0000FF"/>
                </a:solidFill>
              </a:rPr>
              <a:t>associated</a:t>
            </a:r>
            <a:r>
              <a:rPr lang="en-US" sz="2600" b="1" dirty="0">
                <a:solidFill>
                  <a:prstClr val="black"/>
                </a:solidFill>
              </a:rPr>
              <a:t>, has the </a:t>
            </a:r>
            <a:r>
              <a:rPr lang="en-US" sz="2600" b="1" dirty="0">
                <a:solidFill>
                  <a:srgbClr val="0000FF"/>
                </a:solidFill>
              </a:rPr>
              <a:t>best survival </a:t>
            </a:r>
            <a:r>
              <a:rPr lang="en-US" sz="2600" b="1" dirty="0">
                <a:solidFill>
                  <a:prstClr val="black"/>
                </a:solidFill>
              </a:rPr>
              <a:t>(133 </a:t>
            </a:r>
            <a:r>
              <a:rPr lang="en-US" sz="2600" b="1" dirty="0" err="1">
                <a:solidFill>
                  <a:prstClr val="black"/>
                </a:solidFill>
              </a:rPr>
              <a:t>mths</a:t>
            </a:r>
            <a:r>
              <a:rPr lang="en-US" sz="2600" b="1" dirty="0">
                <a:solidFill>
                  <a:prstClr val="black"/>
                </a:solidFill>
              </a:rPr>
              <a:t>) and lowest rate of LN </a:t>
            </a:r>
            <a:r>
              <a:rPr lang="en-US" sz="2600" b="1" dirty="0" err="1">
                <a:solidFill>
                  <a:prstClr val="black"/>
                </a:solidFill>
              </a:rPr>
              <a:t>mets</a:t>
            </a:r>
            <a:r>
              <a:rPr lang="en-US" sz="2600" b="1" dirty="0">
                <a:solidFill>
                  <a:prstClr val="black"/>
                </a:solidFill>
              </a:rPr>
              <a:t> (28%).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6307056" y="4739285"/>
            <a:ext cx="4252852" cy="1892826"/>
          </a:xfrm>
          <a:prstGeom prst="rect">
            <a:avLst/>
          </a:prstGeom>
          <a:solidFill>
            <a:srgbClr val="FFFFCC"/>
          </a:solidFill>
          <a:ln w="12700">
            <a:solidFill>
              <a:srgbClr val="660033"/>
            </a:solidFill>
            <a:miter lim="800000"/>
            <a:headEnd type="none" w="sm" len="sm"/>
            <a:tailEnd type="none" w="sm" len="sm"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600" b="1" dirty="0">
                <a:solidFill>
                  <a:srgbClr val="0000FF"/>
                </a:solidFill>
              </a:rPr>
              <a:t>Amp</a:t>
            </a:r>
            <a:r>
              <a:rPr lang="en-US" sz="2600" b="1" dirty="0">
                <a:solidFill>
                  <a:prstClr val="black"/>
                </a:solidFill>
              </a:rPr>
              <a:t>-</a:t>
            </a:r>
            <a:r>
              <a:rPr lang="en-US" sz="2600" b="1" u="sng" dirty="0">
                <a:solidFill>
                  <a:srgbClr val="0000FF"/>
                </a:solidFill>
              </a:rPr>
              <a:t>duodenal</a:t>
            </a:r>
            <a:r>
              <a:rPr lang="en-US" sz="2600" b="1" dirty="0">
                <a:solidFill>
                  <a:srgbClr val="0000FF"/>
                </a:solidFill>
              </a:rPr>
              <a:t> is indolent </a:t>
            </a:r>
            <a:r>
              <a:rPr lang="en-US" sz="2600" b="1" dirty="0">
                <a:solidFill>
                  <a:prstClr val="black"/>
                </a:solidFill>
              </a:rPr>
              <a:t>(median, 103 </a:t>
            </a:r>
            <a:r>
              <a:rPr lang="en-US" sz="2600" b="1" dirty="0" err="1">
                <a:solidFill>
                  <a:prstClr val="black"/>
                </a:solidFill>
              </a:rPr>
              <a:t>mths</a:t>
            </a:r>
            <a:r>
              <a:rPr lang="en-US" sz="2600" b="1" dirty="0">
                <a:solidFill>
                  <a:prstClr val="black"/>
                </a:solidFill>
              </a:rPr>
              <a:t>)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>
                <a:solidFill>
                  <a:prstClr val="black"/>
                </a:solidFill>
              </a:rPr>
              <a:t>despite large size (3.2 cm) and frequent LN </a:t>
            </a:r>
            <a:r>
              <a:rPr lang="en-US" sz="2600" b="1" dirty="0" err="1">
                <a:solidFill>
                  <a:prstClr val="black"/>
                </a:solidFill>
              </a:rPr>
              <a:t>mets</a:t>
            </a:r>
            <a:r>
              <a:rPr lang="en-US" sz="2600" b="1" dirty="0">
                <a:solidFill>
                  <a:prstClr val="black"/>
                </a:solidFill>
              </a:rPr>
              <a:t> (64%).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6311583" y="124697"/>
            <a:ext cx="4260865" cy="1892826"/>
          </a:xfrm>
          <a:prstGeom prst="rect">
            <a:avLst/>
          </a:prstGeom>
          <a:solidFill>
            <a:srgbClr val="FFFFCC"/>
          </a:solidFill>
          <a:ln w="12700">
            <a:solidFill>
              <a:srgbClr val="660033"/>
            </a:solidFill>
            <a:miter lim="800000"/>
            <a:headEnd type="none" w="sm" len="sm"/>
            <a:tailEnd type="none" w="sm" len="sm"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600" b="1" dirty="0">
                <a:solidFill>
                  <a:srgbClr val="0000FF"/>
                </a:solidFill>
              </a:rPr>
              <a:t>Amp-</a:t>
            </a:r>
            <a:r>
              <a:rPr lang="en-US" sz="2600" b="1" u="sng" dirty="0">
                <a:solidFill>
                  <a:srgbClr val="0000FF"/>
                </a:solidFill>
              </a:rPr>
              <a:t>ductal</a:t>
            </a:r>
            <a:r>
              <a:rPr lang="en-US" sz="2600" b="1" dirty="0">
                <a:solidFill>
                  <a:srgbClr val="0000FF"/>
                </a:solidFill>
              </a:rPr>
              <a:t> is the most aggressive </a:t>
            </a:r>
            <a:r>
              <a:rPr lang="en-US" sz="2600" b="1" dirty="0">
                <a:solidFill>
                  <a:prstClr val="black"/>
                </a:solidFill>
              </a:rPr>
              <a:t>(38 </a:t>
            </a:r>
            <a:r>
              <a:rPr lang="en-US" sz="2600" b="1" dirty="0" err="1">
                <a:solidFill>
                  <a:prstClr val="black"/>
                </a:solidFill>
              </a:rPr>
              <a:t>mths</a:t>
            </a:r>
            <a:r>
              <a:rPr lang="en-US" sz="2600" b="1" dirty="0">
                <a:solidFill>
                  <a:prstClr val="black"/>
                </a:solidFill>
              </a:rPr>
              <a:t>) despite small size (1.7 cm) and frequent LN </a:t>
            </a:r>
            <a:r>
              <a:rPr lang="en-US" sz="2600" b="1" dirty="0" err="1">
                <a:solidFill>
                  <a:prstClr val="black"/>
                </a:solidFill>
              </a:rPr>
              <a:t>mets</a:t>
            </a:r>
            <a:r>
              <a:rPr lang="en-US" sz="2600" b="1" dirty="0">
                <a:solidFill>
                  <a:prstClr val="black"/>
                </a:solidFill>
              </a:rPr>
              <a:t> (57%).</a:t>
            </a:r>
          </a:p>
        </p:txBody>
      </p:sp>
      <p:pic>
        <p:nvPicPr>
          <p:cNvPr id="17" name="図 8" descr="Fig.2.jpg"/>
          <p:cNvPicPr>
            <a:picLocks noChangeAspect="1"/>
          </p:cNvPicPr>
          <p:nvPr/>
        </p:nvPicPr>
        <p:blipFill>
          <a:blip r:embed="rId2" cstate="print"/>
          <a:srcRect l="9401" t="7709" r="5658" b="8226"/>
          <a:stretch>
            <a:fillRect/>
          </a:stretch>
        </p:blipFill>
        <p:spPr bwMode="auto">
          <a:xfrm>
            <a:off x="1587097" y="2311214"/>
            <a:ext cx="2200484" cy="217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2724327" y="3158479"/>
            <a:ext cx="907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800" b="1" kern="0" dirty="0">
                <a:solidFill>
                  <a:prstClr val="black"/>
                </a:solidFill>
              </a:rPr>
              <a:t>CBD</a:t>
            </a:r>
          </a:p>
        </p:txBody>
      </p:sp>
      <p:pic>
        <p:nvPicPr>
          <p:cNvPr id="19" name="Picture 18" descr="S04-643 A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3833" l="16875" r="82760"/>
                    </a14:imgEffect>
                  </a14:imgLayer>
                </a14:imgProps>
              </a:ext>
            </a:extLst>
          </a:blip>
          <a:srcRect l="17230" t="6718" r="17207" b="6477"/>
          <a:stretch>
            <a:fillRect/>
          </a:stretch>
        </p:blipFill>
        <p:spPr bwMode="auto">
          <a:xfrm>
            <a:off x="3938204" y="2302704"/>
            <a:ext cx="2100725" cy="214912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67" b="76203" l="11008" r="64248"/>
                    </a14:imgEffect>
                  </a14:imgLayer>
                </a14:imgProps>
              </a:ext>
            </a:extLst>
          </a:blip>
          <a:srcRect l="4353" r="29097" b="15330"/>
          <a:stretch>
            <a:fillRect/>
          </a:stretch>
        </p:blipFill>
        <p:spPr bwMode="auto">
          <a:xfrm rot="18744579">
            <a:off x="3933227" y="-3490"/>
            <a:ext cx="2110679" cy="220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1851" r="3253" b="2222"/>
          <a:stretch/>
        </p:blipFill>
        <p:spPr bwMode="auto">
          <a:xfrm rot="5400000" flipH="1">
            <a:off x="1578742" y="54802"/>
            <a:ext cx="2250141" cy="217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 rot="18696776">
            <a:off x="2306653" y="915112"/>
            <a:ext cx="854835" cy="452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CBD</a:t>
            </a:r>
          </a:p>
        </p:txBody>
      </p:sp>
      <p:sp>
        <p:nvSpPr>
          <p:cNvPr id="27" name="TextBox 26"/>
          <p:cNvSpPr txBox="1"/>
          <p:nvPr/>
        </p:nvSpPr>
        <p:spPr>
          <a:xfrm rot="19667314">
            <a:off x="3031418" y="1208542"/>
            <a:ext cx="762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PD</a:t>
            </a:r>
          </a:p>
        </p:txBody>
      </p:sp>
      <p:sp>
        <p:nvSpPr>
          <p:cNvPr id="28" name="TextBox 27"/>
          <p:cNvSpPr txBox="1"/>
          <p:nvPr/>
        </p:nvSpPr>
        <p:spPr>
          <a:xfrm rot="2460000">
            <a:off x="1550893" y="1727747"/>
            <a:ext cx="77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POV</a:t>
            </a:r>
          </a:p>
        </p:txBody>
      </p:sp>
      <p:sp>
        <p:nvSpPr>
          <p:cNvPr id="16" name="TextBox 15"/>
          <p:cNvSpPr txBox="1"/>
          <p:nvPr/>
        </p:nvSpPr>
        <p:spPr>
          <a:xfrm rot="3600000">
            <a:off x="1658968" y="3748384"/>
            <a:ext cx="77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POV</a:t>
            </a:r>
          </a:p>
        </p:txBody>
      </p:sp>
      <p:pic>
        <p:nvPicPr>
          <p:cNvPr id="29" name="図 7" descr="Fig.3.jpg"/>
          <p:cNvPicPr>
            <a:picLocks noChangeAspect="1"/>
          </p:cNvPicPr>
          <p:nvPr/>
        </p:nvPicPr>
        <p:blipFill rotWithShape="1">
          <a:blip r:embed="rId8" cstate="print"/>
          <a:srcRect l="4464" t="1915" r="2758" b="29824"/>
          <a:stretch/>
        </p:blipFill>
        <p:spPr bwMode="auto">
          <a:xfrm>
            <a:off x="1590973" y="4534058"/>
            <a:ext cx="2192732" cy="228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 descr="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705"/>
          <a:stretch/>
        </p:blipFill>
        <p:spPr bwMode="auto">
          <a:xfrm>
            <a:off x="3939729" y="4569497"/>
            <a:ext cx="2097674" cy="224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1197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Case -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2531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b="1" dirty="0"/>
              <a:t>66, M</a:t>
            </a:r>
          </a:p>
          <a:p>
            <a:r>
              <a:rPr lang="en-US" sz="3600" b="1" dirty="0"/>
              <a:t>Presented with abdominal pain and weight loss</a:t>
            </a:r>
          </a:p>
          <a:p>
            <a:r>
              <a:rPr lang="en-US" sz="3600" b="1" dirty="0"/>
              <a:t>CT scan: Mass in the head of the pancreas</a:t>
            </a:r>
          </a:p>
          <a:p>
            <a:r>
              <a:rPr lang="en-US" sz="3600" b="1" dirty="0"/>
              <a:t>Endoscopy: Mild bulging of the ampulla; biopsy was performed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02924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661" y="47779"/>
            <a:ext cx="9022080" cy="67665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664058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6661" y="47779"/>
            <a:ext cx="9022080" cy="67665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3" name="TPAnswers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53420" y="2440703"/>
            <a:ext cx="3214581" cy="4389161"/>
          </a:xfrm>
          <a:prstGeom prst="rect">
            <a:avLst/>
          </a:prstGeom>
          <a:solidFill>
            <a:srgbClr val="FFFFCC"/>
          </a:solidFill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346075">
              <a:buFont typeface="+mj-lt"/>
              <a:buAutoNum type="alphaUcPeriod"/>
            </a:pPr>
            <a:r>
              <a:rPr lang="en-US" b="1" dirty="0">
                <a:solidFill>
                  <a:prstClr val="black"/>
                </a:solidFill>
              </a:rPr>
              <a:t>Metaplasia</a:t>
            </a:r>
          </a:p>
          <a:p>
            <a:pPr marL="346075" indent="-346075">
              <a:buFont typeface="+mj-lt"/>
              <a:buAutoNum type="alphaUcPeriod"/>
            </a:pPr>
            <a:r>
              <a:rPr lang="en-US" b="1" dirty="0">
                <a:solidFill>
                  <a:prstClr val="black"/>
                </a:solidFill>
              </a:rPr>
              <a:t>Reactive </a:t>
            </a:r>
            <a:r>
              <a:rPr lang="en-US" b="1" dirty="0" err="1">
                <a:solidFill>
                  <a:prstClr val="black"/>
                </a:solidFill>
              </a:rPr>
              <a:t>atypia</a:t>
            </a:r>
            <a:endParaRPr lang="en-US" b="1" dirty="0">
              <a:solidFill>
                <a:prstClr val="black"/>
              </a:solidFill>
            </a:endParaRPr>
          </a:p>
          <a:p>
            <a:pPr marL="346075" indent="-346075">
              <a:buFont typeface="+mj-lt"/>
              <a:buAutoNum type="alphaUcPeriod"/>
            </a:pPr>
            <a:r>
              <a:rPr lang="en-US" b="1" dirty="0" err="1">
                <a:solidFill>
                  <a:prstClr val="black"/>
                </a:solidFill>
              </a:rPr>
              <a:t>Atypia</a:t>
            </a:r>
            <a:r>
              <a:rPr lang="en-US" b="1" dirty="0">
                <a:solidFill>
                  <a:prstClr val="black"/>
                </a:solidFill>
              </a:rPr>
              <a:t> of undetermined significance</a:t>
            </a:r>
          </a:p>
          <a:p>
            <a:pPr marL="346075" indent="-346075">
              <a:buFont typeface="+mj-lt"/>
              <a:buAutoNum type="alphaUcPeriod"/>
            </a:pPr>
            <a:r>
              <a:rPr lang="en-US" b="1" dirty="0">
                <a:solidFill>
                  <a:prstClr val="black"/>
                </a:solidFill>
              </a:rPr>
              <a:t>Dysplasia/ adenoma</a:t>
            </a:r>
          </a:p>
          <a:p>
            <a:pPr marL="346075" indent="-346075">
              <a:buFont typeface="+mj-lt"/>
              <a:buAutoNum type="alphaUcPeriod"/>
            </a:pPr>
            <a:r>
              <a:rPr lang="en-US" b="1" dirty="0">
                <a:solidFill>
                  <a:prstClr val="black"/>
                </a:solidFill>
              </a:rPr>
              <a:t>Adenocarcinoma, probably </a:t>
            </a:r>
            <a:r>
              <a:rPr lang="en-US" b="1" dirty="0" err="1">
                <a:solidFill>
                  <a:prstClr val="black"/>
                </a:solidFill>
              </a:rPr>
              <a:t>pancreatobiliary</a:t>
            </a:r>
            <a:r>
              <a:rPr lang="en-US" b="1" dirty="0">
                <a:solidFill>
                  <a:prstClr val="black"/>
                </a:solidFill>
              </a:rPr>
              <a:t>-type, colonizing the mucosa</a:t>
            </a:r>
          </a:p>
        </p:txBody>
      </p:sp>
    </p:spTree>
    <p:extLst>
      <p:ext uri="{BB962C8B-B14F-4D97-AF65-F5344CB8AC3E}">
        <p14:creationId xmlns:p14="http://schemas.microsoft.com/office/powerpoint/2010/main" val="33321144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6661" y="47779"/>
            <a:ext cx="9022080" cy="67665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3" name="TPAnswers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53420" y="2440703"/>
            <a:ext cx="3214581" cy="4389161"/>
          </a:xfrm>
          <a:prstGeom prst="rect">
            <a:avLst/>
          </a:prstGeom>
          <a:solidFill>
            <a:srgbClr val="FFFFCC"/>
          </a:solidFill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346075">
              <a:buFont typeface="+mj-lt"/>
              <a:buAutoNum type="alphaUcPeriod"/>
            </a:pPr>
            <a:r>
              <a:rPr lang="en-US" b="1" dirty="0">
                <a:solidFill>
                  <a:prstClr val="black"/>
                </a:solidFill>
              </a:rPr>
              <a:t>Metaplasia</a:t>
            </a:r>
          </a:p>
          <a:p>
            <a:pPr marL="346075" indent="-346075">
              <a:buFont typeface="+mj-lt"/>
              <a:buAutoNum type="alphaUcPeriod"/>
            </a:pPr>
            <a:r>
              <a:rPr lang="en-US" b="1" dirty="0">
                <a:solidFill>
                  <a:prstClr val="black"/>
                </a:solidFill>
              </a:rPr>
              <a:t>Reactive </a:t>
            </a:r>
            <a:r>
              <a:rPr lang="en-US" b="1" dirty="0" err="1">
                <a:solidFill>
                  <a:prstClr val="black"/>
                </a:solidFill>
              </a:rPr>
              <a:t>atypia</a:t>
            </a:r>
            <a:endParaRPr lang="en-US" b="1" dirty="0">
              <a:solidFill>
                <a:prstClr val="black"/>
              </a:solidFill>
            </a:endParaRPr>
          </a:p>
          <a:p>
            <a:pPr marL="346075" indent="-346075">
              <a:buFont typeface="+mj-lt"/>
              <a:buAutoNum type="alphaUcPeriod"/>
            </a:pPr>
            <a:r>
              <a:rPr lang="en-US" b="1" dirty="0" err="1">
                <a:solidFill>
                  <a:prstClr val="black"/>
                </a:solidFill>
              </a:rPr>
              <a:t>Atypia</a:t>
            </a:r>
            <a:r>
              <a:rPr lang="en-US" b="1" dirty="0">
                <a:solidFill>
                  <a:prstClr val="black"/>
                </a:solidFill>
              </a:rPr>
              <a:t> of undetermined significance</a:t>
            </a:r>
          </a:p>
          <a:p>
            <a:pPr marL="346075" indent="-346075">
              <a:buFont typeface="+mj-lt"/>
              <a:buAutoNum type="alphaUcPeriod"/>
            </a:pPr>
            <a:r>
              <a:rPr lang="en-US" b="1" dirty="0">
                <a:solidFill>
                  <a:prstClr val="black"/>
                </a:solidFill>
              </a:rPr>
              <a:t>Dysplasia/ adenoma</a:t>
            </a:r>
          </a:p>
          <a:p>
            <a:pPr marL="346075" indent="-346075">
              <a:buFont typeface="+mj-lt"/>
              <a:buAutoNum type="alphaUcPeriod"/>
            </a:pPr>
            <a:r>
              <a:rPr lang="en-US" b="1" dirty="0">
                <a:solidFill>
                  <a:srgbClr val="C00000"/>
                </a:solidFill>
              </a:rPr>
              <a:t>Adenocarcinoma, probably </a:t>
            </a:r>
            <a:r>
              <a:rPr lang="en-US" b="1" dirty="0" err="1">
                <a:solidFill>
                  <a:srgbClr val="C00000"/>
                </a:solidFill>
              </a:rPr>
              <a:t>pancreatobiliary</a:t>
            </a:r>
            <a:r>
              <a:rPr lang="en-US" b="1" dirty="0">
                <a:solidFill>
                  <a:srgbClr val="C00000"/>
                </a:solidFill>
              </a:rPr>
              <a:t>-type, colonizing the mucosa</a:t>
            </a:r>
          </a:p>
        </p:txBody>
      </p:sp>
    </p:spTree>
    <p:extLst>
      <p:ext uri="{BB962C8B-B14F-4D97-AF65-F5344CB8AC3E}">
        <p14:creationId xmlns:p14="http://schemas.microsoft.com/office/powerpoint/2010/main" val="39545019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620" y="597453"/>
            <a:ext cx="8290560" cy="62179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00200" y="76207"/>
            <a:ext cx="8915400" cy="954107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800000"/>
                </a:solidFill>
              </a:rPr>
              <a:t>In resection specimen: </a:t>
            </a:r>
            <a:r>
              <a:rPr lang="en-US" sz="2800" b="1" dirty="0" err="1">
                <a:solidFill>
                  <a:srgbClr val="800000"/>
                </a:solidFill>
              </a:rPr>
              <a:t>Pancreatobiliary</a:t>
            </a:r>
            <a:r>
              <a:rPr lang="en-US" sz="2800" b="1" dirty="0">
                <a:solidFill>
                  <a:srgbClr val="800000"/>
                </a:solidFill>
              </a:rPr>
              <a:t> type invasive carcinoma </a:t>
            </a:r>
            <a:r>
              <a:rPr lang="en-US" sz="2800" b="1" u="sng" dirty="0">
                <a:solidFill>
                  <a:srgbClr val="800000"/>
                </a:solidFill>
              </a:rPr>
              <a:t>colonizing</a:t>
            </a:r>
            <a:r>
              <a:rPr lang="en-US" sz="2800" b="1" dirty="0">
                <a:solidFill>
                  <a:srgbClr val="800000"/>
                </a:solidFill>
              </a:rPr>
              <a:t> the </a:t>
            </a:r>
            <a:r>
              <a:rPr lang="en-US" sz="2800" b="1" dirty="0" err="1">
                <a:solidFill>
                  <a:srgbClr val="800000"/>
                </a:solidFill>
              </a:rPr>
              <a:t>ampullary</a:t>
            </a:r>
            <a:r>
              <a:rPr lang="en-US" sz="2800" b="1" dirty="0">
                <a:solidFill>
                  <a:srgbClr val="800000"/>
                </a:solidFill>
              </a:rPr>
              <a:t> mucosa</a:t>
            </a:r>
          </a:p>
        </p:txBody>
      </p:sp>
    </p:spTree>
    <p:extLst>
      <p:ext uri="{BB962C8B-B14F-4D97-AF65-F5344CB8AC3E}">
        <p14:creationId xmlns:p14="http://schemas.microsoft.com/office/powerpoint/2010/main" val="8743333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 descr="Image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713567" y="33453"/>
            <a:ext cx="9022080" cy="6766560"/>
          </a:xfrm>
          <a:ln>
            <a:solidFill>
              <a:schemeClr val="tx1"/>
            </a:solidFill>
          </a:ln>
        </p:spPr>
      </p:pic>
      <p:pic>
        <p:nvPicPr>
          <p:cNvPr id="75780" name="Picture 4" descr="Imag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13567" y="33453"/>
            <a:ext cx="211455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74838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8605" y="2375210"/>
            <a:ext cx="9144000" cy="98130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Histologic classification of </a:t>
            </a:r>
            <a:r>
              <a:rPr lang="en-US" b="1" dirty="0" err="1"/>
              <a:t>Ampullary</a:t>
            </a:r>
            <a:r>
              <a:rPr lang="en-US" b="1" dirty="0"/>
              <a:t> carcinomas</a:t>
            </a:r>
          </a:p>
        </p:txBody>
      </p:sp>
    </p:spTree>
    <p:extLst>
      <p:ext uri="{BB962C8B-B14F-4D97-AF65-F5344CB8AC3E}">
        <p14:creationId xmlns:p14="http://schemas.microsoft.com/office/powerpoint/2010/main" val="1776542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2385" y="875862"/>
            <a:ext cx="6781803" cy="50863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254143" y="875860"/>
            <a:ext cx="6781806" cy="5086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122971" y="135476"/>
            <a:ext cx="2504897" cy="54864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prstClr val="black"/>
                </a:solidFill>
              </a:rPr>
              <a:t>Intestinal-type mucosa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7039" y="3581616"/>
            <a:ext cx="1878673" cy="40011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Hybrid epithelia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70971" y="2229944"/>
            <a:ext cx="861059" cy="40011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Ducts </a:t>
            </a:r>
          </a:p>
        </p:txBody>
      </p:sp>
    </p:spTree>
    <p:extLst>
      <p:ext uri="{BB962C8B-B14F-4D97-AF65-F5344CB8AC3E}">
        <p14:creationId xmlns:p14="http://schemas.microsoft.com/office/powerpoint/2010/main" val="2457264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APN xs457  a9 CDX2 amp pb ductu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27" y="34014"/>
            <a:ext cx="9052560" cy="67894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43027" y="45165"/>
            <a:ext cx="9052560" cy="54864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err="1">
                <a:solidFill>
                  <a:srgbClr val="C00000"/>
                </a:solidFill>
              </a:rPr>
              <a:t>Ampullary</a:t>
            </a:r>
            <a:r>
              <a:rPr lang="en-US" sz="2800" b="1" dirty="0">
                <a:solidFill>
                  <a:srgbClr val="C00000"/>
                </a:solidFill>
              </a:rPr>
              <a:t> structures often have hybrid characteristics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35171" y="6000474"/>
            <a:ext cx="6260416" cy="82296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b="1" dirty="0">
                <a:solidFill>
                  <a:srgbClr val="C00000"/>
                </a:solidFill>
              </a:rPr>
              <a:t>Example: CDX2 expression in </a:t>
            </a:r>
            <a:r>
              <a:rPr lang="en-US" sz="2400" b="1" dirty="0" err="1">
                <a:solidFill>
                  <a:srgbClr val="C00000"/>
                </a:solidFill>
              </a:rPr>
              <a:t>pancreatobiliary</a:t>
            </a:r>
            <a:r>
              <a:rPr lang="en-US" sz="2400" b="1" dirty="0">
                <a:solidFill>
                  <a:srgbClr val="C00000"/>
                </a:solidFill>
              </a:rPr>
              <a:t>-type </a:t>
            </a:r>
            <a:r>
              <a:rPr lang="en-US" sz="2400" b="1" dirty="0" err="1">
                <a:solidFill>
                  <a:srgbClr val="C00000"/>
                </a:solidFill>
              </a:rPr>
              <a:t>ductules</a:t>
            </a:r>
            <a:r>
              <a:rPr lang="en-US" sz="2400" b="1" dirty="0">
                <a:solidFill>
                  <a:srgbClr val="C00000"/>
                </a:solidFill>
              </a:rPr>
              <a:t> of the ampulla</a:t>
            </a:r>
          </a:p>
        </p:txBody>
      </p:sp>
    </p:spTree>
    <p:extLst>
      <p:ext uri="{BB962C8B-B14F-4D97-AF65-F5344CB8AC3E}">
        <p14:creationId xmlns:p14="http://schemas.microsoft.com/office/powerpoint/2010/main" val="1984403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154" y="706042"/>
            <a:ext cx="6629399" cy="61015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39" y="38164"/>
            <a:ext cx="10438228" cy="704248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  <a:cs typeface="Times New Roman" panose="02020603050405020304" pitchFamily="18" charset="0"/>
              </a:rPr>
              <a:t>AMPULLA HISTOLOGY/ANATOMY</a:t>
            </a:r>
          </a:p>
        </p:txBody>
      </p:sp>
    </p:spTree>
    <p:extLst>
      <p:ext uri="{BB962C8B-B14F-4D97-AF65-F5344CB8AC3E}">
        <p14:creationId xmlns:p14="http://schemas.microsoft.com/office/powerpoint/2010/main" val="14923113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4" descr="Image5"/>
          <p:cNvPicPr preferRelativeResize="0">
            <a:picLocks noGrp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9728" y="538808"/>
            <a:ext cx="4297680" cy="3108960"/>
          </a:xfrm>
          <a:solidFill>
            <a:srgbClr val="FFFFCC"/>
          </a:solidFill>
        </p:spPr>
      </p:pic>
      <p:pic>
        <p:nvPicPr>
          <p:cNvPr id="5" name="Picture 5" descr="mixed muc lp for FK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54088" y="3092651"/>
            <a:ext cx="3108960" cy="4297680"/>
          </a:xfrm>
          <a:prstGeom prst="rect">
            <a:avLst/>
          </a:prstGeom>
          <a:solidFill>
            <a:srgbClr val="FFFFCC"/>
          </a:solidFill>
          <a:ln w="57150">
            <a:noFill/>
            <a:miter lim="800000"/>
            <a:headEnd/>
            <a:tailEnd/>
          </a:ln>
        </p:spPr>
      </p:pic>
      <p:pic>
        <p:nvPicPr>
          <p:cNvPr id="6" name="Picture 12" descr="Image13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013007" y="-55552"/>
            <a:ext cx="3108960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TYPE C-14397-3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7013007" y="3092651"/>
            <a:ext cx="3108960" cy="42976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18647" y="3282008"/>
            <a:ext cx="4297680" cy="365760"/>
          </a:xfrm>
          <a:prstGeom prst="rect">
            <a:avLst/>
          </a:prstGeom>
          <a:solidFill>
            <a:srgbClr val="FFFFCC"/>
          </a:solidFill>
        </p:spPr>
        <p:txBody>
          <a:bodyPr wrap="square" rtlCol="0" anchor="ctr" anchorCtr="1">
            <a:spAutoFit/>
          </a:bodyPr>
          <a:lstStyle/>
          <a:p>
            <a:pPr algn="ctr" defTabSz="457200"/>
            <a:r>
              <a:rPr lang="en-US" sz="2400" b="1" dirty="0" err="1">
                <a:solidFill>
                  <a:prstClr val="black"/>
                </a:solidFill>
              </a:rPr>
              <a:t>Pancreatobiliary</a:t>
            </a:r>
            <a:r>
              <a:rPr lang="en-US" sz="2400" b="1" dirty="0">
                <a:solidFill>
                  <a:prstClr val="black"/>
                </a:solidFill>
              </a:rPr>
              <a:t> (</a:t>
            </a:r>
            <a:r>
              <a:rPr lang="en-US" sz="2400" b="1" dirty="0" err="1">
                <a:solidFill>
                  <a:prstClr val="black"/>
                </a:solidFill>
              </a:rPr>
              <a:t>ductal</a:t>
            </a:r>
            <a:r>
              <a:rPr lang="en-US" sz="24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3389" y="6430211"/>
            <a:ext cx="5368197" cy="365760"/>
          </a:xfrm>
          <a:prstGeom prst="rect">
            <a:avLst/>
          </a:prstGeom>
          <a:solidFill>
            <a:srgbClr val="FFFFCC"/>
          </a:solidFill>
        </p:spPr>
        <p:txBody>
          <a:bodyPr wrap="square" rtlCol="0" anchor="ctr" anchorCtr="1">
            <a:spAutoFit/>
          </a:bodyPr>
          <a:lstStyle/>
          <a:p>
            <a:pPr algn="ctr" defTabSz="457200"/>
            <a:r>
              <a:rPr lang="en-US" sz="2400" b="1" dirty="0">
                <a:solidFill>
                  <a:prstClr val="black"/>
                </a:solidFill>
              </a:rPr>
              <a:t>Poorly differentiated/diffuse-infiltrative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9728" y="3282008"/>
            <a:ext cx="4297680" cy="365760"/>
          </a:xfrm>
          <a:prstGeom prst="rect">
            <a:avLst/>
          </a:prstGeom>
          <a:solidFill>
            <a:srgbClr val="FFFFCC"/>
          </a:solidFill>
        </p:spPr>
        <p:txBody>
          <a:bodyPr wrap="square" rtlCol="0" anchor="ctr" anchorCtr="1">
            <a:spAutoFit/>
          </a:bodyPr>
          <a:lstStyle/>
          <a:p>
            <a:pPr algn="ctr" defTabSz="457200"/>
            <a:r>
              <a:rPr lang="en-US" sz="2400" b="1" dirty="0">
                <a:solidFill>
                  <a:prstClr val="black"/>
                </a:solidFill>
              </a:rPr>
              <a:t>Intestinal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9728" y="6430211"/>
            <a:ext cx="4297680" cy="365760"/>
          </a:xfrm>
          <a:prstGeom prst="rect">
            <a:avLst/>
          </a:prstGeom>
          <a:solidFill>
            <a:srgbClr val="FFFFCC"/>
          </a:solidFill>
        </p:spPr>
        <p:txBody>
          <a:bodyPr wrap="square" rtlCol="0" anchor="ctr" anchorCtr="1">
            <a:spAutoFit/>
          </a:bodyPr>
          <a:lstStyle/>
          <a:p>
            <a:pPr algn="ctr" defTabSz="457200"/>
            <a:r>
              <a:rPr lang="en-US" sz="2400" b="1" dirty="0">
                <a:solidFill>
                  <a:prstClr val="black"/>
                </a:solidFill>
              </a:rPr>
              <a:t>Mixed </a:t>
            </a:r>
            <a:r>
              <a:rPr lang="en-US" sz="2400" b="1" dirty="0" err="1">
                <a:solidFill>
                  <a:prstClr val="black"/>
                </a:solidFill>
              </a:rPr>
              <a:t>mucinous</a:t>
            </a:r>
            <a:r>
              <a:rPr lang="en-US" sz="2400" b="1" dirty="0">
                <a:solidFill>
                  <a:prstClr val="black"/>
                </a:solidFill>
              </a:rPr>
              <a:t>-intestinal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44445" y="-111509"/>
            <a:ext cx="91440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defTabSz="457200" eaLnBrk="0" hangingPunct="0">
              <a:spcBef>
                <a:spcPct val="50000"/>
              </a:spcBef>
            </a:pPr>
            <a:r>
              <a:rPr lang="en-US" sz="4000" b="1" dirty="0"/>
              <a:t>Various Histologic Subtypes</a:t>
            </a: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14528891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959" y="224824"/>
            <a:ext cx="11162371" cy="239185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b="1" dirty="0"/>
              <a:t>Typing of Ampullary Carcinomas (AC) as </a:t>
            </a:r>
            <a:r>
              <a:rPr lang="en-US" sz="4000" b="1" dirty="0">
                <a:solidFill>
                  <a:srgbClr val="C00000"/>
                </a:solidFill>
              </a:rPr>
              <a:t>pancreatobiliary (PB) </a:t>
            </a:r>
            <a:r>
              <a:rPr lang="en-US" sz="4000" b="1" dirty="0"/>
              <a:t>vs </a:t>
            </a:r>
            <a:r>
              <a:rPr lang="en-US" sz="4000" b="1" dirty="0">
                <a:solidFill>
                  <a:srgbClr val="0033CC"/>
                </a:solidFill>
              </a:rPr>
              <a:t>intestinal (IN)</a:t>
            </a:r>
            <a:r>
              <a:rPr lang="en-US" sz="4000" b="1" dirty="0"/>
              <a:t> histologically and by IHC is now an integral part of the management protocols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6130" y="2427368"/>
            <a:ext cx="3451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u="sng" dirty="0">
                <a:solidFill>
                  <a:srgbClr val="C00000"/>
                </a:solidFill>
              </a:rPr>
              <a:t>Pancreatobiliary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6873" y="2427368"/>
            <a:ext cx="2821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u="sng" dirty="0">
                <a:solidFill>
                  <a:srgbClr val="0033CC"/>
                </a:solidFill>
              </a:rPr>
              <a:t>Intestinal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1"/>
          <a:stretch/>
        </p:blipFill>
        <p:spPr>
          <a:xfrm rot="5400000">
            <a:off x="2795683" y="3875488"/>
            <a:ext cx="3472976" cy="1964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5566" y="3119620"/>
            <a:ext cx="2771012" cy="3474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/>
          <a:srcRect l="24473" t="6504" r="15829" b="20334"/>
          <a:stretch/>
        </p:blipFill>
        <p:spPr>
          <a:xfrm>
            <a:off x="9115971" y="3119620"/>
            <a:ext cx="2469549" cy="3474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796" y="3495901"/>
            <a:ext cx="3472978" cy="27239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88971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64701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However,</a:t>
            </a:r>
            <a:r>
              <a:rPr lang="is-IS" sz="5400" b="1" dirty="0"/>
              <a:t>…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1355700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6200000">
            <a:off x="2195718" y="3435467"/>
            <a:ext cx="2781209" cy="59826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defTabSz="457200">
              <a:defRPr/>
            </a:pPr>
            <a:r>
              <a:rPr lang="en-US" sz="2000" b="1" dirty="0">
                <a:solidFill>
                  <a:prstClr val="black"/>
                </a:solidFill>
              </a:rPr>
              <a:t>Survival rate</a:t>
            </a:r>
          </a:p>
        </p:txBody>
      </p:sp>
      <p:sp>
        <p:nvSpPr>
          <p:cNvPr id="11" name="TextBox 57"/>
          <p:cNvSpPr txBox="1">
            <a:spLocks noChangeArrowheads="1"/>
          </p:cNvSpPr>
          <p:nvPr/>
        </p:nvSpPr>
        <p:spPr bwMode="auto">
          <a:xfrm>
            <a:off x="7962312" y="3103137"/>
            <a:ext cx="2756390" cy="83099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0000FF"/>
                </a:solidFill>
                <a:latin typeface="Calibri"/>
                <a:cs typeface="Arial" panose="020B0604020202020204" pitchFamily="34" charset="0"/>
              </a:rPr>
              <a:t>IN: intestinal </a:t>
            </a:r>
          </a:p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PB: pancreatobiliary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/>
          <a:srcRect l="3601" t="3333" r="50808" b="4529"/>
          <a:stretch/>
        </p:blipFill>
        <p:spPr>
          <a:xfrm>
            <a:off x="3628137" y="1239262"/>
            <a:ext cx="3843692" cy="5340308"/>
          </a:xfrm>
          <a:prstGeom prst="rect">
            <a:avLst/>
          </a:prstGeom>
        </p:spPr>
      </p:pic>
      <p:sp>
        <p:nvSpPr>
          <p:cNvPr id="8" name="テキスト ボックス 38"/>
          <p:cNvSpPr txBox="1">
            <a:spLocks noChangeArrowheads="1"/>
          </p:cNvSpPr>
          <p:nvPr/>
        </p:nvSpPr>
        <p:spPr bwMode="auto">
          <a:xfrm>
            <a:off x="6592484" y="3256840"/>
            <a:ext cx="764045" cy="46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ja-JP" alt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39"/>
          <p:cNvSpPr txBox="1">
            <a:spLocks noChangeArrowheads="1"/>
          </p:cNvSpPr>
          <p:nvPr/>
        </p:nvSpPr>
        <p:spPr bwMode="auto">
          <a:xfrm flipH="1">
            <a:off x="5962801" y="4181583"/>
            <a:ext cx="693097" cy="46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57393" y="6306023"/>
            <a:ext cx="1434210" cy="4572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defTabSz="457200">
              <a:defRPr/>
            </a:pPr>
            <a:r>
              <a:rPr lang="en-US" b="1" dirty="0">
                <a:solidFill>
                  <a:prstClr val="black"/>
                </a:solidFill>
              </a:rPr>
              <a:t>Months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21008" y="1470780"/>
            <a:ext cx="1080994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p=0.04</a:t>
            </a:r>
          </a:p>
        </p:txBody>
      </p:sp>
      <p:sp>
        <p:nvSpPr>
          <p:cNvPr id="6" name="Rectangle 16"/>
          <p:cNvSpPr txBox="1">
            <a:spLocks noChangeArrowheads="1"/>
          </p:cNvSpPr>
          <p:nvPr/>
        </p:nvSpPr>
        <p:spPr bwMode="auto">
          <a:xfrm>
            <a:off x="356839" y="100376"/>
            <a:ext cx="11430000" cy="123777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32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/>
            <a:r>
              <a:rPr lang="en-US" sz="4400" b="1" dirty="0">
                <a:solidFill>
                  <a:prstClr val="black"/>
                </a:solidFill>
                <a:latin typeface="Calibri"/>
              </a:rPr>
              <a:t>Prognostic correlation of the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Histo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-typing is present but not as strong as it is believed</a:t>
            </a:r>
          </a:p>
        </p:txBody>
      </p:sp>
    </p:spTree>
    <p:extLst>
      <p:ext uri="{BB962C8B-B14F-4D97-AF65-F5344CB8AC3E}">
        <p14:creationId xmlns:p14="http://schemas.microsoft.com/office/powerpoint/2010/main" val="16324447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7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911" b="8165"/>
          <a:stretch>
            <a:fillRect/>
          </a:stretch>
        </p:blipFill>
        <p:spPr bwMode="auto">
          <a:xfrm>
            <a:off x="1264561" y="566321"/>
            <a:ext cx="9648006" cy="6217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2" name="Text Box 9"/>
          <p:cNvSpPr txBox="1">
            <a:spLocks noChangeArrowheads="1"/>
          </p:cNvSpPr>
          <p:nvPr/>
        </p:nvSpPr>
        <p:spPr bwMode="auto">
          <a:xfrm>
            <a:off x="3100935" y="4872550"/>
            <a:ext cx="768159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3200" b="1" dirty="0">
                <a:solidFill>
                  <a:srgbClr val="0070C0"/>
                </a:solidFill>
                <a:ea typeface="ＭＳ Ｐゴシック"/>
              </a:rPr>
              <a:t>INT</a:t>
            </a:r>
          </a:p>
        </p:txBody>
      </p:sp>
      <p:sp>
        <p:nvSpPr>
          <p:cNvPr id="17413" name="Text Box 10"/>
          <p:cNvSpPr txBox="1">
            <a:spLocks noChangeArrowheads="1"/>
          </p:cNvSpPr>
          <p:nvPr/>
        </p:nvSpPr>
        <p:spPr bwMode="auto">
          <a:xfrm>
            <a:off x="9086682" y="2458609"/>
            <a:ext cx="63350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3200" b="1" dirty="0">
                <a:solidFill>
                  <a:srgbClr val="C00000"/>
                </a:solidFill>
                <a:ea typeface="ＭＳ Ｐゴシック"/>
              </a:rPr>
              <a:t>PB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06" y="25027"/>
            <a:ext cx="1204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>
                <a:solidFill>
                  <a:prstClr val="black"/>
                </a:solidFill>
              </a:rPr>
              <a:t>Composite patterns can be seen in different areas of the same case </a:t>
            </a:r>
          </a:p>
        </p:txBody>
      </p:sp>
    </p:spTree>
    <p:extLst>
      <p:ext uri="{BB962C8B-B14F-4D97-AF65-F5344CB8AC3E}">
        <p14:creationId xmlns:p14="http://schemas.microsoft.com/office/powerpoint/2010/main" val="2482593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22420" t="16666" r="3174" b="27143"/>
          <a:stretch/>
        </p:blipFill>
        <p:spPr>
          <a:xfrm>
            <a:off x="520276" y="925513"/>
            <a:ext cx="11208597" cy="52904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20275" y="201613"/>
            <a:ext cx="11208597" cy="5847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</a:rPr>
              <a:t>Histologic typing: </a:t>
            </a:r>
            <a:r>
              <a:rPr lang="en-US" altLang="en-US" sz="3200" b="1" dirty="0">
                <a:solidFill>
                  <a:srgbClr val="3366FF"/>
                </a:solidFill>
              </a:rPr>
              <a:t>&gt; 40% AC are of </a:t>
            </a:r>
            <a:r>
              <a:rPr lang="en-US" altLang="en-US" sz="3200" b="1" u="sng" dirty="0">
                <a:solidFill>
                  <a:srgbClr val="3366FF"/>
                </a:solidFill>
              </a:rPr>
              <a:t>MIXED</a:t>
            </a:r>
            <a:r>
              <a:rPr lang="en-US" altLang="en-US" sz="3200" b="1" dirty="0">
                <a:solidFill>
                  <a:srgbClr val="3366FF"/>
                </a:solidFill>
              </a:rPr>
              <a:t> type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791450" y="2852738"/>
            <a:ext cx="138588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047750" y="3324225"/>
            <a:ext cx="1100138" cy="1428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141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5"/>
          <p:cNvPicPr>
            <a:picLocks noChangeAspect="1" noChangeArrowheads="1"/>
          </p:cNvPicPr>
          <p:nvPr/>
        </p:nvPicPr>
        <p:blipFill rotWithShape="1">
          <a:blip r:embed="rId3" cstate="print"/>
          <a:srcRect r="12980"/>
          <a:stretch/>
        </p:blipFill>
        <p:spPr>
          <a:xfrm rot="10800000">
            <a:off x="2058604" y="865842"/>
            <a:ext cx="3418318" cy="2542119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11" name="Picture 4" descr="A1776-13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0" t="2538" r="209" b="14108"/>
          <a:stretch/>
        </p:blipFill>
        <p:spPr bwMode="auto">
          <a:xfrm>
            <a:off x="6889281" y="865842"/>
            <a:ext cx="3508770" cy="2542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2902202" y="457530"/>
            <a:ext cx="1675443" cy="405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altLang="ja-JP" sz="2400" b="1" spc="150" dirty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ＭＳ Ｐゴシック"/>
              </a:rPr>
              <a:t>Intestinal</a:t>
            </a: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7344700" y="502603"/>
            <a:ext cx="2735064" cy="31542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altLang="ja-JP" sz="2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ＭＳ Ｐゴシック"/>
              </a:rPr>
              <a:t>Pancreatobiliary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" t="8124" r="67613" b="52199"/>
          <a:stretch/>
        </p:blipFill>
        <p:spPr>
          <a:xfrm flipH="1">
            <a:off x="3651764" y="3546201"/>
            <a:ext cx="5191079" cy="294925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2241103" y="3447429"/>
            <a:ext cx="8012400" cy="31250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altLang="ja-JP" sz="2400" b="1" spc="150" dirty="0">
                <a:ln w="11430">
                  <a:noFill/>
                </a:ln>
                <a:solidFill>
                  <a:prstClr val="black"/>
                </a:solidFill>
                <a:ea typeface="ＭＳ Ｐゴシック"/>
              </a:rPr>
              <a:t>Mixed </a:t>
            </a:r>
            <a:r>
              <a:rPr lang="en-US" altLang="ja-JP" sz="2400" b="1" spc="150" dirty="0">
                <a:ln w="11430">
                  <a:noFill/>
                </a:ln>
                <a:solidFill>
                  <a:srgbClr val="0000FF"/>
                </a:solidFill>
                <a:ea typeface="ＭＳ Ｐゴシック"/>
              </a:rPr>
              <a:t>intestinal</a:t>
            </a:r>
            <a:r>
              <a:rPr lang="en-US" altLang="ja-JP" sz="2400" b="1" spc="150" dirty="0">
                <a:ln w="11430">
                  <a:noFill/>
                </a:ln>
                <a:solidFill>
                  <a:prstClr val="black"/>
                </a:solidFill>
                <a:ea typeface="ＭＳ Ｐゴシック"/>
              </a:rPr>
              <a:t> and </a:t>
            </a:r>
            <a:r>
              <a:rPr lang="en-US" altLang="ja-JP" sz="2400" b="1" spc="150" dirty="0" err="1">
                <a:ln w="11430">
                  <a:noFill/>
                </a:ln>
                <a:solidFill>
                  <a:srgbClr val="FF0000"/>
                </a:solidFill>
                <a:ea typeface="ＭＳ Ｐゴシック"/>
              </a:rPr>
              <a:t>pancreatobiliary</a:t>
            </a:r>
            <a:r>
              <a:rPr lang="en-US" altLang="ja-JP" sz="2400" b="1" spc="150" dirty="0">
                <a:ln w="11430">
                  <a:noFill/>
                </a:ln>
                <a:solidFill>
                  <a:prstClr val="black"/>
                </a:solidFill>
                <a:ea typeface="ＭＳ Ｐゴシック"/>
              </a:rPr>
              <a:t> type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0" y="-14240"/>
            <a:ext cx="91440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black"/>
                </a:solidFill>
              </a:rPr>
              <a:t>Histologic typing: </a:t>
            </a:r>
            <a:r>
              <a:rPr lang="en-US" sz="3000" b="1" dirty="0">
                <a:solidFill>
                  <a:srgbClr val="3366FF"/>
                </a:solidFill>
                <a:highlight>
                  <a:srgbClr val="FFFF00"/>
                </a:highlight>
              </a:rPr>
              <a:t>&gt; 40% AC are of </a:t>
            </a:r>
            <a:r>
              <a:rPr lang="en-US" sz="3000" b="1" u="sng" dirty="0">
                <a:solidFill>
                  <a:srgbClr val="3366FF"/>
                </a:solidFill>
                <a:highlight>
                  <a:srgbClr val="FFFF00"/>
                </a:highlight>
              </a:rPr>
              <a:t>MIXED</a:t>
            </a:r>
            <a:r>
              <a:rPr lang="en-US" sz="3000" b="1" dirty="0">
                <a:solidFill>
                  <a:srgbClr val="3366FF"/>
                </a:solidFill>
                <a:highlight>
                  <a:srgbClr val="FFFF00"/>
                </a:highlight>
              </a:rPr>
              <a:t> </a:t>
            </a:r>
            <a:r>
              <a:rPr lang="en-US" sz="3000" b="1" dirty="0">
                <a:solidFill>
                  <a:srgbClr val="3366FF"/>
                </a:solidFill>
              </a:rPr>
              <a:t>type</a:t>
            </a: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2241103" y="6508988"/>
            <a:ext cx="8012400" cy="31250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>
            <a:noFill/>
          </a:ln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altLang="ja-JP" sz="2400" b="1" i="1" spc="150" dirty="0">
                <a:ln w="11430">
                  <a:noFill/>
                </a:ln>
                <a:solidFill>
                  <a:prstClr val="black"/>
                </a:solidFill>
                <a:ea typeface="ＭＳ Ｐゴシック"/>
              </a:rPr>
              <a:t>Reid et al, Mod </a:t>
            </a:r>
            <a:r>
              <a:rPr lang="en-US" altLang="ja-JP" sz="2400" b="1" i="1" spc="150" dirty="0" err="1">
                <a:ln w="11430">
                  <a:noFill/>
                </a:ln>
                <a:solidFill>
                  <a:prstClr val="black"/>
                </a:solidFill>
                <a:ea typeface="ＭＳ Ｐゴシック"/>
              </a:rPr>
              <a:t>Pathol</a:t>
            </a:r>
            <a:r>
              <a:rPr lang="en-US" altLang="ja-JP" sz="2400" b="1" i="1" spc="150" dirty="0">
                <a:ln w="11430">
                  <a:noFill/>
                </a:ln>
                <a:solidFill>
                  <a:prstClr val="black"/>
                </a:solidFill>
                <a:ea typeface="ＭＳ Ｐゴシック"/>
              </a:rPr>
              <a:t>, </a:t>
            </a:r>
            <a:r>
              <a:rPr lang="is-IS" sz="2400" i="1" dirty="0">
                <a:solidFill>
                  <a:prstClr val="black"/>
                </a:solidFill>
              </a:rPr>
              <a:t>2016 Dec;29(12):1575-1585</a:t>
            </a:r>
            <a:endParaRPr lang="en-US" altLang="ja-JP" sz="2400" b="1" i="1" spc="150" dirty="0">
              <a:ln w="11430">
                <a:noFill/>
              </a:ln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4164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colorTemperature colorTemp="62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3417" y="942778"/>
            <a:ext cx="6526924" cy="4641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  <a14:imgEffect>
                      <a14:colorTemperature colorTemp="6600"/>
                    </a14:imgEffect>
                    <a14:imgEffect>
                      <a14:brightnessContrast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0057" y="974148"/>
            <a:ext cx="6438696" cy="4578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974" y="1482501"/>
            <a:ext cx="5870298" cy="41744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107" y="126691"/>
            <a:ext cx="1198920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How do we report this case ?</a:t>
            </a:r>
          </a:p>
        </p:txBody>
      </p:sp>
    </p:spTree>
    <p:extLst>
      <p:ext uri="{BB962C8B-B14F-4D97-AF65-F5344CB8AC3E}">
        <p14:creationId xmlns:p14="http://schemas.microsoft.com/office/powerpoint/2010/main" val="10456070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3377" y="655749"/>
            <a:ext cx="9739423" cy="7334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Can immunohistochemistry help?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01" y="3772685"/>
            <a:ext cx="3779445" cy="358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25283" name="Group 5"/>
          <p:cNvGrpSpPr>
            <a:grpSpLocks/>
          </p:cNvGrpSpPr>
          <p:nvPr/>
        </p:nvGrpSpPr>
        <p:grpSpPr bwMode="auto">
          <a:xfrm>
            <a:off x="4295554" y="1608682"/>
            <a:ext cx="6340402" cy="1806465"/>
            <a:chOff x="942975" y="2714625"/>
            <a:chExt cx="7258050" cy="1763022"/>
          </a:xfrm>
        </p:grpSpPr>
        <p:pic>
          <p:nvPicPr>
            <p:cNvPr id="22528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975" y="2714625"/>
              <a:ext cx="72580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28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188" y="4268097"/>
              <a:ext cx="2333625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28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01" y="4156205"/>
            <a:ext cx="7068250" cy="17716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3135" y="2249469"/>
            <a:ext cx="2211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MSKCC study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3135" y="4272992"/>
            <a:ext cx="2211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Australian-Verona study</a:t>
            </a:r>
          </a:p>
        </p:txBody>
      </p:sp>
    </p:spTree>
    <p:extLst>
      <p:ext uri="{BB962C8B-B14F-4D97-AF65-F5344CB8AC3E}">
        <p14:creationId xmlns:p14="http://schemas.microsoft.com/office/powerpoint/2010/main" val="13728223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3014" y="233659"/>
            <a:ext cx="10483701" cy="1404937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tr-TR" b="1" dirty="0" err="1">
                <a:solidFill>
                  <a:schemeClr val="accent2"/>
                </a:solidFill>
              </a:rPr>
              <a:t>Our</a:t>
            </a:r>
            <a:r>
              <a:rPr lang="tr-TR" b="1" dirty="0">
                <a:solidFill>
                  <a:schemeClr val="accent2"/>
                </a:solidFill>
              </a:rPr>
              <a:t> </a:t>
            </a:r>
            <a:r>
              <a:rPr lang="tr-TR" b="1" dirty="0" err="1">
                <a:solidFill>
                  <a:schemeClr val="accent2"/>
                </a:solidFill>
              </a:rPr>
              <a:t>experience</a:t>
            </a:r>
            <a:r>
              <a:rPr lang="tr-TR" b="1" dirty="0">
                <a:solidFill>
                  <a:schemeClr val="accent2"/>
                </a:solidFill>
              </a:rPr>
              <a:t>: IHC </a:t>
            </a:r>
            <a:r>
              <a:rPr lang="tr-TR" b="1" dirty="0" err="1">
                <a:solidFill>
                  <a:schemeClr val="accent2"/>
                </a:solidFill>
              </a:rPr>
              <a:t>does</a:t>
            </a:r>
            <a:r>
              <a:rPr lang="tr-TR" b="1" dirty="0">
                <a:solidFill>
                  <a:schemeClr val="accent2"/>
                </a:solidFill>
              </a:rPr>
              <a:t> not </a:t>
            </a:r>
            <a:r>
              <a:rPr lang="tr-TR" b="1" dirty="0" err="1">
                <a:solidFill>
                  <a:schemeClr val="accent2"/>
                </a:solidFill>
              </a:rPr>
              <a:t>seem</a:t>
            </a:r>
            <a:r>
              <a:rPr lang="tr-TR" b="1" dirty="0">
                <a:solidFill>
                  <a:schemeClr val="accent2"/>
                </a:solidFill>
              </a:rPr>
              <a:t> </a:t>
            </a:r>
            <a:r>
              <a:rPr lang="tr-TR" b="1" dirty="0" err="1">
                <a:solidFill>
                  <a:schemeClr val="accent2"/>
                </a:solidFill>
              </a:rPr>
              <a:t>to</a:t>
            </a:r>
            <a:r>
              <a:rPr lang="tr-TR" b="1" dirty="0">
                <a:solidFill>
                  <a:schemeClr val="accent2"/>
                </a:solidFill>
              </a:rPr>
              <a:t> be as </a:t>
            </a:r>
            <a:r>
              <a:rPr lang="tr-TR" b="1" dirty="0" err="1">
                <a:solidFill>
                  <a:schemeClr val="accent2"/>
                </a:solidFill>
              </a:rPr>
              <a:t>helpful</a:t>
            </a:r>
            <a:r>
              <a:rPr lang="tr-TR" b="1" dirty="0">
                <a:solidFill>
                  <a:schemeClr val="accent2"/>
                </a:solidFill>
              </a:rPr>
              <a:t> as </a:t>
            </a:r>
            <a:r>
              <a:rPr lang="tr-TR" b="1" dirty="0" err="1">
                <a:solidFill>
                  <a:schemeClr val="accent2"/>
                </a:solidFill>
              </a:rPr>
              <a:t>previously</a:t>
            </a:r>
            <a:r>
              <a:rPr lang="tr-TR" b="1" dirty="0">
                <a:solidFill>
                  <a:schemeClr val="accent2"/>
                </a:solidFill>
              </a:rPr>
              <a:t> </a:t>
            </a:r>
            <a:r>
              <a:rPr lang="tr-TR" b="1" dirty="0" err="1">
                <a:solidFill>
                  <a:schemeClr val="accent2"/>
                </a:solidFill>
              </a:rPr>
              <a:t>thought</a:t>
            </a:r>
            <a:endParaRPr lang="tr-TR" b="1" dirty="0">
              <a:solidFill>
                <a:schemeClr val="accent2"/>
              </a:solidFill>
            </a:endParaRPr>
          </a:p>
        </p:txBody>
      </p:sp>
      <p:pic>
        <p:nvPicPr>
          <p:cNvPr id="226306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7640" y="1661769"/>
            <a:ext cx="7485063" cy="3262312"/>
          </a:xfrm>
        </p:spPr>
      </p:pic>
      <p:sp>
        <p:nvSpPr>
          <p:cNvPr id="226307" name="TextBox 2"/>
          <p:cNvSpPr txBox="1">
            <a:spLocks noChangeArrowheads="1"/>
          </p:cNvSpPr>
          <p:nvPr/>
        </p:nvSpPr>
        <p:spPr bwMode="auto">
          <a:xfrm>
            <a:off x="7764464" y="1914654"/>
            <a:ext cx="2079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AJSP, July , 2017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23014" y="4681716"/>
            <a:ext cx="10760148" cy="2903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C00000"/>
                </a:solidFill>
              </a:rPr>
              <a:t>We tested the proposed Chang and </a:t>
            </a:r>
            <a:r>
              <a:rPr lang="en-US" sz="3200" b="1" dirty="0" err="1">
                <a:solidFill>
                  <a:srgbClr val="C00000"/>
                </a:solidFill>
              </a:rPr>
              <a:t>Ang</a:t>
            </a:r>
            <a:r>
              <a:rPr lang="en-US" sz="3200" b="1" dirty="0">
                <a:solidFill>
                  <a:srgbClr val="C00000"/>
                </a:solidFill>
              </a:rPr>
              <a:t> panels in 136 cases and found out that:</a:t>
            </a:r>
          </a:p>
          <a:p>
            <a:r>
              <a:rPr lang="en-US" sz="3200" b="1" dirty="0"/>
              <a:t>May be, selectively.</a:t>
            </a:r>
          </a:p>
          <a:p>
            <a:r>
              <a:rPr lang="en-US" sz="3200" b="1" dirty="0"/>
              <a:t>More work is needed.</a:t>
            </a:r>
          </a:p>
        </p:txBody>
      </p:sp>
    </p:spTree>
    <p:extLst>
      <p:ext uri="{BB962C8B-B14F-4D97-AF65-F5344CB8AC3E}">
        <p14:creationId xmlns:p14="http://schemas.microsoft.com/office/powerpoint/2010/main" val="460546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2385" y="875862"/>
            <a:ext cx="6781803" cy="50863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254143" y="875860"/>
            <a:ext cx="6781806" cy="5086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122971" y="135476"/>
            <a:ext cx="2504897" cy="54864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prstClr val="black"/>
                </a:solidFill>
              </a:rPr>
              <a:t>Intestinal-type mucosa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7039" y="3581616"/>
            <a:ext cx="1878673" cy="40011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Hybrid epithelia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70971" y="2229944"/>
            <a:ext cx="861059" cy="40011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Ducts </a:t>
            </a:r>
          </a:p>
        </p:txBody>
      </p:sp>
    </p:spTree>
    <p:extLst>
      <p:ext uri="{BB962C8B-B14F-4D97-AF65-F5344CB8AC3E}">
        <p14:creationId xmlns:p14="http://schemas.microsoft.com/office/powerpoint/2010/main" val="8150268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1617" y="3581827"/>
            <a:ext cx="7238337" cy="3262313"/>
          </a:xfrm>
        </p:spPr>
      </p:pic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1656390" y="1131223"/>
            <a:ext cx="6630988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defTabSz="457200" fontAlgn="base"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Calibri"/>
              </a:rPr>
              <a:t>Ang’s criteria:</a:t>
            </a:r>
          </a:p>
        </p:txBody>
      </p:sp>
      <p:sp>
        <p:nvSpPr>
          <p:cNvPr id="40" name="Rectangle 16"/>
          <p:cNvSpPr txBox="1">
            <a:spLocks noChangeArrowheads="1"/>
          </p:cNvSpPr>
          <p:nvPr/>
        </p:nvSpPr>
        <p:spPr bwMode="auto">
          <a:xfrm>
            <a:off x="1596066" y="1027117"/>
            <a:ext cx="7889875" cy="3243262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en-US" sz="4400" b="1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41" name="Rectangle 13"/>
          <p:cNvSpPr>
            <a:spLocks noChangeArrowheads="1"/>
          </p:cNvSpPr>
          <p:nvPr/>
        </p:nvSpPr>
        <p:spPr bwMode="auto">
          <a:xfrm>
            <a:off x="3139115" y="1727295"/>
            <a:ext cx="4967288" cy="912812"/>
          </a:xfrm>
          <a:prstGeom prst="rect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en-US" sz="180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227333" name="TextBox 41"/>
          <p:cNvSpPr txBox="1">
            <a:spLocks noChangeArrowheads="1"/>
          </p:cNvSpPr>
          <p:nvPr/>
        </p:nvSpPr>
        <p:spPr bwMode="auto">
          <a:xfrm>
            <a:off x="3158925" y="1886320"/>
            <a:ext cx="51232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CK20 + </a:t>
            </a:r>
            <a:r>
              <a:rPr lang="en-US" altLang="en-US" b="1" dirty="0">
                <a:solidFill>
                  <a:srgbClr val="000000"/>
                </a:solidFill>
              </a:rPr>
              <a:t>or</a:t>
            </a:r>
            <a:r>
              <a:rPr lang="en-US" altLang="en-US" b="1" dirty="0">
                <a:solidFill>
                  <a:srgbClr val="0000FF"/>
                </a:solidFill>
              </a:rPr>
              <a:t> CDX2+ </a:t>
            </a:r>
            <a:r>
              <a:rPr lang="en-US" altLang="en-US" b="1" dirty="0">
                <a:solidFill>
                  <a:srgbClr val="000000"/>
                </a:solidFill>
              </a:rPr>
              <a:t>or</a:t>
            </a:r>
            <a:r>
              <a:rPr lang="en-US" altLang="en-US" b="1" dirty="0">
                <a:solidFill>
                  <a:srgbClr val="0000FF"/>
                </a:solidFill>
              </a:rPr>
              <a:t> MUC2+ </a:t>
            </a:r>
            <a:r>
              <a:rPr lang="en-US" altLang="en-US" b="1" i="1" dirty="0">
                <a:solidFill>
                  <a:srgbClr val="000000"/>
                </a:solidFill>
              </a:rPr>
              <a:t>and</a:t>
            </a:r>
            <a:r>
              <a:rPr lang="en-US" altLang="en-US" b="1" dirty="0">
                <a:solidFill>
                  <a:srgbClr val="0000FF"/>
                </a:solidFill>
              </a:rPr>
              <a:t> MUC1- </a:t>
            </a: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CK20+ </a:t>
            </a:r>
            <a:r>
              <a:rPr lang="en-US" altLang="en-US" b="1" dirty="0">
                <a:solidFill>
                  <a:srgbClr val="000000"/>
                </a:solidFill>
              </a:rPr>
              <a:t>and</a:t>
            </a:r>
            <a:r>
              <a:rPr lang="en-US" altLang="en-US" b="1" dirty="0">
                <a:solidFill>
                  <a:srgbClr val="0000FF"/>
                </a:solidFill>
              </a:rPr>
              <a:t> CDX2+ </a:t>
            </a:r>
            <a:r>
              <a:rPr lang="en-US" altLang="en-US" b="1" dirty="0">
                <a:solidFill>
                  <a:srgbClr val="000000"/>
                </a:solidFill>
              </a:rPr>
              <a:t>and</a:t>
            </a:r>
            <a:r>
              <a:rPr lang="en-US" altLang="en-US" b="1" dirty="0">
                <a:solidFill>
                  <a:srgbClr val="0000FF"/>
                </a:solidFill>
              </a:rPr>
              <a:t> MUC2+, (MUC1+/-)</a:t>
            </a:r>
          </a:p>
        </p:txBody>
      </p:sp>
      <p:sp>
        <p:nvSpPr>
          <p:cNvPr id="43" name="TextBox 3"/>
          <p:cNvSpPr txBox="1">
            <a:spLocks noChangeArrowheads="1"/>
          </p:cNvSpPr>
          <p:nvPr/>
        </p:nvSpPr>
        <p:spPr bwMode="auto">
          <a:xfrm>
            <a:off x="1727829" y="1928148"/>
            <a:ext cx="1189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Calibri"/>
              </a:rPr>
              <a:t>Ang- </a:t>
            </a:r>
            <a:r>
              <a:rPr lang="en-US" altLang="en-US" sz="2000" b="1" dirty="0">
                <a:solidFill>
                  <a:srgbClr val="0000FF"/>
                </a:solidFill>
                <a:latin typeface="Calibri"/>
              </a:rPr>
              <a:t>IN</a:t>
            </a:r>
          </a:p>
        </p:txBody>
      </p:sp>
      <p:grpSp>
        <p:nvGrpSpPr>
          <p:cNvPr id="227335" name="Group 43"/>
          <p:cNvGrpSpPr>
            <a:grpSpLocks/>
          </p:cNvGrpSpPr>
          <p:nvPr/>
        </p:nvGrpSpPr>
        <p:grpSpPr bwMode="auto">
          <a:xfrm>
            <a:off x="1530977" y="2834610"/>
            <a:ext cx="6575426" cy="577850"/>
            <a:chOff x="16115" y="2898732"/>
            <a:chExt cx="6575066" cy="576932"/>
          </a:xfrm>
        </p:grpSpPr>
        <p:sp>
          <p:nvSpPr>
            <p:cNvPr id="45" name="TextBox 4"/>
            <p:cNvSpPr txBox="1">
              <a:spLocks noChangeArrowheads="1"/>
            </p:cNvSpPr>
            <p:nvPr/>
          </p:nvSpPr>
          <p:spPr bwMode="auto">
            <a:xfrm>
              <a:off x="1624165" y="2941527"/>
              <a:ext cx="4967016" cy="400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dirty="0">
                  <a:solidFill>
                    <a:srgbClr val="FF0000"/>
                  </a:solidFill>
                  <a:latin typeface="Calibri"/>
                </a:rPr>
                <a:t>MUC1+ </a:t>
              </a:r>
              <a:r>
                <a:rPr lang="en-US" altLang="en-US" sz="2000" b="1" dirty="0">
                  <a:solidFill>
                    <a:prstClr val="black"/>
                  </a:solidFill>
                  <a:latin typeface="Calibri"/>
                </a:rPr>
                <a:t>and</a:t>
              </a:r>
              <a:r>
                <a:rPr lang="en-US" altLang="en-US" sz="2000" b="1" dirty="0">
                  <a:solidFill>
                    <a:srgbClr val="FF0000"/>
                  </a:solidFill>
                  <a:latin typeface="Calibri"/>
                </a:rPr>
                <a:t> CDX2- </a:t>
              </a:r>
              <a:r>
                <a:rPr lang="en-US" altLang="en-US" sz="2000" b="1" dirty="0">
                  <a:solidFill>
                    <a:prstClr val="black"/>
                  </a:solidFill>
                  <a:latin typeface="Calibri"/>
                </a:rPr>
                <a:t>and</a:t>
              </a:r>
              <a:r>
                <a:rPr lang="en-US" altLang="en-US" sz="2000" b="1" dirty="0">
                  <a:solidFill>
                    <a:srgbClr val="FF0000"/>
                  </a:solidFill>
                  <a:latin typeface="Calibri"/>
                </a:rPr>
                <a:t> MUC2-, (CK20+/-)</a:t>
              </a:r>
            </a:p>
          </p:txBody>
        </p:sp>
        <p:sp>
          <p:nvSpPr>
            <p:cNvPr id="46" name="Rectangle 16"/>
            <p:cNvSpPr>
              <a:spLocks noChangeArrowheads="1"/>
            </p:cNvSpPr>
            <p:nvPr/>
          </p:nvSpPr>
          <p:spPr bwMode="auto">
            <a:xfrm>
              <a:off x="1622578" y="2911412"/>
              <a:ext cx="4968603" cy="564252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en-US" altLang="en-US" sz="2400">
                <a:solidFill>
                  <a:prstClr val="black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47" name="TextBox 12"/>
            <p:cNvSpPr txBox="1">
              <a:spLocks noChangeArrowheads="1"/>
            </p:cNvSpPr>
            <p:nvPr/>
          </p:nvSpPr>
          <p:spPr bwMode="auto">
            <a:xfrm>
              <a:off x="16115" y="2898732"/>
              <a:ext cx="1614400" cy="399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2000" b="1" dirty="0">
                  <a:solidFill>
                    <a:prstClr val="black"/>
                  </a:solidFill>
                  <a:latin typeface="Calibri"/>
                </a:rPr>
                <a:t>Ang- </a:t>
              </a:r>
              <a:r>
                <a:rPr lang="en-US" altLang="en-US" sz="2000" b="1" dirty="0">
                  <a:solidFill>
                    <a:srgbClr val="FF0000"/>
                  </a:solidFill>
                  <a:latin typeface="Calibri"/>
                </a:rPr>
                <a:t>PB</a:t>
              </a:r>
            </a:p>
          </p:txBody>
        </p:sp>
      </p:grpSp>
      <p:sp>
        <p:nvSpPr>
          <p:cNvPr id="48" name="TextBox 13"/>
          <p:cNvSpPr txBox="1">
            <a:spLocks noChangeArrowheads="1"/>
          </p:cNvSpPr>
          <p:nvPr/>
        </p:nvSpPr>
        <p:spPr bwMode="auto">
          <a:xfrm>
            <a:off x="1634165" y="3526760"/>
            <a:ext cx="3041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228600" algn="l"/>
              </a:tabLst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Calibri"/>
              </a:rPr>
              <a:t>Ang- </a:t>
            </a:r>
            <a:r>
              <a:rPr lang="en-US" altLang="en-US" sz="2000" b="1" dirty="0">
                <a:solidFill>
                  <a:srgbClr val="00B050"/>
                </a:solidFill>
                <a:latin typeface="Calibri"/>
              </a:rPr>
              <a:t>AMB (ambiguous)</a:t>
            </a:r>
          </a:p>
        </p:txBody>
      </p:sp>
      <p:sp>
        <p:nvSpPr>
          <p:cNvPr id="227337" name="Title 1"/>
          <p:cNvSpPr txBox="1">
            <a:spLocks/>
          </p:cNvSpPr>
          <p:nvPr/>
        </p:nvSpPr>
        <p:spPr bwMode="auto">
          <a:xfrm>
            <a:off x="340240" y="-74367"/>
            <a:ext cx="1190846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prstClr val="black"/>
                </a:solidFill>
                <a:latin typeface="Calibri" panose="020F0502020204030204" pitchFamily="34" charset="0"/>
              </a:rPr>
              <a:t>Testing of the </a:t>
            </a:r>
            <a:r>
              <a:rPr lang="en-US" altLang="en-US" sz="4400" b="1" u="sng" dirty="0" err="1">
                <a:solidFill>
                  <a:prstClr val="black"/>
                </a:solidFill>
                <a:latin typeface="Calibri" panose="020F0502020204030204" pitchFamily="34" charset="0"/>
              </a:rPr>
              <a:t>Ang</a:t>
            </a:r>
            <a:r>
              <a:rPr lang="en-US" altLang="en-US" sz="44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/MSKCC Panel (our experience</a:t>
            </a:r>
            <a:r>
              <a:rPr lang="en-US" altLang="en-US" sz="4400" b="1" u="sng" dirty="0">
                <a:solidFill>
                  <a:srgbClr val="7030A0"/>
                </a:solidFill>
                <a:latin typeface="Calibri" panose="020F0502020204030204" pitchFamily="34" charset="0"/>
              </a:rPr>
              <a:t>*</a:t>
            </a:r>
            <a:r>
              <a:rPr lang="en-US" altLang="en-US" sz="44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) </a:t>
            </a:r>
          </a:p>
        </p:txBody>
      </p:sp>
      <p:sp>
        <p:nvSpPr>
          <p:cNvPr id="227338" name="Rectangle 49"/>
          <p:cNvSpPr>
            <a:spLocks noChangeArrowheads="1"/>
          </p:cNvSpPr>
          <p:nvPr/>
        </p:nvSpPr>
        <p:spPr bwMode="auto">
          <a:xfrm>
            <a:off x="3847140" y="1115348"/>
            <a:ext cx="16995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prstClr val="black"/>
                </a:solidFill>
              </a:rPr>
              <a:t>cut off &gt;25%</a:t>
            </a:r>
          </a:p>
        </p:txBody>
      </p:sp>
      <p:grpSp>
        <p:nvGrpSpPr>
          <p:cNvPr id="227339" name="Group 50"/>
          <p:cNvGrpSpPr>
            <a:grpSpLocks/>
          </p:cNvGrpSpPr>
          <p:nvPr/>
        </p:nvGrpSpPr>
        <p:grpSpPr bwMode="auto">
          <a:xfrm>
            <a:off x="9434391" y="1039148"/>
            <a:ext cx="1242177" cy="3243262"/>
            <a:chOff x="7901159" y="827155"/>
            <a:chExt cx="1249326" cy="2432240"/>
          </a:xfrm>
        </p:grpSpPr>
        <p:sp>
          <p:nvSpPr>
            <p:cNvPr id="227346" name="TextBox 51"/>
            <p:cNvSpPr txBox="1">
              <a:spLocks noChangeArrowheads="1"/>
            </p:cNvSpPr>
            <p:nvPr/>
          </p:nvSpPr>
          <p:spPr bwMode="auto">
            <a:xfrm>
              <a:off x="8045981" y="846995"/>
              <a:ext cx="1104504" cy="23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>
                  <a:solidFill>
                    <a:prstClr val="black"/>
                  </a:solidFill>
                </a:rPr>
                <a:t>This study</a:t>
              </a:r>
            </a:p>
          </p:txBody>
        </p:sp>
        <p:sp>
          <p:nvSpPr>
            <p:cNvPr id="53" name="Rectangle 16"/>
            <p:cNvSpPr txBox="1">
              <a:spLocks noChangeArrowheads="1"/>
            </p:cNvSpPr>
            <p:nvPr/>
          </p:nvSpPr>
          <p:spPr bwMode="auto">
            <a:xfrm>
              <a:off x="7901159" y="827155"/>
              <a:ext cx="1184704" cy="2432240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en-US" altLang="en-US" sz="4000" b="1" dirty="0">
                <a:solidFill>
                  <a:prstClr val="black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27348" name="TextBox 53"/>
            <p:cNvSpPr txBox="1">
              <a:spLocks noChangeArrowheads="1"/>
            </p:cNvSpPr>
            <p:nvPr/>
          </p:nvSpPr>
          <p:spPr bwMode="auto">
            <a:xfrm>
              <a:off x="8210864" y="1493204"/>
              <a:ext cx="730620" cy="27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just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00FF"/>
                  </a:solidFill>
                </a:rPr>
                <a:t>35 %</a:t>
              </a:r>
            </a:p>
          </p:txBody>
        </p:sp>
        <p:sp>
          <p:nvSpPr>
            <p:cNvPr id="227349" name="TextBox 54"/>
            <p:cNvSpPr txBox="1">
              <a:spLocks noChangeArrowheads="1"/>
            </p:cNvSpPr>
            <p:nvPr/>
          </p:nvSpPr>
          <p:spPr bwMode="auto">
            <a:xfrm>
              <a:off x="8212779" y="2170658"/>
              <a:ext cx="734841" cy="27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just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36 %</a:t>
              </a:r>
            </a:p>
          </p:txBody>
        </p:sp>
        <p:sp>
          <p:nvSpPr>
            <p:cNvPr id="227350" name="TextBox 55"/>
            <p:cNvSpPr txBox="1">
              <a:spLocks noChangeArrowheads="1"/>
            </p:cNvSpPr>
            <p:nvPr/>
          </p:nvSpPr>
          <p:spPr bwMode="auto">
            <a:xfrm>
              <a:off x="8223137" y="2674651"/>
              <a:ext cx="742893" cy="27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just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B050"/>
                  </a:solidFill>
                </a:rPr>
                <a:t>29 %</a:t>
              </a:r>
            </a:p>
          </p:txBody>
        </p:sp>
      </p:grpSp>
      <p:grpSp>
        <p:nvGrpSpPr>
          <p:cNvPr id="227340" name="Group 56"/>
          <p:cNvGrpSpPr>
            <a:grpSpLocks/>
          </p:cNvGrpSpPr>
          <p:nvPr/>
        </p:nvGrpSpPr>
        <p:grpSpPr bwMode="auto">
          <a:xfrm>
            <a:off x="8349290" y="1039148"/>
            <a:ext cx="1187450" cy="3243262"/>
            <a:chOff x="6834404" y="827156"/>
            <a:chExt cx="1187029" cy="2432240"/>
          </a:xfrm>
        </p:grpSpPr>
        <p:sp>
          <p:nvSpPr>
            <p:cNvPr id="227341" name="TextBox 57"/>
            <p:cNvSpPr txBox="1">
              <a:spLocks noChangeArrowheads="1"/>
            </p:cNvSpPr>
            <p:nvPr/>
          </p:nvSpPr>
          <p:spPr bwMode="auto">
            <a:xfrm>
              <a:off x="7074625" y="1512171"/>
              <a:ext cx="725875" cy="27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just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00FF"/>
                  </a:solidFill>
                </a:rPr>
                <a:t>43 %</a:t>
              </a:r>
            </a:p>
          </p:txBody>
        </p:sp>
        <p:sp>
          <p:nvSpPr>
            <p:cNvPr id="227342" name="TextBox 58"/>
            <p:cNvSpPr txBox="1">
              <a:spLocks noChangeArrowheads="1"/>
            </p:cNvSpPr>
            <p:nvPr/>
          </p:nvSpPr>
          <p:spPr bwMode="auto">
            <a:xfrm>
              <a:off x="7070403" y="2177351"/>
              <a:ext cx="725875" cy="27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just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39 %</a:t>
              </a:r>
            </a:p>
          </p:txBody>
        </p:sp>
        <p:sp>
          <p:nvSpPr>
            <p:cNvPr id="227343" name="TextBox 59"/>
            <p:cNvSpPr txBox="1">
              <a:spLocks noChangeArrowheads="1"/>
            </p:cNvSpPr>
            <p:nvPr/>
          </p:nvSpPr>
          <p:spPr bwMode="auto">
            <a:xfrm>
              <a:off x="7056214" y="2669070"/>
              <a:ext cx="725875" cy="27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algn="just"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B050"/>
                  </a:solidFill>
                </a:rPr>
                <a:t>18 %</a:t>
              </a:r>
            </a:p>
          </p:txBody>
        </p:sp>
        <p:sp>
          <p:nvSpPr>
            <p:cNvPr id="61" name="Rectangle 16"/>
            <p:cNvSpPr txBox="1">
              <a:spLocks noChangeArrowheads="1"/>
            </p:cNvSpPr>
            <p:nvPr/>
          </p:nvSpPr>
          <p:spPr bwMode="auto">
            <a:xfrm>
              <a:off x="6858209" y="827156"/>
              <a:ext cx="1101334" cy="2432240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en-US" altLang="en-US" sz="4000" b="1">
                <a:solidFill>
                  <a:prstClr val="black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27345" name="TextBox 61"/>
            <p:cNvSpPr txBox="1">
              <a:spLocks noChangeArrowheads="1"/>
            </p:cNvSpPr>
            <p:nvPr/>
          </p:nvSpPr>
          <p:spPr bwMode="auto">
            <a:xfrm>
              <a:off x="6834404" y="856044"/>
              <a:ext cx="1187029" cy="39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>
                  <a:solidFill>
                    <a:prstClr val="black"/>
                  </a:solidFill>
                </a:rPr>
                <a:t>Ang’s study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52064" y="4488353"/>
            <a:ext cx="356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7030A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081574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465585" y="455817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None of these </a:t>
            </a:r>
            <a:r>
              <a:rPr lang="en-US" sz="3200" b="1"/>
              <a:t>markers show </a:t>
            </a:r>
            <a:r>
              <a:rPr lang="en-US" sz="3200" b="1" dirty="0"/>
              <a:t>any prognostic value with different thresholds.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0799" y="1954847"/>
            <a:ext cx="1279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MUC1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697" y="2531007"/>
            <a:ext cx="2732719" cy="3744884"/>
          </a:xfrm>
          <a:prstGeom prst="rect">
            <a:avLst/>
          </a:prstGeom>
        </p:spPr>
      </p:pic>
      <p:sp>
        <p:nvSpPr>
          <p:cNvPr id="21" name="テキスト ボックス 4"/>
          <p:cNvSpPr txBox="1">
            <a:spLocks noChangeArrowheads="1"/>
          </p:cNvSpPr>
          <p:nvPr/>
        </p:nvSpPr>
        <p:spPr bwMode="auto">
          <a:xfrm>
            <a:off x="3574693" y="2745853"/>
            <a:ext cx="934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p=0.98</a:t>
            </a:r>
            <a:endParaRPr lang="ja-JP" alt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3"/>
          <p:cNvSpPr txBox="1">
            <a:spLocks noChangeArrowheads="1"/>
          </p:cNvSpPr>
          <p:nvPr/>
        </p:nvSpPr>
        <p:spPr bwMode="auto">
          <a:xfrm>
            <a:off x="3328702" y="4222371"/>
            <a:ext cx="8798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&gt;20%</a:t>
            </a:r>
            <a:endParaRPr lang="ja-JP" altLang="en-US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2"/>
          <p:cNvSpPr txBox="1">
            <a:spLocks noChangeArrowheads="1"/>
          </p:cNvSpPr>
          <p:nvPr/>
        </p:nvSpPr>
        <p:spPr bwMode="auto">
          <a:xfrm>
            <a:off x="2718228" y="4745405"/>
            <a:ext cx="10519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20%</a:t>
            </a:r>
            <a:endParaRPr lang="ja-JP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12188" y="2811805"/>
            <a:ext cx="0" cy="2829309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 bwMode="auto">
          <a:xfrm>
            <a:off x="2268649" y="5943410"/>
            <a:ext cx="1754331" cy="455347"/>
          </a:xfrm>
          <a:prstGeom prst="rect">
            <a:avLst/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</a:rPr>
              <a:t>Months</a:t>
            </a:r>
          </a:p>
        </p:txBody>
      </p:sp>
      <p:sp>
        <p:nvSpPr>
          <p:cNvPr id="22" name="Rectangle 21"/>
          <p:cNvSpPr/>
          <p:nvPr/>
        </p:nvSpPr>
        <p:spPr bwMode="auto">
          <a:xfrm rot="16200000">
            <a:off x="673677" y="3996517"/>
            <a:ext cx="2085823" cy="31153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</a:rPr>
              <a:t>Survival rate</a:t>
            </a:r>
          </a:p>
        </p:txBody>
      </p:sp>
      <p:sp>
        <p:nvSpPr>
          <p:cNvPr id="30" name="Rectangle 29"/>
          <p:cNvSpPr/>
          <p:nvPr/>
        </p:nvSpPr>
        <p:spPr bwMode="auto">
          <a:xfrm rot="16200000">
            <a:off x="3809966" y="3950774"/>
            <a:ext cx="2006924" cy="41508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</a:rPr>
              <a:t>Survival rate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5370669" y="5943410"/>
            <a:ext cx="1754331" cy="455347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</a:rPr>
              <a:t>Months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-1" t="-1" r="16828" b="2454"/>
          <a:stretch/>
        </p:blipFill>
        <p:spPr>
          <a:xfrm>
            <a:off x="4850967" y="2587012"/>
            <a:ext cx="2634914" cy="3377184"/>
          </a:xfrm>
          <a:prstGeom prst="rect">
            <a:avLst/>
          </a:prstGeom>
        </p:spPr>
      </p:pic>
      <p:sp>
        <p:nvSpPr>
          <p:cNvPr id="34" name="テキスト ボックス 2"/>
          <p:cNvSpPr txBox="1">
            <a:spLocks noChangeArrowheads="1"/>
          </p:cNvSpPr>
          <p:nvPr/>
        </p:nvSpPr>
        <p:spPr bwMode="auto">
          <a:xfrm>
            <a:off x="6506865" y="4432278"/>
            <a:ext cx="10396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25%</a:t>
            </a:r>
            <a:endParaRPr lang="ja-JP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"/>
          <p:cNvSpPr txBox="1">
            <a:spLocks noChangeArrowheads="1"/>
          </p:cNvSpPr>
          <p:nvPr/>
        </p:nvSpPr>
        <p:spPr bwMode="auto">
          <a:xfrm>
            <a:off x="5824173" y="4989513"/>
            <a:ext cx="9627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&gt;25%</a:t>
            </a:r>
            <a:endParaRPr lang="ja-JP" altLang="en-US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7484432" y="2808933"/>
            <a:ext cx="0" cy="2829309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604786" y="1917059"/>
            <a:ext cx="147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MUC2 </a:t>
            </a:r>
          </a:p>
        </p:txBody>
      </p:sp>
      <p:sp>
        <p:nvSpPr>
          <p:cNvPr id="27" name="テキスト ボックス 10"/>
          <p:cNvSpPr txBox="1">
            <a:spLocks noChangeArrowheads="1"/>
          </p:cNvSpPr>
          <p:nvPr/>
        </p:nvSpPr>
        <p:spPr bwMode="auto">
          <a:xfrm>
            <a:off x="6646182" y="2737628"/>
            <a:ext cx="1016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p=0.18</a:t>
            </a:r>
            <a:endParaRPr lang="ja-JP" alt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3317" y="2616140"/>
            <a:ext cx="2663783" cy="3548344"/>
          </a:xfrm>
          <a:prstGeom prst="rect">
            <a:avLst/>
          </a:prstGeom>
        </p:spPr>
      </p:pic>
      <p:sp>
        <p:nvSpPr>
          <p:cNvPr id="66" name="テキスト ボックス 16"/>
          <p:cNvSpPr txBox="1">
            <a:spLocks noChangeArrowheads="1"/>
          </p:cNvSpPr>
          <p:nvPr/>
        </p:nvSpPr>
        <p:spPr bwMode="auto">
          <a:xfrm>
            <a:off x="9679537" y="2727545"/>
            <a:ext cx="930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p=0.57</a:t>
            </a:r>
            <a:endParaRPr lang="ja-JP" alt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テキスト ボックス 3"/>
          <p:cNvSpPr txBox="1">
            <a:spLocks noChangeArrowheads="1"/>
          </p:cNvSpPr>
          <p:nvPr/>
        </p:nvSpPr>
        <p:spPr bwMode="auto">
          <a:xfrm>
            <a:off x="9048521" y="4835998"/>
            <a:ext cx="7779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&gt;20%</a:t>
            </a:r>
            <a:endParaRPr lang="ja-JP" altLang="en-US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テキスト ボックス 2"/>
          <p:cNvSpPr txBox="1">
            <a:spLocks noChangeArrowheads="1"/>
          </p:cNvSpPr>
          <p:nvPr/>
        </p:nvSpPr>
        <p:spPr bwMode="auto">
          <a:xfrm>
            <a:off x="9439930" y="4388499"/>
            <a:ext cx="9125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20%</a:t>
            </a:r>
            <a:endParaRPr lang="ja-JP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8746201" y="5981931"/>
            <a:ext cx="1211595" cy="41682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</a:rPr>
              <a:t>Months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841954" y="1931080"/>
            <a:ext cx="118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CDX2</a:t>
            </a:r>
          </a:p>
        </p:txBody>
      </p:sp>
      <p:sp>
        <p:nvSpPr>
          <p:cNvPr id="37" name="Rectangle 36"/>
          <p:cNvSpPr/>
          <p:nvPr/>
        </p:nvSpPr>
        <p:spPr bwMode="auto">
          <a:xfrm rot="16200000">
            <a:off x="6808131" y="4077576"/>
            <a:ext cx="2006925" cy="30689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</a:rPr>
              <a:t>Survival rate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10513284" y="2821133"/>
            <a:ext cx="0" cy="2829309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2980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1973" y="49168"/>
            <a:ext cx="11619571" cy="993711"/>
          </a:xfrm>
        </p:spPr>
        <p:txBody>
          <a:bodyPr>
            <a:noAutofit/>
          </a:bodyPr>
          <a:lstStyle/>
          <a:p>
            <a:r>
              <a:rPr lang="en-US" sz="3600" b="1" dirty="0"/>
              <a:t>Ang Panel – Histology correlation (in Emory cases)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half" idx="4294967295"/>
          </p:nvPr>
        </p:nvSpPr>
        <p:spPr>
          <a:xfrm>
            <a:off x="351266" y="920178"/>
            <a:ext cx="11600984" cy="3028595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en-US" sz="2400" b="1" u="sng" dirty="0"/>
              <a:t>High </a:t>
            </a:r>
            <a:r>
              <a:rPr lang="en-US" sz="2400" b="1" u="sng" dirty="0" err="1"/>
              <a:t>specifcity</a:t>
            </a:r>
            <a:endParaRPr lang="en-US" sz="2400" b="1" u="sng" dirty="0"/>
          </a:p>
          <a:p>
            <a:pPr lvl="1" algn="just"/>
            <a:r>
              <a:rPr lang="en-US" b="1" u="sng" dirty="0"/>
              <a:t>Very few cross-overs btw PB and IN</a:t>
            </a:r>
            <a:r>
              <a:rPr lang="en-US" b="1" dirty="0"/>
              <a:t>: </a:t>
            </a:r>
          </a:p>
          <a:p>
            <a:pPr lvl="1" algn="just"/>
            <a:r>
              <a:rPr lang="en-US" b="1" u="sng" dirty="0"/>
              <a:t>None</a:t>
            </a:r>
            <a:r>
              <a:rPr lang="en-US" b="1" dirty="0"/>
              <a:t> of the H-IN were classified as </a:t>
            </a:r>
            <a:r>
              <a:rPr lang="en-US" b="1" dirty="0" err="1"/>
              <a:t>Ang</a:t>
            </a:r>
            <a:r>
              <a:rPr lang="en-US" b="1" dirty="0"/>
              <a:t> PB, and only 4 H-PB as </a:t>
            </a:r>
            <a:r>
              <a:rPr lang="en-US" b="1" dirty="0" err="1"/>
              <a:t>Ang</a:t>
            </a:r>
            <a:r>
              <a:rPr lang="en-US" b="1" dirty="0"/>
              <a:t> IN.</a:t>
            </a:r>
          </a:p>
          <a:p>
            <a:r>
              <a:rPr lang="en-US" sz="2400" b="1" dirty="0"/>
              <a:t>Moderate sensitivity</a:t>
            </a:r>
          </a:p>
          <a:p>
            <a:pPr lvl="1"/>
            <a:r>
              <a:rPr lang="en-US" b="1" dirty="0"/>
              <a:t>61% of </a:t>
            </a:r>
            <a:r>
              <a:rPr lang="en-US" b="1" dirty="0">
                <a:solidFill>
                  <a:srgbClr val="FF0000"/>
                </a:solidFill>
              </a:rPr>
              <a:t>H-PB </a:t>
            </a:r>
            <a:r>
              <a:rPr lang="en-US" b="1" dirty="0"/>
              <a:t>cases were Ang PB;</a:t>
            </a:r>
          </a:p>
          <a:p>
            <a:pPr lvl="1" algn="just"/>
            <a:r>
              <a:rPr lang="en-US" b="1" dirty="0"/>
              <a:t>77% of </a:t>
            </a:r>
            <a:r>
              <a:rPr lang="en-US" b="1" dirty="0">
                <a:solidFill>
                  <a:srgbClr val="0000FF"/>
                </a:solidFill>
              </a:rPr>
              <a:t>H-IN </a:t>
            </a:r>
            <a:r>
              <a:rPr lang="en-US" b="1" dirty="0"/>
              <a:t>cases were Ang IN; </a:t>
            </a:r>
          </a:p>
          <a:p>
            <a:pPr algn="just"/>
            <a:r>
              <a:rPr lang="en-US" sz="2400" b="1" dirty="0"/>
              <a:t>But unfortunately, several classic IN and PB cases fell into the Ang Ambiguous category. </a:t>
            </a:r>
          </a:p>
          <a:p>
            <a:pPr algn="just"/>
            <a:endParaRPr lang="en-US" sz="2400" b="1" dirty="0"/>
          </a:p>
          <a:p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5657" y="3918184"/>
            <a:ext cx="2744544" cy="2873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4807" y="3918184"/>
            <a:ext cx="2744544" cy="2873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5724" y="4970280"/>
            <a:ext cx="1608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prstClr val="black"/>
                </a:solidFill>
              </a:rPr>
              <a:t>Ang</a:t>
            </a:r>
            <a:r>
              <a:rPr lang="en-US" sz="2200" b="1" dirty="0">
                <a:solidFill>
                  <a:prstClr val="black"/>
                </a:solidFill>
              </a:rPr>
              <a:t>-Ambiguous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737482" y="5424475"/>
            <a:ext cx="27495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247598" y="5425069"/>
            <a:ext cx="27495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1549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1297" y="581979"/>
            <a:ext cx="101922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b="1" i="1" dirty="0">
                <a:solidFill>
                  <a:prstClr val="black"/>
                </a:solidFill>
              </a:rPr>
              <a:t>Example diagnosis for a mixed/hybrid case</a:t>
            </a:r>
          </a:p>
          <a:p>
            <a:pPr defTabSz="457200"/>
            <a:endParaRPr lang="en-US" sz="2800" b="1" i="1" dirty="0">
              <a:solidFill>
                <a:prstClr val="black"/>
              </a:solidFill>
            </a:endParaRPr>
          </a:p>
          <a:p>
            <a:pPr defTabSz="457200"/>
            <a:r>
              <a:rPr lang="en-US" sz="2800" b="1" dirty="0">
                <a:solidFill>
                  <a:prstClr val="black"/>
                </a:solidFill>
              </a:rPr>
              <a:t>Ampulla, pancreas, CBD; </a:t>
            </a:r>
          </a:p>
          <a:p>
            <a:pPr defTabSz="457200"/>
            <a:r>
              <a:rPr lang="en-US" sz="2800" b="1" dirty="0" err="1">
                <a:solidFill>
                  <a:prstClr val="black"/>
                </a:solidFill>
              </a:rPr>
              <a:t>pancreatoduodenectomy</a:t>
            </a:r>
            <a:r>
              <a:rPr lang="en-US" sz="2800" b="1" dirty="0">
                <a:solidFill>
                  <a:prstClr val="black"/>
                </a:solidFill>
              </a:rPr>
              <a:t>:</a:t>
            </a:r>
          </a:p>
          <a:p>
            <a:pPr marL="457200" indent="-457200" defTabSz="457200">
              <a:buFont typeface="Arial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Invasive adenocarcinoma (2.8cm) </a:t>
            </a:r>
            <a:r>
              <a:rPr lang="en-US" sz="2800" b="1" dirty="0">
                <a:solidFill>
                  <a:srgbClr val="0029E1"/>
                </a:solidFill>
              </a:rPr>
              <a:t>of </a:t>
            </a:r>
            <a:r>
              <a:rPr lang="en-US" sz="2800" b="1" dirty="0" err="1">
                <a:solidFill>
                  <a:srgbClr val="0029E1"/>
                </a:solidFill>
              </a:rPr>
              <a:t>ampullary</a:t>
            </a:r>
            <a:r>
              <a:rPr lang="en-US" sz="2800" b="1" dirty="0">
                <a:solidFill>
                  <a:srgbClr val="0029E1"/>
                </a:solidFill>
              </a:rPr>
              <a:t>-duodenal origin</a:t>
            </a:r>
            <a:r>
              <a:rPr lang="en-US" sz="2800" b="1" dirty="0">
                <a:solidFill>
                  <a:prstClr val="black"/>
                </a:solidFill>
              </a:rPr>
              <a:t>, </a:t>
            </a:r>
            <a:r>
              <a:rPr lang="en-US" sz="2800" b="1" dirty="0">
                <a:solidFill>
                  <a:srgbClr val="FF0000"/>
                </a:solidFill>
              </a:rPr>
              <a:t>tubular type with mixed phenotype (predominantly intestinal with mixed </a:t>
            </a:r>
            <a:r>
              <a:rPr lang="en-US" sz="2800" b="1" dirty="0" err="1">
                <a:solidFill>
                  <a:srgbClr val="FF0000"/>
                </a:solidFill>
              </a:rPr>
              <a:t>pancreatobiliary</a:t>
            </a:r>
            <a:r>
              <a:rPr lang="en-US" sz="2800" b="1" dirty="0">
                <a:solidFill>
                  <a:srgbClr val="FF0000"/>
                </a:solidFill>
              </a:rPr>
              <a:t> features; see comment).</a:t>
            </a:r>
          </a:p>
          <a:p>
            <a:pPr marL="457200" indent="-457200" defTabSz="457200">
              <a:buFont typeface="Arial"/>
              <a:buChar char="•"/>
            </a:pPr>
            <a:r>
              <a:rPr lang="en-US" sz="2800" b="1" dirty="0">
                <a:solidFill>
                  <a:prstClr val="white">
                    <a:lumMod val="50000"/>
                  </a:prstClr>
                </a:solidFill>
              </a:rPr>
              <a:t>[Synoptic]</a:t>
            </a:r>
          </a:p>
          <a:p>
            <a:pPr defTabSz="457200"/>
            <a:r>
              <a:rPr lang="en-US" sz="2800" b="1" dirty="0">
                <a:solidFill>
                  <a:srgbClr val="0000FF"/>
                </a:solidFill>
              </a:rPr>
              <a:t>Note: </a:t>
            </a:r>
          </a:p>
          <a:p>
            <a:pPr marL="457200" indent="-457200" defTabSz="457200">
              <a:buFont typeface="Arial" charset="0"/>
              <a:buChar char="•"/>
            </a:pPr>
            <a:r>
              <a:rPr lang="en-US" sz="2800" b="1" dirty="0" err="1">
                <a:solidFill>
                  <a:srgbClr val="0000FF"/>
                </a:solidFill>
              </a:rPr>
              <a:t>Immunohistochemically</a:t>
            </a:r>
            <a:r>
              <a:rPr lang="en-US" sz="2800" b="1" dirty="0">
                <a:solidFill>
                  <a:srgbClr val="0000FF"/>
                </a:solidFill>
              </a:rPr>
              <a:t>, this invasive carcinoma shows {---}, and therefore, according to the </a:t>
            </a:r>
            <a:r>
              <a:rPr lang="en-US" sz="2800" b="1" dirty="0" err="1">
                <a:solidFill>
                  <a:srgbClr val="0000FF"/>
                </a:solidFill>
              </a:rPr>
              <a:t>Ang</a:t>
            </a:r>
            <a:r>
              <a:rPr lang="en-US" sz="2800" b="1" dirty="0">
                <a:solidFill>
                  <a:srgbClr val="0000FF"/>
                </a:solidFill>
              </a:rPr>
              <a:t> panel, this case would qualify as “{—}” type (</a:t>
            </a:r>
            <a:r>
              <a:rPr lang="en-US" sz="2800" b="1" i="1" dirty="0">
                <a:solidFill>
                  <a:srgbClr val="0000FF"/>
                </a:solidFill>
              </a:rPr>
              <a:t>AJSP, 2014).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" t="8124" r="67613" b="52199"/>
          <a:stretch/>
        </p:blipFill>
        <p:spPr>
          <a:xfrm flipH="1">
            <a:off x="7525313" y="414715"/>
            <a:ext cx="4114800" cy="17561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9501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 txBox="1">
            <a:spLocks/>
          </p:cNvSpPr>
          <p:nvPr/>
        </p:nvSpPr>
        <p:spPr>
          <a:xfrm>
            <a:off x="910695" y="114984"/>
            <a:ext cx="10385503" cy="69968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prstClr val="black"/>
                </a:solidFill>
                <a:latin typeface="+mn-lt"/>
              </a:rPr>
              <a:t>New kid on the block (with great promise):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MUC5AC</a:t>
            </a:r>
          </a:p>
        </p:txBody>
      </p:sp>
      <p:pic>
        <p:nvPicPr>
          <p:cNvPr id="1063" name="Picture 3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8245" y="1106218"/>
            <a:ext cx="3099626" cy="28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41"/>
          <p:cNvSpPr>
            <a:spLocks noChangeArrowheads="1"/>
          </p:cNvSpPr>
          <p:nvPr/>
        </p:nvSpPr>
        <p:spPr bwMode="auto">
          <a:xfrm>
            <a:off x="4229053" y="1269326"/>
            <a:ext cx="9818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</a:rPr>
              <a:t>p=0.0002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Rectangle 44"/>
          <p:cNvSpPr>
            <a:spLocks noChangeArrowheads="1"/>
          </p:cNvSpPr>
          <p:nvPr/>
        </p:nvSpPr>
        <p:spPr bwMode="auto">
          <a:xfrm>
            <a:off x="3840687" y="3045335"/>
            <a:ext cx="5386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srgbClr val="0000FF"/>
                </a:solidFill>
              </a:rPr>
              <a:t>&gt;20%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5" name="Rectangle 48"/>
          <p:cNvSpPr>
            <a:spLocks noChangeArrowheads="1"/>
          </p:cNvSpPr>
          <p:nvPr/>
        </p:nvSpPr>
        <p:spPr bwMode="auto">
          <a:xfrm rot="16200000">
            <a:off x="931204" y="3548952"/>
            <a:ext cx="17863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Survival rate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9" name="Rectangle 62"/>
          <p:cNvSpPr>
            <a:spLocks noChangeArrowheads="1"/>
          </p:cNvSpPr>
          <p:nvPr/>
        </p:nvSpPr>
        <p:spPr bwMode="auto">
          <a:xfrm>
            <a:off x="3259272" y="783736"/>
            <a:ext cx="1339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All comers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2" name="Rectangle 65"/>
          <p:cNvSpPr>
            <a:spLocks noChangeArrowheads="1"/>
          </p:cNvSpPr>
          <p:nvPr/>
        </p:nvSpPr>
        <p:spPr bwMode="auto">
          <a:xfrm>
            <a:off x="4043891" y="2086628"/>
            <a:ext cx="58990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</a:rPr>
              <a:t>≤ 20%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2859" y="1079659"/>
            <a:ext cx="3310277" cy="292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52"/>
          <p:cNvSpPr>
            <a:spLocks noChangeArrowheads="1"/>
          </p:cNvSpPr>
          <p:nvPr/>
        </p:nvSpPr>
        <p:spPr bwMode="auto">
          <a:xfrm>
            <a:off x="8839006" y="1250591"/>
            <a:ext cx="9751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</a:rPr>
              <a:t>p=0.0004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5" name="Rectangle 58"/>
          <p:cNvSpPr>
            <a:spLocks noChangeArrowheads="1"/>
          </p:cNvSpPr>
          <p:nvPr/>
        </p:nvSpPr>
        <p:spPr bwMode="auto">
          <a:xfrm rot="16200000">
            <a:off x="5766018" y="3548952"/>
            <a:ext cx="12054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Survival rate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0" name="Rectangle 63"/>
          <p:cNvSpPr>
            <a:spLocks noChangeArrowheads="1"/>
          </p:cNvSpPr>
          <p:nvPr/>
        </p:nvSpPr>
        <p:spPr bwMode="auto">
          <a:xfrm>
            <a:off x="7581525" y="768044"/>
            <a:ext cx="1956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Tubular only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3" name="Rectangle 66"/>
          <p:cNvSpPr>
            <a:spLocks noChangeArrowheads="1"/>
          </p:cNvSpPr>
          <p:nvPr/>
        </p:nvSpPr>
        <p:spPr bwMode="auto">
          <a:xfrm>
            <a:off x="8155201" y="3023850"/>
            <a:ext cx="5386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srgbClr val="0000FF"/>
                </a:solidFill>
              </a:rPr>
              <a:t>&gt;20%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24" name="Rectangle 67"/>
          <p:cNvSpPr>
            <a:spLocks noChangeArrowheads="1"/>
          </p:cNvSpPr>
          <p:nvPr/>
        </p:nvSpPr>
        <p:spPr bwMode="auto">
          <a:xfrm>
            <a:off x="8554086" y="2017679"/>
            <a:ext cx="58990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</a:rPr>
              <a:t>≤ 20%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273266" y="1273556"/>
            <a:ext cx="0" cy="238404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956016" y="1229944"/>
            <a:ext cx="0" cy="238404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2477898" y="3980846"/>
            <a:ext cx="5091113" cy="275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7866" y="3747676"/>
            <a:ext cx="3100384" cy="291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4136" y="3715988"/>
            <a:ext cx="3227722" cy="294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13"/>
          <p:cNvSpPr>
            <a:spLocks noChangeArrowheads="1"/>
          </p:cNvSpPr>
          <p:nvPr/>
        </p:nvSpPr>
        <p:spPr bwMode="auto">
          <a:xfrm>
            <a:off x="8309017" y="4765884"/>
            <a:ext cx="3077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</a:rPr>
              <a:t>0%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7" name="Rectangle 44"/>
          <p:cNvSpPr>
            <a:spLocks noChangeArrowheads="1"/>
          </p:cNvSpPr>
          <p:nvPr/>
        </p:nvSpPr>
        <p:spPr bwMode="auto">
          <a:xfrm>
            <a:off x="8281827" y="5530970"/>
            <a:ext cx="474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srgbClr val="0000FF"/>
                </a:solidFill>
              </a:rPr>
              <a:t>≥ 1%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822676" y="4784266"/>
            <a:ext cx="3077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</a:rPr>
              <a:t>0%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75" name="Rectangle 44"/>
          <p:cNvSpPr>
            <a:spLocks noChangeArrowheads="1"/>
          </p:cNvSpPr>
          <p:nvPr/>
        </p:nvSpPr>
        <p:spPr bwMode="auto">
          <a:xfrm>
            <a:off x="3764772" y="5587763"/>
            <a:ext cx="474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srgbClr val="0000FF"/>
                </a:solidFill>
              </a:rPr>
              <a:t>≥ 1%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9965375" y="3989169"/>
            <a:ext cx="0" cy="238404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73461" y="4017789"/>
            <a:ext cx="0" cy="238404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4521263" y="4012752"/>
            <a:ext cx="7250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</a:rPr>
              <a:t>p=0.02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9101172" y="3961179"/>
            <a:ext cx="7250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</a:rPr>
              <a:t>p=0.03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" name="Rectangle 33"/>
          <p:cNvSpPr>
            <a:spLocks noChangeArrowheads="1"/>
          </p:cNvSpPr>
          <p:nvPr/>
        </p:nvSpPr>
        <p:spPr bwMode="auto">
          <a:xfrm>
            <a:off x="8061179" y="6580707"/>
            <a:ext cx="5899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Months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2" name="Rectangle 33"/>
          <p:cNvSpPr>
            <a:spLocks noChangeArrowheads="1"/>
          </p:cNvSpPr>
          <p:nvPr/>
        </p:nvSpPr>
        <p:spPr bwMode="auto">
          <a:xfrm>
            <a:off x="3546369" y="6591847"/>
            <a:ext cx="5899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Months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919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68351" y="128508"/>
            <a:ext cx="11340790" cy="843868"/>
          </a:xfrm>
          <a:prstGeom prst="rect">
            <a:avLst/>
          </a:prstGeom>
          <a:noFill/>
          <a:ln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MUC5AC</a:t>
            </a:r>
            <a:r>
              <a:rPr lang="en-US" sz="2800" b="1" dirty="0">
                <a:solidFill>
                  <a:prstClr val="black"/>
                </a:solidFill>
                <a:latin typeface="+mn-lt"/>
              </a:rPr>
              <a:t> stratified significantly the 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Histo-PB</a:t>
            </a:r>
            <a:r>
              <a:rPr lang="en-US" sz="2800" b="1" dirty="0">
                <a:solidFill>
                  <a:prstClr val="black"/>
                </a:solidFill>
                <a:latin typeface="+mn-lt"/>
              </a:rPr>
              <a:t> and 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Histo-IN </a:t>
            </a:r>
            <a:r>
              <a:rPr lang="en-US" sz="2800" b="1" dirty="0">
                <a:solidFill>
                  <a:prstClr val="black"/>
                </a:solidFill>
                <a:latin typeface="+mn-lt"/>
              </a:rPr>
              <a:t>cases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27231" y="1020503"/>
            <a:ext cx="17367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H-PB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839840" y="5849909"/>
          <a:ext cx="8597813" cy="975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55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6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1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9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53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+mn-lt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H-PB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+mn-lt"/>
                        </a:rPr>
                        <a:t>H-IN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SENS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SPEC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PPV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NPV</a:t>
                      </a: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MUC5AC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65%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35%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0.60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0.68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0.65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0.63</a:t>
                      </a: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Rectangle 53"/>
          <p:cNvSpPr>
            <a:spLocks noChangeArrowheads="1"/>
          </p:cNvSpPr>
          <p:nvPr/>
        </p:nvSpPr>
        <p:spPr bwMode="auto">
          <a:xfrm rot="16200000">
            <a:off x="1248638" y="3203287"/>
            <a:ext cx="198069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Survival rate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82351" y="1595721"/>
            <a:ext cx="4104995" cy="4002075"/>
            <a:chOff x="-280014" y="1196790"/>
            <a:chExt cx="4104995" cy="300155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lum bright="-20000" contrast="40000"/>
            </a:blip>
            <a:srcRect l="-30073" t="2705" r="30291" b="-2705"/>
            <a:stretch/>
          </p:blipFill>
          <p:spPr>
            <a:xfrm>
              <a:off x="-280014" y="1196790"/>
              <a:ext cx="4099477" cy="3001556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H="1">
              <a:off x="3813944" y="1244870"/>
              <a:ext cx="11037" cy="255100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3712222" y="5344234"/>
            <a:ext cx="662842" cy="246221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Months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ectangle 69"/>
          <p:cNvSpPr>
            <a:spLocks noChangeArrowheads="1"/>
          </p:cNvSpPr>
          <p:nvPr/>
        </p:nvSpPr>
        <p:spPr bwMode="auto">
          <a:xfrm>
            <a:off x="3443494" y="2665843"/>
            <a:ext cx="14619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prstClr val="black"/>
                </a:solidFill>
              </a:rPr>
              <a:t>MUC5AC≤ 20%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6" name="Rectangle 68"/>
          <p:cNvSpPr>
            <a:spLocks noChangeArrowheads="1"/>
          </p:cNvSpPr>
          <p:nvPr/>
        </p:nvSpPr>
        <p:spPr bwMode="auto">
          <a:xfrm>
            <a:off x="3544356" y="4199944"/>
            <a:ext cx="142346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prstClr val="black"/>
                </a:solidFill>
              </a:rPr>
              <a:t>MUC5AC&gt;20%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4" name="Rectangle 54"/>
          <p:cNvSpPr>
            <a:spLocks noChangeArrowheads="1"/>
          </p:cNvSpPr>
          <p:nvPr/>
        </p:nvSpPr>
        <p:spPr bwMode="auto">
          <a:xfrm>
            <a:off x="4587787" y="1633617"/>
            <a:ext cx="8056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</a:rPr>
              <a:t>p=0.01</a:t>
            </a: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398684" y="1005449"/>
            <a:ext cx="3359342" cy="4580358"/>
            <a:chOff x="5104882" y="754087"/>
            <a:chExt cx="3359342" cy="3435268"/>
          </a:xfrm>
        </p:grpSpPr>
        <p:sp>
          <p:nvSpPr>
            <p:cNvPr id="21" name="Rectangle 53"/>
            <p:cNvSpPr>
              <a:spLocks noChangeArrowheads="1"/>
            </p:cNvSpPr>
            <p:nvPr/>
          </p:nvSpPr>
          <p:spPr bwMode="auto">
            <a:xfrm rot="16200000">
              <a:off x="4500235" y="2355669"/>
              <a:ext cx="148552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Survival rate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497221" y="1101226"/>
              <a:ext cx="2967003" cy="2965888"/>
              <a:chOff x="5497221" y="1101226"/>
              <a:chExt cx="2967003" cy="296588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-20000" contrast="40000"/>
              </a:blip>
              <a:srcRect l="973" r="28017"/>
              <a:stretch/>
            </p:blipFill>
            <p:spPr>
              <a:xfrm>
                <a:off x="5497221" y="1101226"/>
                <a:ext cx="2964129" cy="2965888"/>
              </a:xfrm>
              <a:prstGeom prst="rect">
                <a:avLst/>
              </a:prstGeom>
            </p:spPr>
          </p:pic>
          <p:cxnSp>
            <p:nvCxnSpPr>
              <p:cNvPr id="26" name="Straight Connector 25"/>
              <p:cNvCxnSpPr/>
              <p:nvPr/>
            </p:nvCxnSpPr>
            <p:spPr>
              <a:xfrm flipH="1">
                <a:off x="8453187" y="1224680"/>
                <a:ext cx="11037" cy="2551003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6372398" y="754087"/>
              <a:ext cx="1707086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</a:rPr>
                <a:t>H-IN</a:t>
              </a:r>
            </a:p>
          </p:txBody>
        </p:sp>
        <p:sp>
          <p:nvSpPr>
            <p:cNvPr id="25" name="Rectangle 54"/>
            <p:cNvSpPr>
              <a:spLocks noChangeArrowheads="1"/>
            </p:cNvSpPr>
            <p:nvPr/>
          </p:nvSpPr>
          <p:spPr bwMode="auto">
            <a:xfrm>
              <a:off x="7651554" y="1217823"/>
              <a:ext cx="805634" cy="230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sz="2000" b="1" dirty="0">
                  <a:solidFill>
                    <a:srgbClr val="000000"/>
                  </a:solidFill>
                </a:rPr>
                <a:t>p=0.03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22" name="Rectangle 45"/>
            <p:cNvSpPr>
              <a:spLocks noChangeArrowheads="1"/>
            </p:cNvSpPr>
            <p:nvPr/>
          </p:nvSpPr>
          <p:spPr bwMode="auto">
            <a:xfrm>
              <a:off x="6753814" y="4004689"/>
              <a:ext cx="662842" cy="1846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Months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2" name="Rectangle 68"/>
          <p:cNvSpPr>
            <a:spLocks noChangeArrowheads="1"/>
          </p:cNvSpPr>
          <p:nvPr/>
        </p:nvSpPr>
        <p:spPr bwMode="auto">
          <a:xfrm>
            <a:off x="7684817" y="4357612"/>
            <a:ext cx="142346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prstClr val="black"/>
                </a:solidFill>
              </a:rPr>
              <a:t>MUC5AC&gt;20%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3" name="Rectangle 69"/>
          <p:cNvSpPr>
            <a:spLocks noChangeArrowheads="1"/>
          </p:cNvSpPr>
          <p:nvPr/>
        </p:nvSpPr>
        <p:spPr bwMode="auto">
          <a:xfrm>
            <a:off x="8287854" y="3093031"/>
            <a:ext cx="14619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prstClr val="black"/>
                </a:solidFill>
              </a:rPr>
              <a:t>MUC5AC≤ 20%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210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0153" y="358961"/>
            <a:ext cx="993730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b="1" i="1" dirty="0">
                <a:solidFill>
                  <a:prstClr val="black"/>
                </a:solidFill>
              </a:rPr>
              <a:t>Example diagnosis</a:t>
            </a:r>
          </a:p>
          <a:p>
            <a:pPr defTabSz="457200"/>
            <a:endParaRPr lang="en-US" sz="2800" b="1" i="1" dirty="0">
              <a:solidFill>
                <a:prstClr val="black"/>
              </a:solidFill>
            </a:endParaRPr>
          </a:p>
          <a:p>
            <a:pPr defTabSz="457200"/>
            <a:r>
              <a:rPr lang="en-US" sz="2800" b="1" dirty="0">
                <a:solidFill>
                  <a:prstClr val="white">
                    <a:lumMod val="50000"/>
                  </a:prstClr>
                </a:solidFill>
              </a:rPr>
              <a:t>Ampulla, pancreas, CBD; </a:t>
            </a:r>
          </a:p>
          <a:p>
            <a:pPr defTabSz="457200"/>
            <a:r>
              <a:rPr lang="en-US" sz="2800" b="1" dirty="0" err="1">
                <a:solidFill>
                  <a:prstClr val="white">
                    <a:lumMod val="50000"/>
                  </a:prstClr>
                </a:solidFill>
              </a:rPr>
              <a:t>pancreatoduodenectomy</a:t>
            </a:r>
            <a:r>
              <a:rPr lang="en-US" sz="2800" b="1" dirty="0">
                <a:solidFill>
                  <a:prstClr val="white">
                    <a:lumMod val="50000"/>
                  </a:prstClr>
                </a:solidFill>
              </a:rPr>
              <a:t>:</a:t>
            </a:r>
          </a:p>
          <a:p>
            <a:pPr marL="457200" indent="-457200" defTabSz="457200">
              <a:buFont typeface="Arial"/>
              <a:buChar char="•"/>
            </a:pPr>
            <a:r>
              <a:rPr lang="en-US" sz="2800" b="1" dirty="0">
                <a:solidFill>
                  <a:prstClr val="white">
                    <a:lumMod val="50000"/>
                  </a:prstClr>
                </a:solidFill>
              </a:rPr>
              <a:t>Invasive adenocarcinoma (2.8cm) of </a:t>
            </a:r>
            <a:r>
              <a:rPr lang="en-US" sz="2800" b="1" dirty="0" err="1">
                <a:solidFill>
                  <a:prstClr val="white">
                    <a:lumMod val="50000"/>
                  </a:prstClr>
                </a:solidFill>
              </a:rPr>
              <a:t>ampullary</a:t>
            </a:r>
            <a:r>
              <a:rPr lang="en-US" sz="2800" b="1" dirty="0">
                <a:solidFill>
                  <a:prstClr val="white">
                    <a:lumMod val="50000"/>
                  </a:prstClr>
                </a:solidFill>
              </a:rPr>
              <a:t>-duodenal origin, tubular type with mixed phenotype (predominantly intestinal with mixed </a:t>
            </a:r>
            <a:r>
              <a:rPr lang="en-US" sz="2800" b="1" dirty="0" err="1">
                <a:solidFill>
                  <a:prstClr val="white">
                    <a:lumMod val="50000"/>
                  </a:prstClr>
                </a:solidFill>
              </a:rPr>
              <a:t>pancreatobiliary</a:t>
            </a:r>
            <a:r>
              <a:rPr lang="en-US" sz="2800" b="1" dirty="0">
                <a:solidFill>
                  <a:prstClr val="white">
                    <a:lumMod val="50000"/>
                  </a:prstClr>
                </a:solidFill>
              </a:rPr>
              <a:t> features; see comment).</a:t>
            </a:r>
          </a:p>
          <a:p>
            <a:pPr marL="457200" indent="-457200" defTabSz="457200">
              <a:buFont typeface="Arial"/>
              <a:buChar char="•"/>
            </a:pPr>
            <a:r>
              <a:rPr lang="en-US" sz="2800" b="1" dirty="0">
                <a:solidFill>
                  <a:prstClr val="white">
                    <a:lumMod val="50000"/>
                  </a:prstClr>
                </a:solidFill>
              </a:rPr>
              <a:t>[Synoptic]</a:t>
            </a:r>
          </a:p>
          <a:p>
            <a:pPr defTabSz="457200"/>
            <a:r>
              <a:rPr lang="en-US" sz="2800" b="1" dirty="0">
                <a:solidFill>
                  <a:prstClr val="white">
                    <a:lumMod val="50000"/>
                  </a:prstClr>
                </a:solidFill>
              </a:rPr>
              <a:t>Note: </a:t>
            </a:r>
          </a:p>
          <a:p>
            <a:pPr marL="457200" indent="-457200" defTabSz="457200">
              <a:buFont typeface="Arial" charset="0"/>
              <a:buChar char="•"/>
            </a:pPr>
            <a:r>
              <a:rPr lang="en-US" sz="2800" b="1" dirty="0" err="1">
                <a:solidFill>
                  <a:prstClr val="white">
                    <a:lumMod val="50000"/>
                  </a:prstClr>
                </a:solidFill>
              </a:rPr>
              <a:t>Immunohistochemically</a:t>
            </a:r>
            <a:r>
              <a:rPr lang="en-US" sz="2800" b="1" dirty="0">
                <a:solidFill>
                  <a:prstClr val="white">
                    <a:lumMod val="50000"/>
                  </a:prstClr>
                </a:solidFill>
              </a:rPr>
              <a:t>, this invasive carcinoma shows {---}, and therefore, according to the </a:t>
            </a:r>
            <a:r>
              <a:rPr lang="en-US" sz="2800" b="1" dirty="0" err="1">
                <a:solidFill>
                  <a:prstClr val="white">
                    <a:lumMod val="50000"/>
                  </a:prstClr>
                </a:solidFill>
              </a:rPr>
              <a:t>Ang</a:t>
            </a:r>
            <a:r>
              <a:rPr lang="en-US" sz="2800" b="1" dirty="0">
                <a:solidFill>
                  <a:prstClr val="white">
                    <a:lumMod val="50000"/>
                  </a:prstClr>
                </a:solidFill>
              </a:rPr>
              <a:t> panel, this case would qualify as “{—}” type (</a:t>
            </a:r>
            <a:r>
              <a:rPr lang="en-US" sz="2800" b="1" i="1" dirty="0">
                <a:solidFill>
                  <a:prstClr val="white">
                    <a:lumMod val="50000"/>
                  </a:prstClr>
                </a:solidFill>
              </a:rPr>
              <a:t>AJSP, 2014).</a:t>
            </a:r>
          </a:p>
          <a:p>
            <a:pPr marL="457200" indent="-457200" defTabSz="457200">
              <a:buFont typeface="Arial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{MUC5AC, which appears to be associated with adverse prognosis, is negative}.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" t="8124" r="67613" b="52199"/>
          <a:stretch/>
        </p:blipFill>
        <p:spPr>
          <a:xfrm flipH="1">
            <a:off x="7313495" y="245839"/>
            <a:ext cx="3931920" cy="1678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34818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915" y="1560669"/>
            <a:ext cx="8166295" cy="50810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As a region ….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that is relatively </a:t>
            </a:r>
            <a:r>
              <a:rPr lang="en-US" b="1" dirty="0">
                <a:solidFill>
                  <a:srgbClr val="FF6600"/>
                </a:solidFill>
              </a:rPr>
              <a:t>rarely</a:t>
            </a:r>
            <a:r>
              <a:rPr lang="en-US" b="1" dirty="0">
                <a:solidFill>
                  <a:srgbClr val="000000"/>
                </a:solidFill>
              </a:rPr>
              <a:t> encountered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anatomically </a:t>
            </a:r>
            <a:r>
              <a:rPr lang="en-US" b="1" dirty="0">
                <a:solidFill>
                  <a:srgbClr val="0000FF"/>
                </a:solidFill>
              </a:rPr>
              <a:t>complex</a:t>
            </a:r>
            <a:r>
              <a:rPr lang="en-US" b="1" dirty="0">
                <a:solidFill>
                  <a:srgbClr val="000000"/>
                </a:solidFill>
              </a:rPr>
              <a:t> (composed of 4 distinct units)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showing many</a:t>
            </a:r>
            <a:r>
              <a:rPr lang="en-US" b="1" dirty="0">
                <a:solidFill>
                  <a:srgbClr val="008000"/>
                </a:solidFill>
              </a:rPr>
              <a:t> transitional </a:t>
            </a:r>
            <a:r>
              <a:rPr lang="en-US" b="1" dirty="0">
                <a:solidFill>
                  <a:srgbClr val="000000"/>
                </a:solidFill>
              </a:rPr>
              <a:t>structures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and leading to highly </a:t>
            </a:r>
            <a:r>
              <a:rPr lang="en-US" b="1" dirty="0">
                <a:solidFill>
                  <a:srgbClr val="FF0000"/>
                </a:solidFill>
              </a:rPr>
              <a:t>versatile</a:t>
            </a:r>
            <a:r>
              <a:rPr lang="en-US" b="1" dirty="0">
                <a:solidFill>
                  <a:srgbClr val="000000"/>
                </a:solidFill>
              </a:rPr>
              <a:t> pathology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…</a:t>
            </a:r>
            <a:r>
              <a:rPr lang="en-US" sz="2400" b="1" dirty="0"/>
              <a:t>ampulla and its neoplasms continue to be poorly characterized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37610" y="64473"/>
            <a:ext cx="8915400" cy="11430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</a:rPr>
              <a:t>CONCLUSION: </a:t>
            </a:r>
            <a:br>
              <a:rPr lang="en-US" sz="4000" b="1" dirty="0">
                <a:solidFill>
                  <a:srgbClr val="C00000"/>
                </a:solidFill>
                <a:latin typeface="+mn-lt"/>
              </a:rPr>
            </a:br>
            <a:r>
              <a:rPr lang="en-US" sz="4000" b="1" dirty="0">
                <a:solidFill>
                  <a:srgbClr val="C00000"/>
                </a:solidFill>
                <a:latin typeface="+mn-lt"/>
              </a:rPr>
              <a:t>Ampulla continues to be problematic</a:t>
            </a:r>
          </a:p>
        </p:txBody>
      </p:sp>
      <p:pic>
        <p:nvPicPr>
          <p:cNvPr id="6" name="Picture 5" descr="ampu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7285" y="1059164"/>
            <a:ext cx="1828800" cy="2901035"/>
          </a:xfrm>
          <a:prstGeom prst="rect">
            <a:avLst/>
          </a:prstGeom>
        </p:spPr>
      </p:pic>
      <p:pic>
        <p:nvPicPr>
          <p:cNvPr id="7" name="Picture 6" descr="ka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7285" y="3923641"/>
            <a:ext cx="1828800" cy="282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684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6078" y="1"/>
            <a:ext cx="9522312" cy="6858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996758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0041_Fig001A_Adsay_v2_Orig_FINAL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2428775" y="-923434"/>
            <a:ext cx="6158173" cy="83800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30207" y="36688"/>
            <a:ext cx="4737799" cy="6793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01" y="187486"/>
            <a:ext cx="645781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19906867">
            <a:off x="1167492" y="1150249"/>
            <a:ext cx="33369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srgbClr val="000000"/>
                </a:solidFill>
              </a:rPr>
              <a:t> 3. Ampullary-duodenum</a:t>
            </a:r>
          </a:p>
        </p:txBody>
      </p:sp>
      <p:sp>
        <p:nvSpPr>
          <p:cNvPr id="11" name="TextBox 10"/>
          <p:cNvSpPr txBox="1"/>
          <p:nvPr/>
        </p:nvSpPr>
        <p:spPr>
          <a:xfrm rot="15240000">
            <a:off x="312953" y="4749196"/>
            <a:ext cx="2251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srgbClr val="000000"/>
                </a:solidFill>
              </a:rPr>
              <a:t>4. Papilla of </a:t>
            </a:r>
            <a:r>
              <a:rPr lang="en-US" sz="2000" b="1" dirty="0" err="1">
                <a:solidFill>
                  <a:srgbClr val="000000"/>
                </a:solidFill>
              </a:rPr>
              <a:t>Vater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950" y="3365431"/>
            <a:ext cx="167864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</a:rPr>
              <a:t>2. </a:t>
            </a:r>
            <a:r>
              <a:rPr lang="en-US" sz="2000" b="1" dirty="0" err="1">
                <a:solidFill>
                  <a:prstClr val="black"/>
                </a:solidFill>
              </a:rPr>
              <a:t>Ampullary-ductules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0208" y="6080657"/>
            <a:ext cx="3920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srgbClr val="000000"/>
                </a:solidFill>
              </a:rPr>
              <a:t>1. </a:t>
            </a:r>
            <a:r>
              <a:rPr lang="en-US" sz="2000" b="1" dirty="0" err="1">
                <a:solidFill>
                  <a:srgbClr val="000000"/>
                </a:solidFill>
              </a:rPr>
              <a:t>Intraampulary</a:t>
            </a:r>
            <a:r>
              <a:rPr lang="en-US" sz="2000" b="1" dirty="0">
                <a:solidFill>
                  <a:srgbClr val="000000"/>
                </a:solidFill>
              </a:rPr>
              <a:t> mucosa / Distal ends of the CBD and MPD</a:t>
            </a:r>
          </a:p>
        </p:txBody>
      </p:sp>
      <p:sp>
        <p:nvSpPr>
          <p:cNvPr id="2" name="Rectangle 1"/>
          <p:cNvSpPr/>
          <p:nvPr/>
        </p:nvSpPr>
        <p:spPr>
          <a:xfrm>
            <a:off x="5224373" y="2653986"/>
            <a:ext cx="1354848" cy="13592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0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0041_Fig001A_Adsay_v2_Orig_FINAL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2239208" y="-923434"/>
            <a:ext cx="6158173" cy="83800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30207" y="36688"/>
            <a:ext cx="4737799" cy="6793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9906867">
            <a:off x="1167492" y="1150249"/>
            <a:ext cx="33369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srgbClr val="000000"/>
                </a:solidFill>
              </a:rPr>
              <a:t> 3. Ampullary-duodenum</a:t>
            </a:r>
          </a:p>
        </p:txBody>
      </p:sp>
      <p:sp>
        <p:nvSpPr>
          <p:cNvPr id="11" name="TextBox 10"/>
          <p:cNvSpPr txBox="1"/>
          <p:nvPr/>
        </p:nvSpPr>
        <p:spPr>
          <a:xfrm rot="15240000">
            <a:off x="190292" y="4749196"/>
            <a:ext cx="2251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srgbClr val="000000"/>
                </a:solidFill>
              </a:rPr>
              <a:t>4. Papilla of </a:t>
            </a:r>
            <a:r>
              <a:rPr lang="en-US" sz="2000" b="1" dirty="0" err="1">
                <a:solidFill>
                  <a:srgbClr val="000000"/>
                </a:solidFill>
              </a:rPr>
              <a:t>Vater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4289" y="3365431"/>
            <a:ext cx="167864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</a:rPr>
              <a:t>2. </a:t>
            </a:r>
            <a:r>
              <a:rPr lang="en-US" sz="2000" b="1" dirty="0" err="1">
                <a:solidFill>
                  <a:prstClr val="black"/>
                </a:solidFill>
              </a:rPr>
              <a:t>Ampullary-ductules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7547" y="6080657"/>
            <a:ext cx="3920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srgbClr val="000000"/>
                </a:solidFill>
              </a:rPr>
              <a:t>1. </a:t>
            </a:r>
            <a:r>
              <a:rPr lang="en-US" sz="2000" b="1" dirty="0" err="1">
                <a:solidFill>
                  <a:srgbClr val="000000"/>
                </a:solidFill>
              </a:rPr>
              <a:t>Intraampulary</a:t>
            </a:r>
            <a:r>
              <a:rPr lang="en-US" sz="2000" b="1" dirty="0">
                <a:solidFill>
                  <a:srgbClr val="000000"/>
                </a:solidFill>
              </a:rPr>
              <a:t> mucosa / Distal ends of the CBD and MPD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3661" y="42204"/>
            <a:ext cx="10747717" cy="795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black"/>
                </a:solidFill>
                <a:latin typeface="Calibri"/>
              </a:rPr>
              <a:t>CAP synoptic protocol / WHO -2019</a:t>
            </a: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6049371" y="847020"/>
            <a:ext cx="5882436" cy="6010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u="sng" dirty="0">
                <a:solidFill>
                  <a:srgbClr val="C00000"/>
                </a:solidFill>
              </a:rPr>
              <a:t>Intra-</a:t>
            </a:r>
            <a:r>
              <a:rPr lang="en-US" b="1" u="sng" dirty="0" err="1">
                <a:solidFill>
                  <a:srgbClr val="C00000"/>
                </a:solidFill>
              </a:rPr>
              <a:t>ampullary</a:t>
            </a:r>
            <a:endParaRPr lang="en-US" b="1" u="sng" dirty="0">
              <a:solidFill>
                <a:srgbClr val="C00000"/>
              </a:solidFill>
            </a:endParaRPr>
          </a:p>
          <a:p>
            <a:pPr marL="234950" algn="l">
              <a:spcBef>
                <a:spcPts val="0"/>
              </a:spcBef>
              <a:buFont typeface="+mj-lt"/>
              <a:buAutoNum type="arabicPeriod"/>
            </a:pPr>
            <a:r>
              <a:rPr lang="en-US" b="1" dirty="0">
                <a:solidFill>
                  <a:srgbClr val="000090"/>
                </a:solidFill>
              </a:rPr>
              <a:t>Intra-ampullary papillary tubular neoplasm</a:t>
            </a:r>
          </a:p>
          <a:p>
            <a:pPr marL="234950" algn="l">
              <a:spcBef>
                <a:spcPts val="0"/>
              </a:spcBef>
              <a:buFont typeface="+mj-lt"/>
              <a:buAutoNum type="arabicPeriod"/>
            </a:pPr>
            <a:endParaRPr lang="en-US" b="1" dirty="0">
              <a:solidFill>
                <a:srgbClr val="000090"/>
              </a:solidFill>
            </a:endParaRPr>
          </a:p>
          <a:p>
            <a:pPr marL="234950" algn="l">
              <a:spcBef>
                <a:spcPts val="0"/>
              </a:spcBef>
              <a:buFont typeface="+mj-lt"/>
              <a:buAutoNum type="arabicPeriod"/>
            </a:pPr>
            <a:r>
              <a:rPr lang="en-US" b="1" dirty="0" err="1">
                <a:solidFill>
                  <a:srgbClr val="FF0000"/>
                </a:solidFill>
              </a:rPr>
              <a:t>Ampullary</a:t>
            </a:r>
            <a:r>
              <a:rPr lang="en-US" b="1" dirty="0">
                <a:solidFill>
                  <a:srgbClr val="FF0000"/>
                </a:solidFill>
              </a:rPr>
              <a:t>-ductal </a:t>
            </a:r>
          </a:p>
          <a:p>
            <a:pPr marL="234950" algn="l">
              <a:spcBef>
                <a:spcPts val="0"/>
              </a:spcBef>
            </a:pPr>
            <a:endParaRPr lang="en-US" b="1" dirty="0">
              <a:solidFill>
                <a:srgbClr val="C00000"/>
              </a:solidFill>
            </a:endParaRPr>
          </a:p>
          <a:p>
            <a:pPr marL="234950">
              <a:spcBef>
                <a:spcPts val="0"/>
              </a:spcBef>
            </a:pPr>
            <a:r>
              <a:rPr lang="en-US" b="1" u="sng" dirty="0" err="1">
                <a:solidFill>
                  <a:srgbClr val="C00000"/>
                </a:solidFill>
              </a:rPr>
              <a:t>Peri-ampullary</a:t>
            </a:r>
            <a:endParaRPr lang="en-US" b="1" u="sng" dirty="0">
              <a:solidFill>
                <a:srgbClr val="C00000"/>
              </a:solidFill>
            </a:endParaRPr>
          </a:p>
          <a:p>
            <a:pPr marL="234950" algn="l">
              <a:spcBef>
                <a:spcPts val="0"/>
              </a:spcBef>
            </a:pPr>
            <a:r>
              <a:rPr lang="en-US" b="1" dirty="0">
                <a:solidFill>
                  <a:srgbClr val="0000FF"/>
                </a:solidFill>
              </a:rPr>
              <a:t>3. (Peri)ampullary-duodenal (duodenal surface of the papilla)</a:t>
            </a:r>
          </a:p>
          <a:p>
            <a:pPr marL="234950" algn="l">
              <a:spcBef>
                <a:spcPts val="0"/>
              </a:spcBef>
            </a:pPr>
            <a:endParaRPr lang="en-US" b="1" dirty="0">
              <a:solidFill>
                <a:srgbClr val="0000FF"/>
              </a:solidFill>
            </a:endParaRPr>
          </a:p>
          <a:p>
            <a:pPr marL="234950" algn="l">
              <a:spcBef>
                <a:spcPts val="0"/>
              </a:spcBef>
            </a:pPr>
            <a:r>
              <a:rPr lang="en-US" b="1" dirty="0">
                <a:solidFill>
                  <a:prstClr val="white">
                    <a:lumMod val="50000"/>
                  </a:prstClr>
                </a:solidFill>
              </a:rPr>
              <a:t>4. Mixed</a:t>
            </a:r>
          </a:p>
        </p:txBody>
      </p:sp>
    </p:spTree>
    <p:extLst>
      <p:ext uri="{BB962C8B-B14F-4D97-AF65-F5344CB8AC3E}">
        <p14:creationId xmlns:p14="http://schemas.microsoft.com/office/powerpoint/2010/main" val="3248137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2047F2100CA430584FA96FD906E981F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75E19B6E565240E093244749DADC2667&lt;/guid&gt;&lt;date&gt;7/17/2015 08:16:34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B2047F2100CA430584FA96FD906E981F&lt;/guid&gt;&lt;repollguid&gt;18FAC86B6BB049169867CB1A1AF53F0C&lt;/repollguid&gt;&lt;sourceid&gt;8ECF52F4E5844AEF911C0B37E8FB198E&lt;/sourceid&gt;&lt;questiontext&gt;Which category does this belong to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6886203D730F485FA75813C4044AC18E&lt;/guid&gt;&lt;answertext&gt;Intraampullary&lt;/answertext&gt;&lt;valuetype&gt;0&lt;/valuetype&gt;&lt;/answer&gt;&lt;answer&gt;&lt;guid&gt;F4B371B359D44FB49DD1A0A35A2B24D0&lt;/guid&gt;&lt;answertext&gt;(Peri)ampullary duodenal&lt;/answertext&gt;&lt;valuetype&gt;0&lt;/valuetype&gt;&lt;/answer&gt;&lt;answer&gt;&lt;guid&gt;719C239E77A44D549DEB243DB5860EDF&lt;/guid&gt;&lt;answertext&gt;Ampulla of Vater&lt;/answertext&gt;&lt;valuetype&gt;0&lt;/valuetype&gt;&lt;/answer&gt;&lt;answer&gt;&lt;guid&gt;E6C41E7FBA074277AEC566ABB7BF1BFC&lt;/guid&gt;&lt;answertext&gt;Ampulla, NOS&lt;/answertext&gt;&lt;valuetype&gt;0&lt;/valuetype&gt;&lt;/answer&gt;&lt;answer&gt;&lt;guid&gt;7A84448C8D264A45BE75218F2079B3CC&lt;/guid&gt;&lt;answertext&gt;Pancreatic&lt;/answertext&gt;&lt;valuetype&gt;0&lt;/valuetype&gt;&lt;/answer&gt;&lt;/answers&gt;&lt;/multichoice&gt;&lt;/questions&gt;&lt;/questionlist&gt;"/>
  <p:tag name="LIVECHARTING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52810E9B2DE4D49A0A662E83888C177"/>
  <p:tag name="AUTOOPENPOLL" val="False"/>
  <p:tag name="TYPE" val="MultiChoiceSlide"/>
  <p:tag name="TPSLIDEBULLETSTYLE" val="2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3672D49B1B4D481FB03C049FA16C659F&lt;/guid&gt;&lt;date&gt;7/17/2015 08:16:34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E52810E9B2DE4D49A0A662E83888C177&lt;/guid&gt;&lt;repollguid&gt;A4FF0967C1B34F88839768389987E69D&lt;/repollguid&gt;&lt;sourceid&gt;9E3FD0940AE749B7875899EDEB6F699D&lt;/sourceid&gt;&lt;questiontext&gt;What is the origin (site specific classification) of this tumo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E21CC366B62C47C3BAE2EFC6CE6CDCAF&lt;/guid&gt;&lt;answertext&gt;Intra-ampullary CAP “In the ampulla”&lt;/answertext&gt;&lt;valuetype&gt;0&lt;/valuetype&gt;&lt;/answer&gt;&lt;answer&gt;&lt;guid&gt;3FE2FBF2FDD84185AEC8940EDFFA7E16&lt;/guid&gt;&lt;answertext&gt;(Peri)ampullary-duodenal CAP “Duodenal surface of the papilla”&lt;/answertext&gt;&lt;valuetype&gt;0&lt;/valuetype&gt;&lt;/answer&gt;&lt;answer&gt;&lt;guid&gt;26B98E76A76346128CA3B5D1B4B8C877&lt;/guid&gt;&lt;answertext&gt;Papilla of Vater CAP “Junction of ampullary and duodenal mucosa”&lt;/answertext&gt;&lt;valuetype&gt;0&lt;/valuetype&gt;&lt;/answer&gt;&lt;answer&gt;&lt;guid&gt;EA80625873EB4F92BAD15D7E63480B1B&lt;/guid&gt;&lt;answertext&gt;Pancreatic&lt;/answertext&gt;&lt;valuetype&gt;0&lt;/valuetype&gt;&lt;/answer&gt;&lt;answer&gt;&lt;guid&gt;2B4CA22F3813486F8C6DD83F67E2D18F&lt;/guid&gt;&lt;answertext&gt;Ampullary-          ductal AJSP, 2012&lt;/answertext&gt;&lt;valuetype&gt;0&lt;/valuetype&gt;&lt;/answer&gt;&lt;/answers&gt;&lt;/multichoice&gt;&lt;/questions&gt;&lt;/questionlist&gt;"/>
  <p:tag name="LIVECHARTING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66B2DC5BB5D443F8B1260479388C4D1"/>
  <p:tag name="AUTOOPENPOLL" val="False"/>
  <p:tag name="TYPE" val="MultiChoiceSlide"/>
  <p:tag name="TPSLIDEBULLETSTYLE" val="2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32636F89859644A69C3846464FA2F568&lt;/guid&gt;&lt;date&gt;7/17/2015 08:16:34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266B2DC5BB5D443F8B1260479388C4D1&lt;/guid&gt;&lt;repollguid&gt;3B85C16A6EAA4AA3A5CAF73B14C191A6&lt;/repollguid&gt;&lt;sourceid&gt;606049865EE94ECC862A7447988ABD12&lt;/sourceid&gt;&lt;questiontext&gt;Which category does this belong to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D3E066C5407042CCAD369714B7EBCE23&lt;/guid&gt;&lt;answertext&gt;Intraampullary&lt;/answertext&gt;&lt;valuetype&gt;0&lt;/valuetype&gt;&lt;/answer&gt;&lt;answer&gt;&lt;guid&gt;5DA2116FF40A41C2B6CFDF33AA5F4F88&lt;/guid&gt;&lt;answertext&gt;(Peri)ampullary duodenal&lt;/answertext&gt;&lt;valuetype&gt;0&lt;/valuetype&gt;&lt;/answer&gt;&lt;answer&gt;&lt;guid&gt;A729536EF44841AA86070FD15022344D&lt;/guid&gt;&lt;answertext&gt;Papilla of Vater&lt;/answertext&gt;&lt;valuetype&gt;0&lt;/valuetype&gt;&lt;/answer&gt;&lt;answer&gt;&lt;guid&gt;5B4A1444EA4C4300AC9D5A8C4B27ABDC&lt;/guid&gt;&lt;answertext&gt;Ampullary-ductal&lt;/answertext&gt;&lt;valuetype&gt;0&lt;/valuetype&gt;&lt;/answer&gt;&lt;answer&gt;&lt;guid&gt;C3C38BABFAE947D88DF0BC569465A806&lt;/guid&gt;&lt;answertext&gt;Other&lt;/answertext&gt;&lt;valuetype&gt;0&lt;/valuetype&gt;&lt;/answer&gt;&lt;/answers&gt;&lt;/multichoice&gt;&lt;/questions&gt;&lt;/questionlist&gt;"/>
  <p:tag name="LIVECHARTING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66B2DC5BB5D443F8B1260479388C4D1"/>
  <p:tag name="AUTOOPENPOLL" val="False"/>
  <p:tag name="TYPE" val="MultiChoiceSlide"/>
  <p:tag name="TPSLIDEBULLETSTYLE" val="2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32636F89859644A69C3846464FA2F568&lt;/guid&gt;&lt;date&gt;7/17/2015 08:16:34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266B2DC5BB5D443F8B1260479388C4D1&lt;/guid&gt;&lt;repollguid&gt;3B85C16A6EAA4AA3A5CAF73B14C191A6&lt;/repollguid&gt;&lt;sourceid&gt;606049865EE94ECC862A7447988ABD12&lt;/sourceid&gt;&lt;questiontext&gt;Which category does this belong to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D3E066C5407042CCAD369714B7EBCE23&lt;/guid&gt;&lt;answertext&gt;Intraampullary&lt;/answertext&gt;&lt;valuetype&gt;0&lt;/valuetype&gt;&lt;/answer&gt;&lt;answer&gt;&lt;guid&gt;5DA2116FF40A41C2B6CFDF33AA5F4F88&lt;/guid&gt;&lt;answertext&gt;(Peri)ampullary duodenal&lt;/answertext&gt;&lt;valuetype&gt;0&lt;/valuetype&gt;&lt;/answer&gt;&lt;answer&gt;&lt;guid&gt;A729536EF44841AA86070FD15022344D&lt;/guid&gt;&lt;answertext&gt;Papilla of Vater&lt;/answertext&gt;&lt;valuetype&gt;0&lt;/valuetype&gt;&lt;/answer&gt;&lt;answer&gt;&lt;guid&gt;5B4A1444EA4C4300AC9D5A8C4B27ABDC&lt;/guid&gt;&lt;answertext&gt;Ampullary-ductal&lt;/answertext&gt;&lt;valuetype&gt;0&lt;/valuetype&gt;&lt;/answer&gt;&lt;answer&gt;&lt;guid&gt;C3C38BABFAE947D88DF0BC569465A806&lt;/guid&gt;&lt;answertext&gt;Other&lt;/answertext&gt;&lt;valuetype&gt;0&lt;/valuetype&gt;&lt;/answer&gt;&lt;/answers&gt;&lt;/multichoice&gt;&lt;/questions&gt;&lt;/questionlist&gt;"/>
  <p:tag name="LIVECHARTING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2047F2100CA430584FA96FD906E981F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75E19B6E565240E093244749DADC2667&lt;/guid&gt;&lt;date&gt;7/17/2015 08:16:34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B2047F2100CA430584FA96FD906E981F&lt;/guid&gt;&lt;repollguid&gt;18FAC86B6BB049169867CB1A1AF53F0C&lt;/repollguid&gt;&lt;sourceid&gt;8ECF52F4E5844AEF911C0B37E8FB198E&lt;/sourceid&gt;&lt;questiontext&gt;Which category does this belong to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6886203D730F485FA75813C4044AC18E&lt;/guid&gt;&lt;answertext&gt;Intraampullary&lt;/answertext&gt;&lt;valuetype&gt;0&lt;/valuetype&gt;&lt;/answer&gt;&lt;answer&gt;&lt;guid&gt;F4B371B359D44FB49DD1A0A35A2B24D0&lt;/guid&gt;&lt;answertext&gt;(Peri)ampullary duodenal&lt;/answertext&gt;&lt;valuetype&gt;0&lt;/valuetype&gt;&lt;/answer&gt;&lt;answer&gt;&lt;guid&gt;719C239E77A44D549DEB243DB5860EDF&lt;/guid&gt;&lt;answertext&gt;Ampulla of Vater&lt;/answertext&gt;&lt;valuetype&gt;0&lt;/valuetype&gt;&lt;/answer&gt;&lt;answer&gt;&lt;guid&gt;E6C41E7FBA074277AEC566ABB7BF1BFC&lt;/guid&gt;&lt;answertext&gt;Ampulla, NOS&lt;/answertext&gt;&lt;valuetype&gt;0&lt;/valuetype&gt;&lt;/answer&gt;&lt;answer&gt;&lt;guid&gt;7A84448C8D264A45BE75218F2079B3CC&lt;/guid&gt;&lt;answertext&gt;Pancreatic&lt;/answertext&gt;&lt;valuetype&gt;0&lt;/valuetype&gt;&lt;/answer&gt;&lt;/answers&gt;&lt;/multichoice&gt;&lt;/questions&gt;&lt;/questionlist&gt;"/>
  <p:tag name="LIVECHARTING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2047F2100CA430584FA96FD906E981F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75E19B6E565240E093244749DADC2667&lt;/guid&gt;&lt;date&gt;7/17/2015 08:16:34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B2047F2100CA430584FA96FD906E981F&lt;/guid&gt;&lt;repollguid&gt;18FAC86B6BB049169867CB1A1AF53F0C&lt;/repollguid&gt;&lt;sourceid&gt;8ECF52F4E5844AEF911C0B37E8FB198E&lt;/sourceid&gt;&lt;questiontext&gt;Which category does this belong to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6886203D730F485FA75813C4044AC18E&lt;/guid&gt;&lt;answertext&gt;Intraampullary&lt;/answertext&gt;&lt;valuetype&gt;0&lt;/valuetype&gt;&lt;/answer&gt;&lt;answer&gt;&lt;guid&gt;F4B371B359D44FB49DD1A0A35A2B24D0&lt;/guid&gt;&lt;answertext&gt;(Peri)ampullary duodenal&lt;/answertext&gt;&lt;valuetype&gt;0&lt;/valuetype&gt;&lt;/answer&gt;&lt;answer&gt;&lt;guid&gt;719C239E77A44D549DEB243DB5860EDF&lt;/guid&gt;&lt;answertext&gt;Ampulla of Vater&lt;/answertext&gt;&lt;valuetype&gt;0&lt;/valuetype&gt;&lt;/answer&gt;&lt;answer&gt;&lt;guid&gt;E6C41E7FBA074277AEC566ABB7BF1BFC&lt;/guid&gt;&lt;answertext&gt;Ampulla, NOS&lt;/answertext&gt;&lt;valuetype&gt;0&lt;/valuetype&gt;&lt;/answer&gt;&lt;answer&gt;&lt;guid&gt;7A84448C8D264A45BE75218F2079B3CC&lt;/guid&gt;&lt;answertext&gt;Pancreatic&lt;/answertext&gt;&lt;valuetype&gt;0&lt;/valuetype&gt;&lt;/answer&gt;&lt;/answers&gt;&lt;/multichoice&gt;&lt;/questions&gt;&lt;/questionlist&gt;"/>
  <p:tag name="LIVECHARTING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52810E9B2DE4D49A0A662E83888C177"/>
  <p:tag name="AUTOOPENPOLL" val="False"/>
  <p:tag name="TYPE" val="MultiChoiceSlide"/>
  <p:tag name="TPSLIDEBULLETSTYLE" val="2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3672D49B1B4D481FB03C049FA16C659F&lt;/guid&gt;&lt;date&gt;7/17/2015 08:16:34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E52810E9B2DE4D49A0A662E83888C177&lt;/guid&gt;&lt;repollguid&gt;A4FF0967C1B34F88839768389987E69D&lt;/repollguid&gt;&lt;sourceid&gt;9E3FD0940AE749B7875899EDEB6F699D&lt;/sourceid&gt;&lt;questiontext&gt;What is the origin (site specific classification) of this tumo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E21CC366B62C47C3BAE2EFC6CE6CDCAF&lt;/guid&gt;&lt;answertext&gt;Intra-ampullary CAP “In the ampulla”&lt;/answertext&gt;&lt;valuetype&gt;0&lt;/valuetype&gt;&lt;/answer&gt;&lt;answer&gt;&lt;guid&gt;3FE2FBF2FDD84185AEC8940EDFFA7E16&lt;/guid&gt;&lt;answertext&gt;(Peri)ampullary-duodenal CAP “Duodenal surface of the papilla”&lt;/answertext&gt;&lt;valuetype&gt;0&lt;/valuetype&gt;&lt;/answer&gt;&lt;answer&gt;&lt;guid&gt;26B98E76A76346128CA3B5D1B4B8C877&lt;/guid&gt;&lt;answertext&gt;Papilla of Vater CAP “Junction of ampullary and duodenal mucosa”&lt;/answertext&gt;&lt;valuetype&gt;0&lt;/valuetype&gt;&lt;/answer&gt;&lt;answer&gt;&lt;guid&gt;EA80625873EB4F92BAD15D7E63480B1B&lt;/guid&gt;&lt;answertext&gt;Pancreatic&lt;/answertext&gt;&lt;valuetype&gt;0&lt;/valuetype&gt;&lt;/answer&gt;&lt;answer&gt;&lt;guid&gt;2B4CA22F3813486F8C6DD83F67E2D18F&lt;/guid&gt;&lt;answertext&gt;Ampullary-          ductal AJSP, 2012&lt;/answertext&gt;&lt;valuetype&gt;0&lt;/valuetype&gt;&lt;/answer&gt;&lt;/answers&gt;&lt;/multichoice&gt;&lt;/questions&gt;&lt;/questionlist&gt;"/>
  <p:tag name="LIVECHARTING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2422</Words>
  <Application>Microsoft Macintosh PowerPoint</Application>
  <PresentationFormat>Widescreen</PresentationFormat>
  <Paragraphs>440</Paragraphs>
  <Slides>78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Arial</vt:lpstr>
      <vt:lpstr>Calibri</vt:lpstr>
      <vt:lpstr>Calibri Light</vt:lpstr>
      <vt:lpstr>Office Theme</vt:lpstr>
      <vt:lpstr>Surgical Pathology of Ampulla</vt:lpstr>
      <vt:lpstr>“Ampulla”: Definitional issues</vt:lpstr>
      <vt:lpstr>Most studies on the topic are published under the heading of “periampullary”, a term that has been used variably as</vt:lpstr>
      <vt:lpstr>PowerPoint Presentation</vt:lpstr>
      <vt:lpstr>PowerPoint Presentation</vt:lpstr>
      <vt:lpstr>AMPULLA HISTOLOGY/ANATOMY</vt:lpstr>
      <vt:lpstr>PowerPoint Presentation</vt:lpstr>
      <vt:lpstr>PowerPoint Presentation</vt:lpstr>
      <vt:lpstr>PowerPoint Presentation</vt:lpstr>
      <vt:lpstr>Case -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Spectrum of growth patterns</vt:lpstr>
      <vt:lpstr>PowerPoint Presentation</vt:lpstr>
      <vt:lpstr>PowerPoint Presentation</vt:lpstr>
      <vt:lpstr> </vt:lpstr>
      <vt:lpstr>What is the origin  (site specific classification) of this tumor?</vt:lpstr>
      <vt:lpstr>What is the origin  (site specific classification) of this tumor?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</vt:lpstr>
      <vt:lpstr>Which category does this belong to?</vt:lpstr>
      <vt:lpstr>Which category does this belong to?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- Diagnosis</vt:lpstr>
      <vt:lpstr>PowerPoint Presentation</vt:lpstr>
      <vt:lpstr> </vt:lpstr>
      <vt:lpstr>PowerPoint Presentation</vt:lpstr>
      <vt:lpstr>Case -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Histologic classification of Ampullary carcinomas</vt:lpstr>
      <vt:lpstr>PowerPoint Presentation</vt:lpstr>
      <vt:lpstr>PowerPoint Presentation</vt:lpstr>
      <vt:lpstr>PowerPoint Presentation</vt:lpstr>
      <vt:lpstr>PowerPoint Presentation</vt:lpstr>
      <vt:lpstr>However,…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immunohistochemistry help?</vt:lpstr>
      <vt:lpstr>Our experience: IHC does not seem to be as helpful as previously thought</vt:lpstr>
      <vt:lpstr>PowerPoint Presentation</vt:lpstr>
      <vt:lpstr>PowerPoint Presentation</vt:lpstr>
      <vt:lpstr>Ang Panel – Histology correlation (in Emory cases)</vt:lpstr>
      <vt:lpstr>PowerPoint Presentation</vt:lpstr>
      <vt:lpstr>PowerPoint Presentation</vt:lpstr>
      <vt:lpstr>PowerPoint Presentation</vt:lpstr>
      <vt:lpstr>PowerPoint Presentation</vt:lpstr>
      <vt:lpstr>CONCLUSION:  Ampulla continues to be problematic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Nazmi Volkan Adsay</dc:creator>
  <cp:lastModifiedBy>Nazmi Volkan Adsay</cp:lastModifiedBy>
  <cp:revision>8</cp:revision>
  <dcterms:created xsi:type="dcterms:W3CDTF">2022-10-10T23:46:26Z</dcterms:created>
  <dcterms:modified xsi:type="dcterms:W3CDTF">2022-10-13T03:25:51Z</dcterms:modified>
</cp:coreProperties>
</file>