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4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6"/>
  </p:notesMasterIdLst>
  <p:sldIdLst>
    <p:sldId id="1472" r:id="rId2"/>
    <p:sldId id="738" r:id="rId3"/>
    <p:sldId id="566" r:id="rId4"/>
    <p:sldId id="668" r:id="rId5"/>
    <p:sldId id="409" r:id="rId6"/>
    <p:sldId id="740" r:id="rId7"/>
    <p:sldId id="1408" r:id="rId8"/>
    <p:sldId id="1410" r:id="rId9"/>
    <p:sldId id="1432" r:id="rId10"/>
    <p:sldId id="1431" r:id="rId11"/>
    <p:sldId id="571" r:id="rId12"/>
    <p:sldId id="1422" r:id="rId13"/>
    <p:sldId id="1425" r:id="rId14"/>
    <p:sldId id="1421" r:id="rId15"/>
    <p:sldId id="1413" r:id="rId16"/>
    <p:sldId id="1437" r:id="rId17"/>
    <p:sldId id="673" r:id="rId18"/>
    <p:sldId id="1435" r:id="rId19"/>
    <p:sldId id="1436" r:id="rId20"/>
    <p:sldId id="1441" r:id="rId21"/>
    <p:sldId id="1439" r:id="rId22"/>
    <p:sldId id="1438" r:id="rId23"/>
    <p:sldId id="1440" r:id="rId24"/>
    <p:sldId id="1442" r:id="rId25"/>
    <p:sldId id="665" r:id="rId26"/>
    <p:sldId id="675" r:id="rId27"/>
    <p:sldId id="1443" r:id="rId28"/>
    <p:sldId id="585" r:id="rId29"/>
    <p:sldId id="587" r:id="rId30"/>
    <p:sldId id="1444" r:id="rId31"/>
    <p:sldId id="578" r:id="rId32"/>
    <p:sldId id="1445" r:id="rId33"/>
    <p:sldId id="592" r:id="rId34"/>
    <p:sldId id="595" r:id="rId35"/>
    <p:sldId id="692" r:id="rId36"/>
    <p:sldId id="598" r:id="rId37"/>
    <p:sldId id="739" r:id="rId38"/>
    <p:sldId id="1463" r:id="rId39"/>
    <p:sldId id="615" r:id="rId40"/>
    <p:sldId id="1452" r:id="rId41"/>
    <p:sldId id="1449" r:id="rId42"/>
    <p:sldId id="930" r:id="rId43"/>
    <p:sldId id="1448" r:id="rId44"/>
    <p:sldId id="928" r:id="rId45"/>
    <p:sldId id="677" r:id="rId46"/>
    <p:sldId id="1462" r:id="rId47"/>
    <p:sldId id="1088" r:id="rId48"/>
    <p:sldId id="1389" r:id="rId49"/>
    <p:sldId id="1467" r:id="rId50"/>
    <p:sldId id="1471" r:id="rId51"/>
    <p:sldId id="1470" r:id="rId52"/>
    <p:sldId id="1476" r:id="rId53"/>
    <p:sldId id="1477" r:id="rId54"/>
    <p:sldId id="1478" r:id="rId55"/>
    <p:sldId id="701" r:id="rId56"/>
    <p:sldId id="703" r:id="rId57"/>
    <p:sldId id="1479" r:id="rId58"/>
    <p:sldId id="684" r:id="rId59"/>
    <p:sldId id="1480" r:id="rId60"/>
    <p:sldId id="719" r:id="rId61"/>
    <p:sldId id="705" r:id="rId62"/>
    <p:sldId id="278" r:id="rId63"/>
    <p:sldId id="382" r:id="rId64"/>
    <p:sldId id="1450" r:id="rId65"/>
    <p:sldId id="1404" r:id="rId66"/>
    <p:sldId id="1405" r:id="rId67"/>
    <p:sldId id="1406" r:id="rId68"/>
    <p:sldId id="295" r:id="rId69"/>
    <p:sldId id="298" r:id="rId70"/>
    <p:sldId id="299" r:id="rId71"/>
    <p:sldId id="663" r:id="rId72"/>
    <p:sldId id="753" r:id="rId73"/>
    <p:sldId id="1451" r:id="rId74"/>
    <p:sldId id="1453" r:id="rId75"/>
    <p:sldId id="1464" r:id="rId76"/>
    <p:sldId id="1469" r:id="rId77"/>
    <p:sldId id="1481" r:id="rId78"/>
    <p:sldId id="1466" r:id="rId79"/>
    <p:sldId id="1382" r:id="rId80"/>
    <p:sldId id="1482" r:id="rId81"/>
    <p:sldId id="1468" r:id="rId82"/>
    <p:sldId id="1399" r:id="rId83"/>
    <p:sldId id="1400" r:id="rId84"/>
    <p:sldId id="1398" r:id="rId85"/>
    <p:sldId id="1401" r:id="rId86"/>
    <p:sldId id="1483" r:id="rId87"/>
    <p:sldId id="334" r:id="rId88"/>
    <p:sldId id="389" r:id="rId89"/>
    <p:sldId id="367" r:id="rId90"/>
    <p:sldId id="1403" r:id="rId91"/>
    <p:sldId id="766" r:id="rId92"/>
    <p:sldId id="807" r:id="rId93"/>
    <p:sldId id="1484" r:id="rId94"/>
    <p:sldId id="304" r:id="rId9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0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38" autoAdjust="0"/>
    <p:restoredTop sz="94675" autoAdjust="0"/>
  </p:normalViewPr>
  <p:slideViewPr>
    <p:cSldViewPr snapToGrid="0" showGuides="1">
      <p:cViewPr>
        <p:scale>
          <a:sx n="100" d="100"/>
          <a:sy n="100" d="100"/>
        </p:scale>
        <p:origin x="2634" y="173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559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2866141732283469E-2"/>
          <c:y val="5.4236293379994166E-2"/>
          <c:w val="0.50435608048993874"/>
          <c:h val="0.89152741324001161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 w="12700">
              <a:solidFill>
                <a:schemeClr val="tx1"/>
              </a:solidFill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en-US" dirty="0"/>
                      <a:t>62.3%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D5E-4CC5-A455-5AA8808D99EA}"/>
                </c:ext>
              </c:extLst>
            </c:dLbl>
            <c:numFmt formatCode="@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1" i="0" u="none" strike="noStrike" kern="1200" baseline="0">
                    <a:solidFill>
                      <a:schemeClr val="tx1"/>
                    </a:solidFill>
                    <a:latin typeface="+mj-lt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Sheet1!$A$9</c:f>
              <c:numCache>
                <c:formatCode>General</c:formatCode>
                <c:ptCount val="1"/>
                <c:pt idx="0">
                  <c:v>62.3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D5E-4CC5-A455-5AA8808D99EA}"/>
            </c:ext>
          </c:extLst>
        </c:ser>
        <c:ser>
          <c:idx val="1"/>
          <c:order val="1"/>
          <c:spPr>
            <a:solidFill>
              <a:schemeClr val="accent2"/>
            </a:solidFill>
            <a:ln w="12700">
              <a:solidFill>
                <a:schemeClr val="tx1"/>
              </a:solidFill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en-US" dirty="0"/>
                      <a:t>43.9%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D5E-4CC5-A455-5AA8808D99E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1" i="0" u="none" strike="noStrike" kern="1200" baseline="0">
                    <a:solidFill>
                      <a:schemeClr val="tx1"/>
                    </a:solidFill>
                    <a:latin typeface="+mj-lt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Sheet1!$B$9</c:f>
              <c:numCache>
                <c:formatCode>General</c:formatCode>
                <c:ptCount val="1"/>
                <c:pt idx="0">
                  <c:v>43.9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4D5E-4CC5-A455-5AA8808D99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100"/>
        <c:axId val="24834816"/>
        <c:axId val="24836352"/>
      </c:barChart>
      <c:catAx>
        <c:axId val="24834816"/>
        <c:scaling>
          <c:orientation val="minMax"/>
        </c:scaling>
        <c:delete val="1"/>
        <c:axPos val="b"/>
        <c:majorTickMark val="none"/>
        <c:minorTickMark val="none"/>
        <c:tickLblPos val="nextTo"/>
        <c:crossAx val="24836352"/>
        <c:crosses val="autoZero"/>
        <c:auto val="1"/>
        <c:lblAlgn val="ctr"/>
        <c:lblOffset val="100"/>
        <c:noMultiLvlLbl val="0"/>
      </c:catAx>
      <c:valAx>
        <c:axId val="24836352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24834816"/>
        <c:crosses val="autoZero"/>
        <c:crossBetween val="between"/>
        <c:majorUnit val="20"/>
      </c:valAx>
      <c:spPr>
        <a:noFill/>
        <a:ln w="28575">
          <a:solidFill>
            <a:schemeClr val="tx1"/>
          </a:solidFill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4842169728783903"/>
          <c:y val="5.4236293379994166E-2"/>
          <c:w val="0.48213385826771654"/>
          <c:h val="0.89152741324001161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 w="12700">
              <a:solidFill>
                <a:schemeClr val="tx1"/>
              </a:solidFill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en-US" dirty="0"/>
                      <a:t>21.2%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E92-42CF-B633-024895D78C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1" i="0" u="none" strike="noStrike" kern="1200" baseline="0">
                    <a:solidFill>
                      <a:schemeClr val="tx1"/>
                    </a:solidFill>
                    <a:latin typeface="+mj-lt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Sheet1!$A$3</c:f>
              <c:numCache>
                <c:formatCode>General</c:formatCode>
                <c:ptCount val="1"/>
                <c:pt idx="0">
                  <c:v>21.2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E92-42CF-B633-024895D78C55}"/>
            </c:ext>
          </c:extLst>
        </c:ser>
        <c:ser>
          <c:idx val="1"/>
          <c:order val="1"/>
          <c:spPr>
            <a:solidFill>
              <a:schemeClr val="accent2"/>
            </a:solidFill>
            <a:ln w="12700">
              <a:solidFill>
                <a:schemeClr val="tx1"/>
              </a:solidFill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en-US" dirty="0"/>
                      <a:t>22.7%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E92-42CF-B633-024895D78C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1" i="0" u="none" strike="noStrike" kern="1200" baseline="0">
                    <a:solidFill>
                      <a:schemeClr val="tx1"/>
                    </a:solidFill>
                    <a:latin typeface="+mj-lt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Sheet1!$A$4</c:f>
              <c:numCache>
                <c:formatCode>General</c:formatCode>
                <c:ptCount val="1"/>
                <c:pt idx="0">
                  <c:v>22.7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4E92-42CF-B633-024895D78C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100"/>
        <c:axId val="25385984"/>
        <c:axId val="25408256"/>
      </c:barChart>
      <c:catAx>
        <c:axId val="25385984"/>
        <c:scaling>
          <c:orientation val="minMax"/>
        </c:scaling>
        <c:delete val="1"/>
        <c:axPos val="b"/>
        <c:majorTickMark val="none"/>
        <c:minorTickMark val="none"/>
        <c:tickLblPos val="nextTo"/>
        <c:crossAx val="25408256"/>
        <c:crosses val="autoZero"/>
        <c:auto val="1"/>
        <c:lblAlgn val="ctr"/>
        <c:lblOffset val="100"/>
        <c:noMultiLvlLbl val="0"/>
      </c:catAx>
      <c:valAx>
        <c:axId val="25408256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25385984"/>
        <c:crosses val="autoZero"/>
        <c:crossBetween val="between"/>
        <c:majorUnit val="20"/>
      </c:valAx>
      <c:spPr>
        <a:noFill/>
        <a:ln w="28575">
          <a:solidFill>
            <a:schemeClr val="tx1"/>
          </a:solidFill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4854545947830365"/>
          <c:y val="4.583333333333333E-2"/>
          <c:w val="0.45579954799894984"/>
          <c:h val="0.90833333333333333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613B-45B7-958E-6791C25C1BA8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3-613B-45B7-958E-6791C25C1BA8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0" i="0" u="none" strike="noStrike" kern="1200" baseline="0">
                    <a:solidFill>
                      <a:schemeClr val="accent2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Endometrial endometrioid Ca</c:v>
                </c:pt>
                <c:pt idx="1">
                  <c:v>Endometriosis</c:v>
                </c:pt>
                <c:pt idx="2">
                  <c:v>Borderline tumor</c:v>
                </c:pt>
              </c:strCache>
            </c:strRef>
          </c:cat>
          <c:val>
            <c:numRef>
              <c:f>Sheet1!$B$2:$B$4</c:f>
              <c:numCache>
                <c:formatCode>0%</c:formatCode>
                <c:ptCount val="3"/>
                <c:pt idx="0">
                  <c:v>0.43</c:v>
                </c:pt>
                <c:pt idx="1">
                  <c:v>0.48</c:v>
                </c:pt>
                <c:pt idx="2">
                  <c:v>0.89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613B-45B7-958E-6791C25C1BA8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62"/>
        <c:overlap val="16"/>
        <c:axId val="142318976"/>
        <c:axId val="142320768"/>
      </c:barChart>
      <c:catAx>
        <c:axId val="142318976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spPr>
          <a:noFill/>
          <a:ln w="6350" cap="flat" cmpd="sng" algn="ctr">
            <a:solidFill>
              <a:schemeClr val="tx1">
                <a:tint val="75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accent2">
                    <a:lumMod val="75000"/>
                  </a:schemeClr>
                </a:solidFill>
                <a:latin typeface="+mj-lt"/>
                <a:ea typeface="+mn-ea"/>
                <a:cs typeface="+mn-cs"/>
              </a:defRPr>
            </a:pPr>
            <a:endParaRPr lang="en-US"/>
          </a:p>
        </c:txPr>
        <c:crossAx val="142320768"/>
        <c:crosses val="autoZero"/>
        <c:auto val="1"/>
        <c:lblAlgn val="ctr"/>
        <c:lblOffset val="100"/>
        <c:noMultiLvlLbl val="0"/>
      </c:catAx>
      <c:valAx>
        <c:axId val="142320768"/>
        <c:scaling>
          <c:orientation val="minMax"/>
          <c:max val="1"/>
        </c:scaling>
        <c:delete val="1"/>
        <c:axPos val="b"/>
        <c:majorGridlines>
          <c:spPr>
            <a:ln w="6350" cap="flat" cmpd="sng" algn="ctr">
              <a:noFill/>
              <a:prstDash val="solid"/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crossAx val="14231897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6350" cap="flat" cmpd="sng" algn="ctr">
      <a:noFill/>
      <a:prstDash val="solid"/>
      <a:miter lim="800000"/>
    </a:ln>
    <a:effectLst/>
  </c:spPr>
  <c:txPr>
    <a:bodyPr/>
    <a:lstStyle/>
    <a:p>
      <a:pPr>
        <a:defRPr sz="1800">
          <a:solidFill>
            <a:schemeClr val="bg2"/>
          </a:solidFill>
        </a:defRPr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1645542921456321"/>
          <c:y val="4.583333333333333E-2"/>
          <c:w val="0.60223117577802865"/>
          <c:h val="0.90833333333333333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7645-41F7-8612-043E70173CF9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7645-41F7-8612-043E70173CF9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F110-4E3D-BDB5-4FF9B559FABF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F110-4E3D-BDB5-4FF9B559FABF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0" i="0" u="none" strike="noStrike" kern="1200" baseline="0">
                    <a:solidFill>
                      <a:schemeClr val="accent2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PR</c:v>
                </c:pt>
                <c:pt idx="1">
                  <c:v>ER</c:v>
                </c:pt>
                <c:pt idx="2">
                  <c:v>CK20</c:v>
                </c:pt>
                <c:pt idx="3">
                  <c:v>CK7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>
                  <c:v>0.65</c:v>
                </c:pt>
                <c:pt idx="1">
                  <c:v>1</c:v>
                </c:pt>
                <c:pt idx="2">
                  <c:v>0.35</c:v>
                </c:pt>
                <c:pt idx="3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645-41F7-8612-043E70173CF9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46"/>
        <c:overlap val="16"/>
        <c:axId val="142337920"/>
        <c:axId val="142339456"/>
      </c:barChart>
      <c:catAx>
        <c:axId val="142337920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spPr>
          <a:noFill/>
          <a:ln w="6350" cap="flat" cmpd="sng" algn="ctr">
            <a:solidFill>
              <a:schemeClr val="tx1">
                <a:tint val="75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accent2">
                    <a:lumMod val="75000"/>
                  </a:schemeClr>
                </a:solidFill>
                <a:latin typeface="+mj-lt"/>
                <a:ea typeface="+mn-ea"/>
                <a:cs typeface="+mn-cs"/>
              </a:defRPr>
            </a:pPr>
            <a:endParaRPr lang="en-US"/>
          </a:p>
        </c:txPr>
        <c:crossAx val="142339456"/>
        <c:crosses val="autoZero"/>
        <c:auto val="1"/>
        <c:lblAlgn val="ctr"/>
        <c:lblOffset val="100"/>
        <c:noMultiLvlLbl val="0"/>
      </c:catAx>
      <c:valAx>
        <c:axId val="142339456"/>
        <c:scaling>
          <c:orientation val="minMax"/>
          <c:max val="1"/>
        </c:scaling>
        <c:delete val="1"/>
        <c:axPos val="b"/>
        <c:majorGridlines>
          <c:spPr>
            <a:ln w="6350" cap="flat" cmpd="sng" algn="ctr">
              <a:noFill/>
              <a:prstDash val="solid"/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crossAx val="14233792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6350" cap="flat" cmpd="sng" algn="ctr">
      <a:noFill/>
      <a:prstDash val="solid"/>
      <a:miter lim="800000"/>
    </a:ln>
    <a:effectLst/>
  </c:spPr>
  <c:txPr>
    <a:bodyPr/>
    <a:lstStyle/>
    <a:p>
      <a:pPr>
        <a:defRPr sz="1800">
          <a:solidFill>
            <a:schemeClr val="bg2"/>
          </a:solidFill>
        </a:defRPr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108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 mods="ignoreCSTransforms">
      <cs:styleClr val="0">
        <a:shade val="25000"/>
      </cs:styl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 mods="ignoreCSTransforms">
      <cs:styleClr val="0">
        <a:tint val="25000"/>
      </cs:styl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108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 mods="ignoreCSTransforms">
      <cs:styleClr val="0">
        <a:shade val="25000"/>
      </cs:styl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 mods="ignoreCSTransforms">
      <cs:styleClr val="0">
        <a:tint val="25000"/>
      </cs:styl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846628-5F2D-46D4-B2D3-DADB26660E20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A0C7E4-9764-4D43-BDC2-D47BF9CB51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0293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7A51BAA-E2F1-4F93-B5A5-E5A03E4A5FB0}" type="slidenum">
              <a:rPr lang="en-US" altLang="en-US"/>
              <a:pPr>
                <a:spcBef>
                  <a:spcPct val="0"/>
                </a:spcBef>
              </a:pPr>
              <a:t>4</a:t>
            </a:fld>
            <a:endParaRPr lang="en-US" altLang="en-US"/>
          </a:p>
        </p:txBody>
      </p:sp>
      <p:sp>
        <p:nvSpPr>
          <p:cNvPr id="186371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9730" tIns="44865" rIns="89730" bIns="44865" anchor="b"/>
          <a:lstStyle>
            <a:lvl1pPr defTabSz="89693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89693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89693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89693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89693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89693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89693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89693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89693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121B3AAD-CF4D-4DE4-8169-568A46433C30}" type="slidenum">
              <a:rPr lang="en-US" altLang="en-US">
                <a:latin typeface="Times New Roman" panose="02020603050405020304" pitchFamily="18" charset="0"/>
                <a:cs typeface="Arial" panose="020B0604020202020204" pitchFamily="34" charset="0"/>
              </a:rPr>
              <a:pPr algn="r" eaLnBrk="1" hangingPunct="1">
                <a:spcBef>
                  <a:spcPct val="0"/>
                </a:spcBef>
              </a:pPr>
              <a:t>4</a:t>
            </a:fld>
            <a:endParaRPr lang="en-US" altLang="en-US">
              <a:latin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8637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4175" y="687388"/>
            <a:ext cx="6088063" cy="3425825"/>
          </a:xfrm>
          <a:ln/>
        </p:spPr>
      </p:sp>
      <p:sp>
        <p:nvSpPr>
          <p:cNvPr id="18637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2813" y="4341813"/>
            <a:ext cx="5032375" cy="4114800"/>
          </a:xfrm>
          <a:noFill/>
        </p:spPr>
        <p:txBody>
          <a:bodyPr lIns="89730" tIns="44865" rIns="89730" bIns="44865"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068056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9149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  <p:sp>
        <p:nvSpPr>
          <p:cNvPr id="1914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DB9DCE3-89B4-4393-9404-FE1E7BA70E81}" type="slidenum">
              <a:rPr lang="en-US" altLang="en-US"/>
              <a:pPr>
                <a:spcBef>
                  <a:spcPct val="0"/>
                </a:spcBef>
              </a:pPr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555367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925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  <p:sp>
        <p:nvSpPr>
          <p:cNvPr id="1925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09A84A7-E61F-4F33-AD77-F4BB38C5DD21}" type="slidenum">
              <a:rPr lang="en-US" altLang="en-US"/>
              <a:pPr>
                <a:spcBef>
                  <a:spcPct val="0"/>
                </a:spcBef>
              </a:pPr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770666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8841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  <p:sp>
        <p:nvSpPr>
          <p:cNvPr id="1884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B004893-A985-4C2E-AAFB-71EABE7F06AB}" type="slidenum">
              <a:rPr lang="en-US" altLang="en-US"/>
              <a:pPr>
                <a:spcBef>
                  <a:spcPct val="0"/>
                </a:spcBef>
              </a:pPr>
              <a:t>26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4741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142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  <p:sp>
        <p:nvSpPr>
          <p:cNvPr id="2314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5E5EFC5-23EE-4145-A56F-3D6FF2F02338}" type="slidenum">
              <a:rPr lang="en-US" altLang="en-US"/>
              <a:pPr>
                <a:spcBef>
                  <a:spcPct val="0"/>
                </a:spcBef>
              </a:pPr>
              <a:t>27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45616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0685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  <p:sp>
        <p:nvSpPr>
          <p:cNvPr id="206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C6AF37A-CA32-46C0-8624-E85C228D45CE}" type="slidenum">
              <a:rPr lang="en-US" altLang="en-US"/>
              <a:pPr>
                <a:spcBef>
                  <a:spcPct val="0"/>
                </a:spcBef>
              </a:pPr>
              <a:t>28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28457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088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  <p:sp>
        <p:nvSpPr>
          <p:cNvPr id="2089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B5B5F17-52F5-4D07-83E7-84C0B9FD8161}" type="slidenum">
              <a:rPr lang="en-US" altLang="en-US"/>
              <a:pPr>
                <a:spcBef>
                  <a:spcPct val="0"/>
                </a:spcBef>
              </a:pPr>
              <a:t>29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462821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9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1094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  <p:sp>
        <p:nvSpPr>
          <p:cNvPr id="2109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A6F5D84-B10E-43BB-89FA-C89AF6609EB4}" type="slidenum">
              <a:rPr lang="en-US" altLang="en-US"/>
              <a:pPr>
                <a:spcBef>
                  <a:spcPct val="0"/>
                </a:spcBef>
              </a:pPr>
              <a:t>31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899799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9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119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  <p:sp>
        <p:nvSpPr>
          <p:cNvPr id="2119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22C7395-8575-4765-9A67-9B6B6D2FF408}" type="slidenum">
              <a:rPr lang="en-US" altLang="en-US"/>
              <a:pPr>
                <a:spcBef>
                  <a:spcPct val="0"/>
                </a:spcBef>
              </a:pPr>
              <a:t>33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356717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25283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  <p:sp>
        <p:nvSpPr>
          <p:cNvPr id="2252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AFE5CE-0139-4B15-964D-70A69D6ABB19}" type="slidenum">
              <a:rPr lang="en-US" altLang="en-US"/>
              <a:pPr>
                <a:spcBef>
                  <a:spcPct val="0"/>
                </a:spcBef>
              </a:pPr>
              <a:t>35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629451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2630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  <p:sp>
        <p:nvSpPr>
          <p:cNvPr id="2263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5EECC49-70E8-499D-A689-A4DB7904E1C4}" type="slidenum">
              <a:rPr lang="en-US" altLang="en-US"/>
              <a:pPr>
                <a:spcBef>
                  <a:spcPct val="0"/>
                </a:spcBef>
              </a:pPr>
              <a:t>36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10188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2630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  <p:sp>
        <p:nvSpPr>
          <p:cNvPr id="2263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5EECC49-70E8-499D-A689-A4DB7904E1C4}" type="slidenum">
              <a:rPr lang="en-US" altLang="en-US"/>
              <a:pPr>
                <a:spcBef>
                  <a:spcPct val="0"/>
                </a:spcBef>
              </a:pPr>
              <a:t>37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708445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7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4473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  <p:sp>
        <p:nvSpPr>
          <p:cNvPr id="2447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962FB69-A692-490C-AA18-9011C1D6C6EC}" type="slidenum">
              <a:rPr lang="en-US" altLang="en-US"/>
              <a:pPr>
                <a:spcBef>
                  <a:spcPct val="0"/>
                </a:spcBef>
              </a:pPr>
              <a:t>39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3204712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221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  <p:sp>
        <p:nvSpPr>
          <p:cNvPr id="222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19D6907-3B52-4E7F-B34A-8242BB0E49D3}" type="slidenum">
              <a:rPr lang="en-US" altLang="en-US"/>
              <a:pPr>
                <a:spcBef>
                  <a:spcPct val="0"/>
                </a:spcBef>
              </a:pPr>
              <a:t>42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774544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1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8058A10-16B7-4210-822C-E75045D23DF8}" type="slidenum">
              <a:rPr lang="en-US" altLang="en-US"/>
              <a:pPr>
                <a:spcBef>
                  <a:spcPct val="0"/>
                </a:spcBef>
              </a:pPr>
              <a:t>44</a:t>
            </a:fld>
            <a:endParaRPr lang="en-US" altLang="en-US"/>
          </a:p>
        </p:txBody>
      </p:sp>
      <p:sp>
        <p:nvSpPr>
          <p:cNvPr id="2201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01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03804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34275BF-25F4-440A-B4E4-A29FA5AD508C}" type="slidenum">
              <a:rPr lang="en-US" altLang="en-US"/>
              <a:pPr eaLnBrk="1" hangingPunct="1">
                <a:spcBef>
                  <a:spcPct val="0"/>
                </a:spcBef>
              </a:pPr>
              <a:t>55</a:t>
            </a:fld>
            <a:endParaRPr lang="en-US" altLang="en-US"/>
          </a:p>
        </p:txBody>
      </p:sp>
      <p:sp>
        <p:nvSpPr>
          <p:cNvPr id="206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068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9740452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8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7E6AA53-D3BB-444A-ADAC-7BE4A6843BC6}" type="slidenum">
              <a:rPr lang="en-US" altLang="en-US"/>
              <a:pPr eaLnBrk="1" hangingPunct="1">
                <a:spcBef>
                  <a:spcPct val="0"/>
                </a:spcBef>
              </a:pPr>
              <a:t>56</a:t>
            </a:fld>
            <a:endParaRPr lang="en-US" altLang="en-US"/>
          </a:p>
        </p:txBody>
      </p:sp>
      <p:sp>
        <p:nvSpPr>
          <p:cNvPr id="207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078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57498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7FDAA-1FB8-4F6D-9472-BC771A5EB5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08C34-4CB4-478B-8937-1C659839C6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93896F-D057-492B-9334-B5DADE98D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7D8429-9E33-4DED-9305-8F6F8271B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5C3B-A85A-4068-BB30-98B66976D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950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1DA00-F1FA-4D27-A25B-1AF949CC6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BD533-0A97-4E29-995D-A8C0326AE6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44CF58-0ED3-4270-B378-937F6913B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DEB3C5-75B7-4825-8151-A06457286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955A62-8793-448F-B047-A030D4454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 userDrawn="1"/>
        </p:nvSpPr>
        <p:spPr>
          <a:xfrm>
            <a:off x="0" y="6139090"/>
            <a:ext cx="12192000" cy="718910"/>
          </a:xfrm>
          <a:prstGeom prst="rect">
            <a:avLst/>
          </a:prstGeom>
          <a:solidFill>
            <a:srgbClr val="E6E7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0252" b="18565"/>
          <a:stretch/>
        </p:blipFill>
        <p:spPr>
          <a:xfrm>
            <a:off x="106218" y="6026376"/>
            <a:ext cx="1700963" cy="72662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32455" y="6238739"/>
            <a:ext cx="2819400" cy="508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517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5C39C-5219-496A-9444-DE889EE3B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300E1-1BF7-4074-846F-784E972250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C84E9F-859C-4A25-814E-433C6C44BE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3DA3A-6BAE-4984-B040-B02623AB1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EF4730-8FF5-4438-AA80-23220558B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8433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F3CA3-FE75-4FF9-947F-B9DE0EB9C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08557-B8CA-4442-B693-E97250EBD2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F499E8-484C-4127-8BFD-15CF6D0423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3EFC01-7A81-4AA1-9E20-B4128FC9A9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3D30A7-6174-4229-BD53-576509FF2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53A1C6-E68E-411F-AECA-8834F5FD3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840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2E417-CE1A-4F20-BAF2-447FA9235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6E6332-CD07-47A2-928E-FC1414A8A5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D71576-5DF4-441B-9AF0-1846EC2692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700AC5-9206-4EAE-882E-D759C3A6C4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79B789-6BF0-4F90-B21B-D7C291BB3F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BDA2C2-83D2-4409-8039-F9E9709F9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113609-6BC2-4A95-9C81-C6C11AA55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28B30B-58AB-4550-851E-7985F6046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3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9DB0E-D72A-4066-914D-0DD16EE54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710A53-C4E6-487E-932E-DB2E299EC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59E59F-E06E-4EFC-84DB-E96E28A48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A702C-747A-432B-ADA8-1BE6D4649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388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84E15B-3FC9-4763-A987-C0F2E8B50B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501C3D-A11F-4A62-8A1C-79F001A66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4DCF7D-8AE7-4007-A8E4-04819176F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363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C32A8-6276-45AE-A6F0-04B30ED43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DC200-DA36-413F-80BC-2E300471FA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C8F5AD-81ED-47E3-8E45-58FD48FF4B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63953C-15CC-43D6-A7F6-F5ADE2F9EC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18938A-5000-42E0-AE8F-D48E156B7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4CD01D-806F-4844-93D5-EA3234F49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897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96AD1-D066-4619-8ED8-C0810612C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E45308-92EC-4FD6-BA0F-B9D0156005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1A1E7-572A-483F-A13C-EACA1514D5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6F55C0-99BA-41E5-B978-4B36B1EA2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1F1236-5C1E-4109-8509-28630AE5D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3E6EF-CB8D-4BAE-AFC5-B22262AC79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979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96ED0-BA3A-47CE-98F7-2391E9F59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2EDE3C-10C5-413F-919E-51F05623D8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B6F19-EFD6-4F62-8587-54323CD89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5873F7-A29B-4496-8C01-365BD9DA2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903C2-13EA-415E-BB84-2177DAF1F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684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FC4299-A566-4EF7-A921-5FE6CD8E74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BB4241-461D-4C1C-8C7E-2476A1B61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25FA8A-22B0-41B6-89FD-5197C1C88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E97EE-8EA6-4202-8AC5-E56C58BB1F2E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1E20CC-5268-4474-ABC0-0977B39EE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C389EF-1736-43DB-B0F9-730B12477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817B-D4AC-4603-878D-261B2A10B0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2960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508000" y="274639"/>
            <a:ext cx="10989733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fld id="{4C20EDD5-ECF0-4602-B300-FC2CDBD6FCF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06837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A72444-E0B8-4862-A4C5-498A851AB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97DBCD-7D09-41A2-BC01-2BD91E741D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4F2FEE-C3E1-48B7-84EF-E32DDD7721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9E6E97EE-8EA6-4202-8AC5-E56C58BB1F2E}" type="datetimeFigureOut">
              <a:rPr lang="en-US" smtClean="0"/>
              <a:pPr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145FF4-304C-4B35-9DEE-832785D891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F1FA2D-4947-4AC7-B043-DF8DF013D5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E6E9817B-D4AC-4603-878D-261B2A10B0F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96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12" Type="http://schemas.openxmlformats.org/officeDocument/2006/relationships/image" Target="../media/image16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3.jpeg"/><Relationship Id="rId5" Type="http://schemas.microsoft.com/office/2007/relationships/hdphoto" Target="../media/hdphoto2.wdp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microsoft.com/office/2007/relationships/hdphoto" Target="../media/hdphoto5.wdp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7.png"/><Relationship Id="rId5" Type="http://schemas.microsoft.com/office/2007/relationships/hdphoto" Target="../media/hdphoto4.wdp"/><Relationship Id="rId4" Type="http://schemas.openxmlformats.org/officeDocument/2006/relationships/image" Target="../media/image4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microsoft.com/office/2007/relationships/hdphoto" Target="../media/hdphoto6.wdp"/><Relationship Id="rId7" Type="http://schemas.microsoft.com/office/2007/relationships/hdphoto" Target="../media/hdphoto8.wdp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0.png"/><Relationship Id="rId5" Type="http://schemas.microsoft.com/office/2007/relationships/hdphoto" Target="../media/hdphoto7.wdp"/><Relationship Id="rId4" Type="http://schemas.openxmlformats.org/officeDocument/2006/relationships/image" Target="../media/image49.png"/><Relationship Id="rId9" Type="http://schemas.microsoft.com/office/2007/relationships/hdphoto" Target="../media/hdphoto9.wdp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microsoft.com/office/2007/relationships/hdphoto" Target="../media/hdphoto10.wdp"/><Relationship Id="rId7" Type="http://schemas.microsoft.com/office/2007/relationships/hdphoto" Target="../media/hdphoto12.wdp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4.png"/><Relationship Id="rId5" Type="http://schemas.microsoft.com/office/2007/relationships/hdphoto" Target="../media/hdphoto11.wdp"/><Relationship Id="rId4" Type="http://schemas.openxmlformats.org/officeDocument/2006/relationships/image" Target="../media/image53.png"/><Relationship Id="rId9" Type="http://schemas.microsoft.com/office/2007/relationships/hdphoto" Target="../media/hdphoto13.wdp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8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4.xml"/><Relationship Id="rId4" Type="http://schemas.microsoft.com/office/2007/relationships/hdphoto" Target="../media/hdphoto14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7" Type="http://schemas.microsoft.com/office/2007/relationships/hdphoto" Target="../media/hdphoto16.wdp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0.png"/><Relationship Id="rId5" Type="http://schemas.openxmlformats.org/officeDocument/2006/relationships/image" Target="../media/image69.jpeg"/><Relationship Id="rId4" Type="http://schemas.microsoft.com/office/2007/relationships/hdphoto" Target="../media/hdphoto15.wdp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3.jpeg"/><Relationship Id="rId5" Type="http://schemas.microsoft.com/office/2007/relationships/hdphoto" Target="../media/hdphoto18.wdp"/><Relationship Id="rId4" Type="http://schemas.openxmlformats.org/officeDocument/2006/relationships/image" Target="../media/image72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jpeg"/><Relationship Id="rId5" Type="http://schemas.openxmlformats.org/officeDocument/2006/relationships/image" Target="../media/image77.jpeg"/><Relationship Id="rId4" Type="http://schemas.openxmlformats.org/officeDocument/2006/relationships/image" Target="../media/image76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0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4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1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3.jpe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7.jpeg"/><Relationship Id="rId5" Type="http://schemas.openxmlformats.org/officeDocument/2006/relationships/image" Target="../media/image96.png"/><Relationship Id="rId4" Type="http://schemas.openxmlformats.org/officeDocument/2006/relationships/image" Target="../media/image95.jpe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png"/><Relationship Id="rId3" Type="http://schemas.microsoft.com/office/2007/relationships/hdphoto" Target="../media/hdphoto19.wdp"/><Relationship Id="rId7" Type="http://schemas.microsoft.com/office/2007/relationships/hdphoto" Target="../media/hdphoto21.wdp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0.png"/><Relationship Id="rId11" Type="http://schemas.microsoft.com/office/2007/relationships/hdphoto" Target="../media/hdphoto23.wdp"/><Relationship Id="rId5" Type="http://schemas.microsoft.com/office/2007/relationships/hdphoto" Target="../media/hdphoto20.wdp"/><Relationship Id="rId10" Type="http://schemas.openxmlformats.org/officeDocument/2006/relationships/image" Target="../media/image102.png"/><Relationship Id="rId4" Type="http://schemas.openxmlformats.org/officeDocument/2006/relationships/image" Target="../media/image99.png"/><Relationship Id="rId9" Type="http://schemas.microsoft.com/office/2007/relationships/hdphoto" Target="../media/hdphoto22.wdp"/></Relationships>
</file>

<file path=ppt/slides/_rels/slide41.xml.rels><?xml version="1.0" encoding="UTF-8" standalone="yes"?>
<Relationships xmlns="http://schemas.openxmlformats.org/package/2006/relationships"><Relationship Id="rId3" Type="http://schemas.microsoft.com/office/2007/relationships/hdphoto" Target="../media/hdphoto24.wdp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4.xml"/><Relationship Id="rId5" Type="http://schemas.microsoft.com/office/2007/relationships/hdphoto" Target="../media/hdphoto25.wdp"/><Relationship Id="rId4" Type="http://schemas.openxmlformats.org/officeDocument/2006/relationships/image" Target="../media/image104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6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3.jpeg"/><Relationship Id="rId4" Type="http://schemas.openxmlformats.org/officeDocument/2006/relationships/image" Target="../media/image112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e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7.jpeg"/><Relationship Id="rId4" Type="http://schemas.openxmlformats.org/officeDocument/2006/relationships/image" Target="../media/image116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1.png"/><Relationship Id="rId4" Type="http://schemas.openxmlformats.org/officeDocument/2006/relationships/image" Target="../media/image120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4.pn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eg"/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7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jpeg"/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0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jpeg"/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4.jpeg"/><Relationship Id="rId4" Type="http://schemas.openxmlformats.org/officeDocument/2006/relationships/image" Target="../media/image133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jpeg"/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eg"/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7" Type="http://schemas.openxmlformats.org/officeDocument/2006/relationships/image" Target="../media/image14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2.jpeg"/><Relationship Id="rId5" Type="http://schemas.openxmlformats.org/officeDocument/2006/relationships/image" Target="../media/image141.jpeg"/><Relationship Id="rId4" Type="http://schemas.openxmlformats.org/officeDocument/2006/relationships/image" Target="../media/image140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6.jpeg"/><Relationship Id="rId4" Type="http://schemas.openxmlformats.org/officeDocument/2006/relationships/image" Target="../media/image145.jpe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1.png"/><Relationship Id="rId3" Type="http://schemas.microsoft.com/office/2007/relationships/hdphoto" Target="../media/hdphoto26.wdp"/><Relationship Id="rId7" Type="http://schemas.openxmlformats.org/officeDocument/2006/relationships/image" Target="../media/image150.jpeg"/><Relationship Id="rId2" Type="http://schemas.openxmlformats.org/officeDocument/2006/relationships/image" Target="../media/image1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9.jpeg"/><Relationship Id="rId5" Type="http://schemas.microsoft.com/office/2007/relationships/hdphoto" Target="../media/hdphoto27.wdp"/><Relationship Id="rId10" Type="http://schemas.openxmlformats.org/officeDocument/2006/relationships/image" Target="../media/image152.jpeg"/><Relationship Id="rId4" Type="http://schemas.openxmlformats.org/officeDocument/2006/relationships/image" Target="../media/image148.png"/><Relationship Id="rId9" Type="http://schemas.microsoft.com/office/2007/relationships/hdphoto" Target="../media/hdphoto28.wdp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jpeg"/><Relationship Id="rId2" Type="http://schemas.openxmlformats.org/officeDocument/2006/relationships/image" Target="../media/image15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7.png"/><Relationship Id="rId5" Type="http://schemas.openxmlformats.org/officeDocument/2006/relationships/image" Target="../media/image156.png"/><Relationship Id="rId4" Type="http://schemas.openxmlformats.org/officeDocument/2006/relationships/image" Target="../media/image155.jpeg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emf"/><Relationship Id="rId2" Type="http://schemas.openxmlformats.org/officeDocument/2006/relationships/image" Target="../media/image15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1.jpeg"/><Relationship Id="rId4" Type="http://schemas.openxmlformats.org/officeDocument/2006/relationships/image" Target="../media/image160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2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jpeg"/><Relationship Id="rId2" Type="http://schemas.openxmlformats.org/officeDocument/2006/relationships/image" Target="../media/image16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5.jpeg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jpeg"/><Relationship Id="rId2" Type="http://schemas.openxmlformats.org/officeDocument/2006/relationships/image" Target="../media/image16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9.jpeg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jpeg"/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6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jpeg"/><Relationship Id="rId2" Type="http://schemas.openxmlformats.org/officeDocument/2006/relationships/image" Target="../media/image172.jpeg"/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4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jpeg"/><Relationship Id="rId2" Type="http://schemas.openxmlformats.org/officeDocument/2006/relationships/image" Target="../media/image175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jpeg"/><Relationship Id="rId2" Type="http://schemas.openxmlformats.org/officeDocument/2006/relationships/image" Target="../media/image17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9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jpeg"/><Relationship Id="rId2" Type="http://schemas.openxmlformats.org/officeDocument/2006/relationships/image" Target="../media/image180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2.jpe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4.jpeg"/><Relationship Id="rId2" Type="http://schemas.openxmlformats.org/officeDocument/2006/relationships/image" Target="../media/image183.jpeg"/><Relationship Id="rId1" Type="http://schemas.openxmlformats.org/officeDocument/2006/relationships/slideLayout" Target="../slideLayouts/slideLayout4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185.jpeg"/><Relationship Id="rId1" Type="http://schemas.openxmlformats.org/officeDocument/2006/relationships/slideLayout" Target="../slideLayouts/slideLayout4.xml"/><Relationship Id="rId4" Type="http://schemas.microsoft.com/office/2007/relationships/hdphoto" Target="../media/hdphoto29.wdp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jpeg"/><Relationship Id="rId2" Type="http://schemas.openxmlformats.org/officeDocument/2006/relationships/image" Target="../media/image187.jpeg"/><Relationship Id="rId1" Type="http://schemas.openxmlformats.org/officeDocument/2006/relationships/slideLayout" Target="../slideLayouts/slideLayout4.xml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2.png"/><Relationship Id="rId3" Type="http://schemas.microsoft.com/office/2007/relationships/hdphoto" Target="../media/hdphoto30.wdp"/><Relationship Id="rId7" Type="http://schemas.microsoft.com/office/2007/relationships/hdphoto" Target="../media/hdphoto32.wdp"/><Relationship Id="rId2" Type="http://schemas.openxmlformats.org/officeDocument/2006/relationships/image" Target="../media/image18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1.png"/><Relationship Id="rId5" Type="http://schemas.microsoft.com/office/2007/relationships/hdphoto" Target="../media/hdphoto31.wdp"/><Relationship Id="rId4" Type="http://schemas.openxmlformats.org/officeDocument/2006/relationships/image" Target="../media/image190.png"/><Relationship Id="rId9" Type="http://schemas.microsoft.com/office/2007/relationships/hdphoto" Target="../media/hdphoto33.wdp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jpeg"/><Relationship Id="rId7" Type="http://schemas.openxmlformats.org/officeDocument/2006/relationships/image" Target="../media/image198.jpeg"/><Relationship Id="rId2" Type="http://schemas.openxmlformats.org/officeDocument/2006/relationships/image" Target="../media/image19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7.jpeg"/><Relationship Id="rId5" Type="http://schemas.openxmlformats.org/officeDocument/2006/relationships/image" Target="../media/image196.jpeg"/><Relationship Id="rId4" Type="http://schemas.openxmlformats.org/officeDocument/2006/relationships/image" Target="../media/image195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jpeg"/><Relationship Id="rId7" Type="http://schemas.openxmlformats.org/officeDocument/2006/relationships/image" Target="../media/image204.jpeg"/><Relationship Id="rId2" Type="http://schemas.openxmlformats.org/officeDocument/2006/relationships/image" Target="../media/image199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03.jpeg"/><Relationship Id="rId5" Type="http://schemas.openxmlformats.org/officeDocument/2006/relationships/image" Target="../media/image202.jpeg"/><Relationship Id="rId4" Type="http://schemas.openxmlformats.org/officeDocument/2006/relationships/image" Target="../media/image201.jpeg"/></Relationships>
</file>

<file path=ppt/slides/_rels/slide8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9.jpeg"/><Relationship Id="rId3" Type="http://schemas.openxmlformats.org/officeDocument/2006/relationships/image" Target="../media/image206.png"/><Relationship Id="rId7" Type="http://schemas.openxmlformats.org/officeDocument/2006/relationships/image" Target="../media/image208.jpeg"/><Relationship Id="rId2" Type="http://schemas.openxmlformats.org/officeDocument/2006/relationships/image" Target="../media/image205.jpeg"/><Relationship Id="rId1" Type="http://schemas.openxmlformats.org/officeDocument/2006/relationships/slideLayout" Target="../slideLayouts/slideLayout4.xml"/><Relationship Id="rId6" Type="http://schemas.microsoft.com/office/2007/relationships/hdphoto" Target="../media/hdphoto35.wdp"/><Relationship Id="rId5" Type="http://schemas.openxmlformats.org/officeDocument/2006/relationships/image" Target="../media/image207.png"/><Relationship Id="rId10" Type="http://schemas.microsoft.com/office/2007/relationships/hdphoto" Target="../media/hdphoto36.wdp"/><Relationship Id="rId4" Type="http://schemas.microsoft.com/office/2007/relationships/hdphoto" Target="../media/hdphoto34.wdp"/><Relationship Id="rId9" Type="http://schemas.openxmlformats.org/officeDocument/2006/relationships/image" Target="../media/image210.png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1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jpeg"/><Relationship Id="rId2" Type="http://schemas.openxmlformats.org/officeDocument/2006/relationships/image" Target="../media/image212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6.jpeg"/><Relationship Id="rId5" Type="http://schemas.openxmlformats.org/officeDocument/2006/relationships/image" Target="../media/image215.jpeg"/><Relationship Id="rId4" Type="http://schemas.openxmlformats.org/officeDocument/2006/relationships/image" Target="../media/image214.jpe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jpeg"/><Relationship Id="rId2" Type="http://schemas.openxmlformats.org/officeDocument/2006/relationships/image" Target="../media/image217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image" Target="../media/image219.png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4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7.xml.rels><?xml version="1.0" encoding="UTF-8" standalone="yes"?>
<Relationships xmlns="http://schemas.openxmlformats.org/package/2006/relationships"><Relationship Id="rId3" Type="http://schemas.microsoft.com/office/2007/relationships/hdphoto" Target="../media/hdphoto37.wdp"/><Relationship Id="rId2" Type="http://schemas.openxmlformats.org/officeDocument/2006/relationships/image" Target="../media/image2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2.jpeg"/><Relationship Id="rId4" Type="http://schemas.openxmlformats.org/officeDocument/2006/relationships/image" Target="../media/image221.jpeg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3.png"/><Relationship Id="rId1" Type="http://schemas.openxmlformats.org/officeDocument/2006/relationships/slideLayout" Target="../slideLayouts/slideLayout4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jpeg"/><Relationship Id="rId2" Type="http://schemas.openxmlformats.org/officeDocument/2006/relationships/image" Target="../media/image22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8.jpeg"/><Relationship Id="rId5" Type="http://schemas.openxmlformats.org/officeDocument/2006/relationships/image" Target="../media/image227.jpeg"/><Relationship Id="rId4" Type="http://schemas.openxmlformats.org/officeDocument/2006/relationships/image" Target="../media/image226.jpe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0.jpeg"/><Relationship Id="rId2" Type="http://schemas.openxmlformats.org/officeDocument/2006/relationships/image" Target="../media/image229.jpe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5.png"/><Relationship Id="rId3" Type="http://schemas.openxmlformats.org/officeDocument/2006/relationships/image" Target="../media/image232.jpeg"/><Relationship Id="rId7" Type="http://schemas.microsoft.com/office/2007/relationships/hdphoto" Target="../media/hdphoto39.wdp"/><Relationship Id="rId2" Type="http://schemas.openxmlformats.org/officeDocument/2006/relationships/image" Target="../media/image2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4.png"/><Relationship Id="rId5" Type="http://schemas.microsoft.com/office/2007/relationships/hdphoto" Target="../media/hdphoto38.wdp"/><Relationship Id="rId4" Type="http://schemas.openxmlformats.org/officeDocument/2006/relationships/image" Target="../media/image233.png"/><Relationship Id="rId9" Type="http://schemas.microsoft.com/office/2007/relationships/hdphoto" Target="../media/hdphoto40.wdp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7.jpeg"/><Relationship Id="rId7" Type="http://schemas.microsoft.com/office/2007/relationships/hdphoto" Target="../media/hdphoto42.wdp"/><Relationship Id="rId2" Type="http://schemas.openxmlformats.org/officeDocument/2006/relationships/image" Target="../media/image23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9.png"/><Relationship Id="rId5" Type="http://schemas.microsoft.com/office/2007/relationships/hdphoto" Target="../media/hdphoto41.wdp"/><Relationship Id="rId4" Type="http://schemas.openxmlformats.org/officeDocument/2006/relationships/image" Target="../media/image238.png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Text Box 8"/>
          <p:cNvSpPr txBox="1">
            <a:spLocks noChangeArrowheads="1"/>
          </p:cNvSpPr>
          <p:nvPr/>
        </p:nvSpPr>
        <p:spPr bwMode="auto">
          <a:xfrm>
            <a:off x="5947795" y="5528034"/>
            <a:ext cx="3349830" cy="954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lIns="91404" tIns="45702" rIns="91404" bIns="45702">
            <a:spAutoFit/>
          </a:bodyPr>
          <a:lstStyle>
            <a:lvl1pPr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ctr"/>
            <a:r>
              <a:rPr lang="en-US" altLang="en-US" sz="2000" dirty="0" err="1">
                <a:solidFill>
                  <a:srgbClr val="000926"/>
                </a:solidFill>
                <a:latin typeface="+mj-lt"/>
                <a:cs typeface="Arial" panose="020B0604020202020204" pitchFamily="34" charset="0"/>
              </a:rPr>
              <a:t>Anaís</a:t>
            </a:r>
            <a:r>
              <a:rPr lang="en-US" altLang="en-US" sz="2000" dirty="0">
                <a:solidFill>
                  <a:srgbClr val="000926"/>
                </a:solidFill>
                <a:latin typeface="+mj-lt"/>
                <a:cs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000926"/>
                </a:solidFill>
                <a:latin typeface="+mj-lt"/>
                <a:cs typeface="Arial" panose="020B0604020202020204" pitchFamily="34" charset="0"/>
              </a:rPr>
              <a:t>Malpica</a:t>
            </a:r>
            <a:r>
              <a:rPr lang="en-US" altLang="en-US" sz="2000" dirty="0">
                <a:solidFill>
                  <a:srgbClr val="000926"/>
                </a:solidFill>
                <a:latin typeface="+mj-lt"/>
                <a:cs typeface="Arial" panose="020B0604020202020204" pitchFamily="34" charset="0"/>
              </a:rPr>
              <a:t>, M.D.</a:t>
            </a:r>
          </a:p>
          <a:p>
            <a:pPr algn="ctr"/>
            <a:r>
              <a:rPr lang="en-US" altLang="en-US" sz="1800" dirty="0" err="1">
                <a:solidFill>
                  <a:srgbClr val="000926"/>
                </a:solidFill>
                <a:latin typeface="+mj-lt"/>
                <a:cs typeface="Arial" panose="020B0604020202020204" pitchFamily="34" charset="0"/>
              </a:rPr>
              <a:t>Profesora</a:t>
            </a:r>
            <a:r>
              <a:rPr lang="en-US" altLang="en-US" sz="1800" dirty="0">
                <a:solidFill>
                  <a:srgbClr val="000926"/>
                </a:solidFill>
                <a:latin typeface="+mj-lt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US" altLang="en-US" sz="1800" dirty="0" err="1">
                <a:solidFill>
                  <a:srgbClr val="000926"/>
                </a:solidFill>
                <a:latin typeface="+mj-lt"/>
                <a:cs typeface="Arial" panose="020B0604020202020204" pitchFamily="34" charset="0"/>
              </a:rPr>
              <a:t>Departmento</a:t>
            </a:r>
            <a:r>
              <a:rPr lang="en-US" altLang="en-US" sz="1800" dirty="0">
                <a:solidFill>
                  <a:srgbClr val="000926"/>
                </a:solidFill>
                <a:latin typeface="+mj-lt"/>
                <a:cs typeface="Arial" panose="020B0604020202020204" pitchFamily="34" charset="0"/>
              </a:rPr>
              <a:t> de Patología</a:t>
            </a:r>
          </a:p>
        </p:txBody>
      </p:sp>
      <p:pic>
        <p:nvPicPr>
          <p:cNvPr id="19460" name="Picture 15" descr="MDACC_2C_RGB_TC_tag_V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029825" y="5779138"/>
            <a:ext cx="1885348" cy="918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847127" y="2918306"/>
            <a:ext cx="6139939" cy="2123640"/>
          </a:xfrm>
          <a:prstGeom prst="rect">
            <a:avLst/>
          </a:prstGeom>
          <a:noFill/>
        </p:spPr>
        <p:txBody>
          <a:bodyPr wrap="square" lIns="91422" tIns="45711" rIns="91422" bIns="45711">
            <a:spAutoFit/>
          </a:bodyPr>
          <a:lstStyle/>
          <a:p>
            <a:pPr algn="ctr">
              <a:spcBef>
                <a:spcPct val="0"/>
              </a:spcBef>
              <a:buSzTx/>
              <a:buFontTx/>
              <a:buNone/>
              <a:defRPr/>
            </a:pPr>
            <a:r>
              <a:rPr lang="en-US" sz="2400" dirty="0" err="1">
                <a:latin typeface="+mj-lt"/>
                <a:cs typeface="Arial" panose="020B0604020202020204" pitchFamily="34" charset="0"/>
              </a:rPr>
              <a:t>Tumores</a:t>
            </a:r>
            <a:r>
              <a:rPr lang="en-US" sz="2400" dirty="0">
                <a:latin typeface="+mj-lt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+mj-lt"/>
                <a:cs typeface="Arial" panose="020B0604020202020204" pitchFamily="34" charset="0"/>
              </a:rPr>
              <a:t>Epiteliales</a:t>
            </a:r>
            <a:r>
              <a:rPr lang="en-US" sz="2400" dirty="0">
                <a:latin typeface="+mj-lt"/>
                <a:cs typeface="Arial" panose="020B0604020202020204" pitchFamily="34" charset="0"/>
              </a:rPr>
              <a:t> de </a:t>
            </a:r>
            <a:r>
              <a:rPr lang="en-US" sz="2400" dirty="0" err="1">
                <a:latin typeface="+mj-lt"/>
                <a:cs typeface="Arial" panose="020B0604020202020204" pitchFamily="34" charset="0"/>
              </a:rPr>
              <a:t>Ovário</a:t>
            </a:r>
            <a:r>
              <a:rPr lang="en-US" sz="2400" dirty="0">
                <a:latin typeface="+mj-lt"/>
                <a:cs typeface="Arial" panose="020B0604020202020204" pitchFamily="34" charset="0"/>
              </a:rPr>
              <a:t>, Una </a:t>
            </a:r>
            <a:r>
              <a:rPr lang="en-US" sz="2400" dirty="0" err="1">
                <a:latin typeface="+mj-lt"/>
                <a:cs typeface="Arial" panose="020B0604020202020204" pitchFamily="34" charset="0"/>
              </a:rPr>
              <a:t>Revisión</a:t>
            </a:r>
            <a:r>
              <a:rPr lang="en-US" sz="2400" dirty="0">
                <a:latin typeface="+mj-lt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+mj-lt"/>
                <a:cs typeface="Arial" panose="020B0604020202020204" pitchFamily="34" charset="0"/>
              </a:rPr>
              <a:t>Práctica</a:t>
            </a:r>
            <a:r>
              <a:rPr lang="en-US" sz="2400" dirty="0">
                <a:latin typeface="+mj-lt"/>
                <a:cs typeface="Arial" panose="020B0604020202020204" pitchFamily="34" charset="0"/>
              </a:rPr>
              <a:t> </a:t>
            </a:r>
          </a:p>
          <a:p>
            <a:pPr algn="ctr">
              <a:spcBef>
                <a:spcPct val="0"/>
              </a:spcBef>
              <a:buSzTx/>
              <a:buFontTx/>
              <a:buNone/>
              <a:defRPr/>
            </a:pPr>
            <a:r>
              <a:rPr lang="en-US" sz="2400" dirty="0">
                <a:latin typeface="+mj-lt"/>
                <a:cs typeface="Arial" panose="020B0604020202020204" pitchFamily="34" charset="0"/>
              </a:rPr>
              <a:t>XXV CONGRESO CHILENO</a:t>
            </a:r>
          </a:p>
          <a:p>
            <a:pPr algn="ctr">
              <a:spcBef>
                <a:spcPct val="0"/>
              </a:spcBef>
              <a:buSzTx/>
              <a:buFontTx/>
              <a:buNone/>
              <a:defRPr/>
            </a:pPr>
            <a:r>
              <a:rPr lang="en-US" sz="2400" dirty="0">
                <a:latin typeface="+mj-lt"/>
                <a:cs typeface="Arial" panose="020B0604020202020204" pitchFamily="34" charset="0"/>
              </a:rPr>
              <a:t>DE ANATOMÍA PATOLÓGICA</a:t>
            </a:r>
          </a:p>
          <a:p>
            <a:pPr algn="ctr">
              <a:spcBef>
                <a:spcPct val="0"/>
              </a:spcBef>
              <a:buSzTx/>
              <a:buFontTx/>
              <a:buNone/>
              <a:defRPr/>
            </a:pPr>
            <a:endParaRPr lang="en-US" sz="1200" dirty="0">
              <a:latin typeface="+mj-lt"/>
              <a:cs typeface="Arial" panose="020B0604020202020204" pitchFamily="34" charset="0"/>
            </a:endParaRPr>
          </a:p>
          <a:p>
            <a:pPr algn="ctr">
              <a:spcBef>
                <a:spcPct val="0"/>
              </a:spcBef>
              <a:buSzTx/>
              <a:buFontTx/>
              <a:buNone/>
              <a:defRPr/>
            </a:pPr>
            <a:r>
              <a:rPr lang="en-US" sz="2400" dirty="0">
                <a:latin typeface="+mj-lt"/>
                <a:cs typeface="Arial" panose="020B0604020202020204" pitchFamily="34" charset="0"/>
              </a:rPr>
              <a:t>15 de </a:t>
            </a:r>
            <a:r>
              <a:rPr lang="en-US" sz="2400" dirty="0" err="1">
                <a:latin typeface="+mj-lt"/>
                <a:cs typeface="Arial" panose="020B0604020202020204" pitchFamily="34" charset="0"/>
              </a:rPr>
              <a:t>Octubre</a:t>
            </a:r>
            <a:r>
              <a:rPr lang="en-US" sz="2400" dirty="0">
                <a:latin typeface="+mj-lt"/>
                <a:cs typeface="Arial" panose="020B0604020202020204" pitchFamily="34" charset="0"/>
              </a:rPr>
              <a:t>, 2022</a:t>
            </a:r>
            <a:endParaRPr lang="en-US" sz="2000" dirty="0">
              <a:latin typeface="+mj-lt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0252" b="18565"/>
          <a:stretch/>
        </p:blipFill>
        <p:spPr>
          <a:xfrm>
            <a:off x="6144754" y="187834"/>
            <a:ext cx="5856746" cy="25019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ECBED18-D5FA-4ACB-BC85-10A467832BD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834" r="26827"/>
          <a:stretch/>
        </p:blipFill>
        <p:spPr>
          <a:xfrm>
            <a:off x="276827" y="201747"/>
            <a:ext cx="5404578" cy="649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5480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9B8E50A-F934-4A90-A975-C7412A850C6D}"/>
              </a:ext>
            </a:extLst>
          </p:cNvPr>
          <p:cNvSpPr/>
          <p:nvPr/>
        </p:nvSpPr>
        <p:spPr>
          <a:xfrm rot="16200000">
            <a:off x="-609290" y="1396141"/>
            <a:ext cx="241899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latin typeface="+mj-lt"/>
                <a:cs typeface="Arial" panose="020B0604020202020204" pitchFamily="34" charset="0"/>
              </a:rPr>
              <a:t>Serous Borderline Tumor</a:t>
            </a:r>
            <a:endParaRPr lang="en-US" sz="2400" dirty="0">
              <a:latin typeface="+mj-lt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502D25F-C552-4894-8904-CF93BA5D26C1}"/>
              </a:ext>
            </a:extLst>
          </p:cNvPr>
          <p:cNvGrpSpPr/>
          <p:nvPr/>
        </p:nvGrpSpPr>
        <p:grpSpPr>
          <a:xfrm>
            <a:off x="1303901" y="1188111"/>
            <a:ext cx="1604198" cy="1413049"/>
            <a:chOff x="2468307" y="1665297"/>
            <a:chExt cx="1934110" cy="1658028"/>
          </a:xfrm>
        </p:grpSpPr>
        <p:pic>
          <p:nvPicPr>
            <p:cNvPr id="4" name="Picture 2" descr="Untitled-1">
              <a:extLst>
                <a:ext uri="{FF2B5EF4-FFF2-40B4-BE49-F238E27FC236}">
                  <a16:creationId xmlns:a16="http://schemas.microsoft.com/office/drawing/2014/main" id="{BBB67924-D7DA-4EB2-BBD4-BF9512D2BF2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09739" y="1665297"/>
              <a:ext cx="1835633" cy="1298682"/>
            </a:xfrm>
            <a:prstGeom prst="rect">
              <a:avLst/>
            </a:prstGeom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4EC805B4-2B81-4911-82CE-07F83CFE3D1F}"/>
                </a:ext>
              </a:extLst>
            </p:cNvPr>
            <p:cNvSpPr/>
            <p:nvPr/>
          </p:nvSpPr>
          <p:spPr>
            <a:xfrm>
              <a:off x="2468307" y="2962189"/>
              <a:ext cx="1934110" cy="361136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en-US" sz="1100" dirty="0">
                  <a:solidFill>
                    <a:schemeClr val="tx1"/>
                  </a:solidFill>
                  <a:latin typeface="+mj-lt"/>
                  <a:cs typeface="Arial" panose="020B0604020202020204" pitchFamily="34" charset="0"/>
                </a:rPr>
                <a:t>Classic/typical</a:t>
              </a:r>
              <a:r>
                <a:rPr lang="en-US" sz="1400" dirty="0">
                  <a:latin typeface="+mj-lt"/>
                  <a:cs typeface="Arial" panose="020B0604020202020204" pitchFamily="34" charset="0"/>
                </a:rPr>
                <a:t> </a:t>
              </a: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AFEF2E5C-B7F0-458A-9D83-3385E6F0CD0E}"/>
              </a:ext>
            </a:extLst>
          </p:cNvPr>
          <p:cNvGrpSpPr/>
          <p:nvPr/>
        </p:nvGrpSpPr>
        <p:grpSpPr>
          <a:xfrm>
            <a:off x="2737377" y="1188111"/>
            <a:ext cx="2267227" cy="1476210"/>
            <a:chOff x="4360958" y="1639335"/>
            <a:chExt cx="2733493" cy="1732140"/>
          </a:xfrm>
        </p:grpSpPr>
        <p:pic>
          <p:nvPicPr>
            <p:cNvPr id="7" name="Picture 4" descr="s04-31634#1">
              <a:extLst>
                <a:ext uri="{FF2B5EF4-FFF2-40B4-BE49-F238E27FC236}">
                  <a16:creationId xmlns:a16="http://schemas.microsoft.com/office/drawing/2014/main" id="{64136DC4-8C23-4518-A3AA-E578920825D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 rot="10800000">
              <a:off x="4830318" y="1639335"/>
              <a:ext cx="1828800" cy="1314350"/>
            </a:xfrm>
            <a:prstGeom prst="rect">
              <a:avLst/>
            </a:prstGeom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8" name="Rectangle 3">
              <a:extLst>
                <a:ext uri="{FF2B5EF4-FFF2-40B4-BE49-F238E27FC236}">
                  <a16:creationId xmlns:a16="http://schemas.microsoft.com/office/drawing/2014/main" id="{61C83CD9-EC03-456C-9838-025EEBC210D1}"/>
                </a:ext>
              </a:extLst>
            </p:cNvPr>
            <p:cNvSpPr txBox="1">
              <a:spLocks noChangeArrowheads="1"/>
            </p:cNvSpPr>
            <p:nvPr/>
          </p:nvSpPr>
          <p:spPr>
            <a:xfrm>
              <a:off x="4360958" y="2970721"/>
              <a:ext cx="2733493" cy="400754"/>
            </a:xfrm>
            <a:prstGeom prst="rect">
              <a:avLst/>
            </a:prstGeom>
            <a:ln>
              <a:noFill/>
            </a:ln>
          </p:spPr>
          <p:txBody>
            <a:bodyPr/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9pPr>
            </a:lstStyle>
            <a:p>
              <a:pPr marL="0" lvl="1" indent="0" algn="ctr" eaLnBrk="1" hangingPunct="1">
                <a:lnSpc>
                  <a:spcPct val="90000"/>
                </a:lnSpc>
                <a:buNone/>
                <a:defRPr/>
              </a:pPr>
              <a:r>
                <a:rPr lang="en-US" sz="1100" kern="0" dirty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Micropapillary/cribriform </a:t>
              </a:r>
            </a:p>
            <a:p>
              <a:pPr marL="0" lvl="1" indent="0" algn="ctr" eaLnBrk="1" hangingPunct="1">
                <a:lnSpc>
                  <a:spcPct val="90000"/>
                </a:lnSpc>
                <a:buNone/>
                <a:defRPr/>
              </a:pPr>
              <a:r>
                <a:rPr lang="en-US" sz="1100" kern="0" dirty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pattern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47BF7F57-B05D-4E81-AF99-83CEE7B05582}"/>
              </a:ext>
            </a:extLst>
          </p:cNvPr>
          <p:cNvGrpSpPr/>
          <p:nvPr/>
        </p:nvGrpSpPr>
        <p:grpSpPr>
          <a:xfrm>
            <a:off x="4913996" y="1188111"/>
            <a:ext cx="1572978" cy="1389364"/>
            <a:chOff x="7189584" y="1639335"/>
            <a:chExt cx="1947843" cy="1688510"/>
          </a:xfrm>
        </p:grpSpPr>
        <p:pic>
          <p:nvPicPr>
            <p:cNvPr id="10" name="Picture 4" descr="LMPMI#7">
              <a:extLst>
                <a:ext uri="{FF2B5EF4-FFF2-40B4-BE49-F238E27FC236}">
                  <a16:creationId xmlns:a16="http://schemas.microsoft.com/office/drawing/2014/main" id="{6B250093-2C06-4E9E-9190-0D49600762A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03384" y="1639335"/>
              <a:ext cx="1920239" cy="1369961"/>
            </a:xfrm>
            <a:prstGeom prst="rect">
              <a:avLst/>
            </a:prstGeom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1" name="Rectangle 3">
              <a:extLst>
                <a:ext uri="{FF2B5EF4-FFF2-40B4-BE49-F238E27FC236}">
                  <a16:creationId xmlns:a16="http://schemas.microsoft.com/office/drawing/2014/main" id="{112EA082-17B3-4F32-9A3D-7E0B472AEC90}"/>
                </a:ext>
              </a:extLst>
            </p:cNvPr>
            <p:cNvSpPr txBox="1">
              <a:spLocks noChangeArrowheads="1"/>
            </p:cNvSpPr>
            <p:nvPr/>
          </p:nvSpPr>
          <p:spPr>
            <a:xfrm>
              <a:off x="7189584" y="3030480"/>
              <a:ext cx="1947843" cy="29736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9pPr>
            </a:lstStyle>
            <a:p>
              <a:pPr marL="0" lvl="1" indent="0" algn="ctr" eaLnBrk="1" hangingPunct="1">
                <a:lnSpc>
                  <a:spcPct val="90000"/>
                </a:lnSpc>
                <a:buNone/>
                <a:defRPr/>
              </a:pPr>
              <a:r>
                <a:rPr lang="en-US" sz="1100" kern="0" dirty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Microinvasion 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84D1E9D-A131-4D9E-B52C-D8E8059503FB}"/>
              </a:ext>
            </a:extLst>
          </p:cNvPr>
          <p:cNvGrpSpPr/>
          <p:nvPr/>
        </p:nvGrpSpPr>
        <p:grpSpPr>
          <a:xfrm>
            <a:off x="6631796" y="1188111"/>
            <a:ext cx="1215426" cy="1269926"/>
            <a:chOff x="2548717" y="3202784"/>
            <a:chExt cx="1215426" cy="1269926"/>
          </a:xfrm>
        </p:grpSpPr>
        <p:pic>
          <p:nvPicPr>
            <p:cNvPr id="13" name="Picture 5" descr="http://us.cdn1.123rf.com/168nwm/baldyrgan/baldyrgan1311/baldyrgan131100050/24158851-pregnant-woman-silhouette--stylized-vector-symbol.jpg">
              <a:extLst>
                <a:ext uri="{FF2B5EF4-FFF2-40B4-BE49-F238E27FC236}">
                  <a16:creationId xmlns:a16="http://schemas.microsoft.com/office/drawing/2014/main" id="{792BB255-8A4E-4EA5-BC7C-3044214B2EE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4878"/>
            <a:stretch/>
          </p:blipFill>
          <p:spPr bwMode="auto">
            <a:xfrm>
              <a:off x="2715307" y="3202784"/>
              <a:ext cx="952299" cy="1001133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4" name="Rectangle 3">
              <a:extLst>
                <a:ext uri="{FF2B5EF4-FFF2-40B4-BE49-F238E27FC236}">
                  <a16:creationId xmlns:a16="http://schemas.microsoft.com/office/drawing/2014/main" id="{237A25CB-8A96-462D-A5DF-E33C551A23CC}"/>
                </a:ext>
              </a:extLst>
            </p:cNvPr>
            <p:cNvSpPr txBox="1">
              <a:spLocks noChangeArrowheads="1"/>
            </p:cNvSpPr>
            <p:nvPr/>
          </p:nvSpPr>
          <p:spPr>
            <a:xfrm rot="10800000" flipV="1">
              <a:off x="2548717" y="4241528"/>
              <a:ext cx="1215426" cy="231182"/>
            </a:xfrm>
            <a:prstGeom prst="rect">
              <a:avLst/>
            </a:prstGeom>
          </p:spPr>
          <p:txBody>
            <a:bodyPr/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tx1"/>
                  </a:solidFill>
                  <a:latin typeface="+mn-lt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tx1"/>
                  </a:solidFill>
                  <a:latin typeface="+mn-lt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+mn-lt"/>
                  <a:cs typeface="+mn-cs"/>
                </a:defRPr>
              </a:lvl9pPr>
            </a:lstStyle>
            <a:p>
              <a:pPr marL="0" lvl="1" indent="0" algn="ctr" eaLnBrk="1" hangingPunct="1">
                <a:lnSpc>
                  <a:spcPct val="90000"/>
                </a:lnSpc>
                <a:buNone/>
                <a:defRPr/>
              </a:pPr>
              <a:r>
                <a:rPr lang="en-US" sz="1100" kern="0" dirty="0"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Pregnancy related changes</a:t>
              </a:r>
            </a:p>
          </p:txBody>
        </p:sp>
      </p:grpSp>
      <p:pic>
        <p:nvPicPr>
          <p:cNvPr id="15" name="Picture 9" descr="http://ee_ce_img.s3.amazonaws.com/cache/ce_img/media/remote/ce_img/https_ee_channel_images.s3.amazonaws.com/article-figures/11518/article-g02_400_265.jpg">
            <a:extLst>
              <a:ext uri="{FF2B5EF4-FFF2-40B4-BE49-F238E27FC236}">
                <a16:creationId xmlns:a16="http://schemas.microsoft.com/office/drawing/2014/main" id="{BA2F888F-B3BF-494E-8433-D8A3F8CF3B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9502" r="18177"/>
          <a:stretch/>
        </p:blipFill>
        <p:spPr bwMode="auto">
          <a:xfrm rot="16200000">
            <a:off x="8400555" y="1262360"/>
            <a:ext cx="1147646" cy="914400"/>
          </a:xfrm>
          <a:prstGeom prst="rect">
            <a:avLst/>
          </a:prstGeom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6" name="Picture 7" descr="https://academic.amc.edu/martino/grossanatomy/site/Medical/Lab%20Manual/Gastrointestinal/images/intraperitoneal.jpg">
            <a:extLst>
              <a:ext uri="{FF2B5EF4-FFF2-40B4-BE49-F238E27FC236}">
                <a16:creationId xmlns:a16="http://schemas.microsoft.com/office/drawing/2014/main" id="{9DD35D44-A0C1-4447-86F7-8490B88E26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706"/>
          <a:stretch/>
        </p:blipFill>
        <p:spPr bwMode="auto">
          <a:xfrm>
            <a:off x="9626519" y="1173232"/>
            <a:ext cx="1091402" cy="1120151"/>
          </a:xfrm>
          <a:prstGeom prst="rect">
            <a:avLst/>
          </a:prstGeom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7" name="Picture 3">
            <a:extLst>
              <a:ext uri="{FF2B5EF4-FFF2-40B4-BE49-F238E27FC236}">
                <a16:creationId xmlns:a16="http://schemas.microsoft.com/office/drawing/2014/main" id="{D17406CD-DB43-4C6B-83E8-5BEE70A201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6200000" flipH="1">
            <a:off x="10772230" y="1309274"/>
            <a:ext cx="1109505" cy="828240"/>
          </a:xfrm>
          <a:prstGeom prst="rect">
            <a:avLst/>
          </a:prstGeom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FBB3D2E-60F5-4C1D-A7E3-B0196AD92BC1}"/>
              </a:ext>
            </a:extLst>
          </p:cNvPr>
          <p:cNvSpPr/>
          <p:nvPr/>
        </p:nvSpPr>
        <p:spPr>
          <a:xfrm rot="16200000">
            <a:off x="-804921" y="5032525"/>
            <a:ext cx="275176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+mj-lt"/>
                <a:cs typeface="Arial" panose="020B0604020202020204" pitchFamily="34" charset="0"/>
              </a:rPr>
              <a:t>   </a:t>
            </a:r>
            <a:r>
              <a:rPr lang="en-US" sz="2400" dirty="0">
                <a:latin typeface="+mj-lt"/>
                <a:cs typeface="Arial" panose="020B0604020202020204" pitchFamily="34" charset="0"/>
              </a:rPr>
              <a:t>Serous carcinoma </a:t>
            </a:r>
            <a:endParaRPr lang="en-US" sz="2400" dirty="0">
              <a:latin typeface="+mj-lt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4B42CF6-EEBE-4D88-9C4A-EB78906702F2}"/>
              </a:ext>
            </a:extLst>
          </p:cNvPr>
          <p:cNvSpPr/>
          <p:nvPr/>
        </p:nvSpPr>
        <p:spPr>
          <a:xfrm>
            <a:off x="1239521" y="518532"/>
            <a:ext cx="6511164" cy="4404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 algn="ctr">
              <a:lnSpc>
                <a:spcPct val="90000"/>
              </a:lnSpc>
              <a:defRPr/>
            </a:pPr>
            <a:r>
              <a:rPr lang="en-US" sz="2400" kern="0" dirty="0">
                <a:solidFill>
                  <a:schemeClr val="tx1"/>
                </a:solidFill>
                <a:latin typeface="+mj-lt"/>
                <a:ea typeface="Tahoma" panose="020B0604030504040204" pitchFamily="34" charset="0"/>
                <a:cs typeface="Arial" panose="020B0604020202020204" pitchFamily="34" charset="0"/>
              </a:rPr>
              <a:t>Ovarian Tumor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F7C1681-07C5-4C4E-AAD9-CE99F86D67A7}"/>
              </a:ext>
            </a:extLst>
          </p:cNvPr>
          <p:cNvSpPr/>
          <p:nvPr/>
        </p:nvSpPr>
        <p:spPr>
          <a:xfrm>
            <a:off x="8517178" y="518532"/>
            <a:ext cx="3223925" cy="4404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 algn="ctr">
              <a:lnSpc>
                <a:spcPct val="90000"/>
              </a:lnSpc>
              <a:defRPr/>
            </a:pPr>
            <a:r>
              <a:rPr lang="en-US" sz="2400" kern="0" dirty="0">
                <a:solidFill>
                  <a:schemeClr val="tx1"/>
                </a:solidFill>
                <a:latin typeface="+mj-lt"/>
                <a:ea typeface="Tahoma" panose="020B0604030504040204" pitchFamily="34" charset="0"/>
                <a:cs typeface="Arial" panose="020B0604020202020204" pitchFamily="34" charset="0"/>
              </a:rPr>
              <a:t>Extra-Ovarian Sites</a:t>
            </a:r>
          </a:p>
        </p:txBody>
      </p:sp>
      <p:pic>
        <p:nvPicPr>
          <p:cNvPr id="21" name="Picture 4" descr="low grade serousca 1#1">
            <a:extLst>
              <a:ext uri="{FF2B5EF4-FFF2-40B4-BE49-F238E27FC236}">
                <a16:creationId xmlns:a16="http://schemas.microsoft.com/office/drawing/2014/main" id="{D0BF675B-BAC6-4AFA-823B-6B1727FF71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406882" y="4007989"/>
            <a:ext cx="2568363" cy="2054094"/>
          </a:xfrm>
          <a:prstGeom prst="rect">
            <a:avLst/>
          </a:prstGeom>
          <a:noFill/>
          <a:ln w="6350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2" name="Picture 5" descr="high grade1">
            <a:extLst>
              <a:ext uri="{FF2B5EF4-FFF2-40B4-BE49-F238E27FC236}">
                <a16:creationId xmlns:a16="http://schemas.microsoft.com/office/drawing/2014/main" id="{FDEF9FC9-C5F4-477C-B64F-9F706D5E1A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448790" y="4003757"/>
            <a:ext cx="2577393" cy="2062506"/>
          </a:xfrm>
          <a:prstGeom prst="rect">
            <a:avLst/>
          </a:prstGeom>
          <a:noFill/>
          <a:ln w="6350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20F76C1E-6D71-48D4-A422-74B02FC18776}"/>
              </a:ext>
            </a:extLst>
          </p:cNvPr>
          <p:cNvSpPr/>
          <p:nvPr/>
        </p:nvSpPr>
        <p:spPr>
          <a:xfrm>
            <a:off x="1914009" y="6225367"/>
            <a:ext cx="1600200" cy="2230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+mj-lt"/>
              </a:rPr>
              <a:t>Low grade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4A25517-A10A-437D-9A44-4E9C1CEE8763}"/>
              </a:ext>
            </a:extLst>
          </p:cNvPr>
          <p:cNvSpPr/>
          <p:nvPr/>
        </p:nvSpPr>
        <p:spPr>
          <a:xfrm>
            <a:off x="5227658" y="6230950"/>
            <a:ext cx="1213003" cy="23118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+mj-lt"/>
              </a:rPr>
              <a:t>High grade</a:t>
            </a:r>
          </a:p>
        </p:txBody>
      </p:sp>
      <p:pic>
        <p:nvPicPr>
          <p:cNvPr id="25" name="Picture 4" descr="https://images-na.ssl-images-amazon.com/images/I/51FPSNnUixL._SX395_BO1,204,203,200_.jpg">
            <a:extLst>
              <a:ext uri="{FF2B5EF4-FFF2-40B4-BE49-F238E27FC236}">
                <a16:creationId xmlns:a16="http://schemas.microsoft.com/office/drawing/2014/main" id="{CBB65910-204A-4528-8911-62C8CD0378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53020" y="3853563"/>
            <a:ext cx="1866943" cy="2354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C2BB572D-52B5-4072-ABCF-EEA6561D0A37}"/>
              </a:ext>
            </a:extLst>
          </p:cNvPr>
          <p:cNvSpPr/>
          <p:nvPr/>
        </p:nvSpPr>
        <p:spPr>
          <a:xfrm>
            <a:off x="8336186" y="6244683"/>
            <a:ext cx="65737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dirty="0">
                <a:latin typeface="+mj-lt"/>
                <a:cs typeface="Arial" panose="020B0604020202020204" pitchFamily="34" charset="0"/>
              </a:rPr>
              <a:t>2020</a:t>
            </a:r>
          </a:p>
        </p:txBody>
      </p:sp>
      <p:pic>
        <p:nvPicPr>
          <p:cNvPr id="27" name="3AA6446A-E21F-4836-8B48-3DEC7CFA9648" descr="IMG_4800.jpg">
            <a:extLst>
              <a:ext uri="{FF2B5EF4-FFF2-40B4-BE49-F238E27FC236}">
                <a16:creationId xmlns:a16="http://schemas.microsoft.com/office/drawing/2014/main" id="{1FE84F24-0308-470A-A33B-6F39E1041B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9414594" y="4097334"/>
            <a:ext cx="2354484" cy="1866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CF56FC5A-8731-4AAE-A543-825A654D1A88}"/>
              </a:ext>
            </a:extLst>
          </p:cNvPr>
          <p:cNvSpPr/>
          <p:nvPr/>
        </p:nvSpPr>
        <p:spPr>
          <a:xfrm>
            <a:off x="9795111" y="6244683"/>
            <a:ext cx="15934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>
                <a:latin typeface="+mj-lt"/>
                <a:cs typeface="Arial" panose="020B0604020202020204" pitchFamily="34" charset="0"/>
              </a:rPr>
              <a:t>Practical Issues</a:t>
            </a:r>
          </a:p>
        </p:txBody>
      </p:sp>
    </p:spTree>
    <p:extLst>
      <p:ext uri="{BB962C8B-B14F-4D97-AF65-F5344CB8AC3E}">
        <p14:creationId xmlns:p14="http://schemas.microsoft.com/office/powerpoint/2010/main" val="35745505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Untitled-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3826" y="220701"/>
            <a:ext cx="8555458" cy="6416594"/>
          </a:xfrm>
          <a:prstGeom prst="rect">
            <a:avLst/>
          </a:prstGeom>
          <a:solidFill>
            <a:schemeClr val="accent1">
              <a:lumMod val="50000"/>
            </a:schemeClr>
          </a:solidFill>
          <a:ln w="12700" cmpd="thinThick">
            <a:solidFill>
              <a:schemeClr val="bg1"/>
            </a:solidFill>
            <a:miter lim="800000"/>
            <a:headEnd/>
            <a:tailEnd/>
          </a:ln>
        </p:spPr>
      </p:pic>
      <p:sp>
        <p:nvSpPr>
          <p:cNvPr id="8195" name="TextBox 1"/>
          <p:cNvSpPr txBox="1">
            <a:spLocks noChangeArrowheads="1"/>
          </p:cNvSpPr>
          <p:nvPr/>
        </p:nvSpPr>
        <p:spPr bwMode="auto">
          <a:xfrm>
            <a:off x="120191" y="6141863"/>
            <a:ext cx="8903617" cy="67710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000" dirty="0">
                <a:latin typeface="+mj-lt"/>
                <a:cs typeface="Arial" panose="020B0604020202020204" pitchFamily="34" charset="0"/>
              </a:rPr>
              <a:t>Serous Borderline Tumor, Classic/Typical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dirty="0">
                <a:latin typeface="+mj-lt"/>
                <a:cs typeface="Arial" panose="020B0604020202020204" pitchFamily="34" charset="0"/>
              </a:rPr>
              <a:t>2020 WHO does not recommend: atypical proliferative serous tumor or LMP</a:t>
            </a:r>
          </a:p>
        </p:txBody>
      </p:sp>
      <p:sp>
        <p:nvSpPr>
          <p:cNvPr id="4" name="TextBox 1"/>
          <p:cNvSpPr txBox="1">
            <a:spLocks noChangeArrowheads="1"/>
          </p:cNvSpPr>
          <p:nvPr/>
        </p:nvSpPr>
        <p:spPr bwMode="auto">
          <a:xfrm>
            <a:off x="9169704" y="574371"/>
            <a:ext cx="2857500" cy="509370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9pPr>
          </a:lstStyle>
          <a:p>
            <a:pPr marL="292100" indent="-292100">
              <a:spcBef>
                <a:spcPts val="3000"/>
              </a:spcBef>
            </a:pPr>
            <a:r>
              <a:rPr lang="en-US" altLang="en-US" sz="2000" dirty="0">
                <a:latin typeface="+mj-lt"/>
                <a:cs typeface="Arial" panose="020B0604020202020204" pitchFamily="34" charset="0"/>
              </a:rPr>
              <a:t>Papillary architecture </a:t>
            </a:r>
          </a:p>
          <a:p>
            <a:pPr marL="292100" indent="-292100">
              <a:spcBef>
                <a:spcPts val="3000"/>
              </a:spcBef>
            </a:pPr>
            <a:r>
              <a:rPr lang="en-US" altLang="en-US" sz="2000" dirty="0">
                <a:latin typeface="+mj-lt"/>
                <a:cs typeface="Arial" panose="020B0604020202020204" pitchFamily="34" charset="0"/>
              </a:rPr>
              <a:t>Hierarchical branching</a:t>
            </a:r>
          </a:p>
          <a:p>
            <a:pPr marL="292100" indent="-292100">
              <a:spcBef>
                <a:spcPts val="3000"/>
              </a:spcBef>
            </a:pPr>
            <a:r>
              <a:rPr lang="en-US" altLang="en-US" sz="2000" dirty="0">
                <a:latin typeface="+mj-lt"/>
                <a:cs typeface="Arial" panose="020B0604020202020204" pitchFamily="34" charset="0"/>
              </a:rPr>
              <a:t>Epithelium that resembles the fallopian tube epithelium </a:t>
            </a:r>
          </a:p>
          <a:p>
            <a:pPr marL="292100" indent="-292100">
              <a:spcBef>
                <a:spcPts val="3000"/>
              </a:spcBef>
            </a:pPr>
            <a:r>
              <a:rPr lang="en-US" altLang="en-US" sz="2000" dirty="0">
                <a:latin typeface="+mj-lt"/>
                <a:cs typeface="Arial" panose="020B0604020202020204" pitchFamily="34" charset="0"/>
              </a:rPr>
              <a:t>Tufting</a:t>
            </a:r>
          </a:p>
          <a:p>
            <a:pPr marL="292100" indent="-292100">
              <a:spcBef>
                <a:spcPts val="3000"/>
              </a:spcBef>
            </a:pPr>
            <a:r>
              <a:rPr lang="en-US" altLang="en-US" sz="2000" dirty="0">
                <a:latin typeface="+mj-lt"/>
                <a:cs typeface="Arial" panose="020B0604020202020204" pitchFamily="34" charset="0"/>
              </a:rPr>
              <a:t>Cell detachment</a:t>
            </a:r>
          </a:p>
          <a:p>
            <a:pPr marL="292100" indent="-292100">
              <a:spcBef>
                <a:spcPts val="3000"/>
              </a:spcBef>
            </a:pPr>
            <a:r>
              <a:rPr lang="en-US" altLang="en-US" sz="2000" dirty="0">
                <a:latin typeface="+mj-lt"/>
                <a:cs typeface="Arial" panose="020B0604020202020204" pitchFamily="34" charset="0"/>
              </a:rPr>
              <a:t>Absence of marked atypia and numerous mitoses</a:t>
            </a:r>
          </a:p>
        </p:txBody>
      </p:sp>
    </p:spTree>
    <p:extLst>
      <p:ext uri="{BB962C8B-B14F-4D97-AF65-F5344CB8AC3E}">
        <p14:creationId xmlns:p14="http://schemas.microsoft.com/office/powerpoint/2010/main" val="37109416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 descr="serous lmp CAP #3 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15132" y="1522439"/>
            <a:ext cx="4243346" cy="3037817"/>
          </a:xfrm>
          <a:prstGeom prst="rect">
            <a:avLst/>
          </a:prstGeom>
          <a:noFill/>
          <a:ln w="2857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44" name="Text Box 5"/>
          <p:cNvSpPr txBox="1">
            <a:spLocks noChangeArrowheads="1"/>
          </p:cNvSpPr>
          <p:nvPr/>
        </p:nvSpPr>
        <p:spPr bwMode="auto">
          <a:xfrm rot="10800000" flipV="1">
            <a:off x="620210" y="5520006"/>
            <a:ext cx="11118849" cy="954107"/>
          </a:xfrm>
          <a:prstGeom prst="rect">
            <a:avLst/>
          </a:prstGeom>
          <a:noFill/>
          <a:ln w="12700">
            <a:solidFill>
              <a:schemeClr val="bg1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9CC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9pPr>
          </a:lstStyle>
          <a:p>
            <a:pPr marL="0" lvl="1" algn="ctr">
              <a:spcBef>
                <a:spcPct val="0"/>
              </a:spcBef>
              <a:buNone/>
            </a:pPr>
            <a:r>
              <a:rPr lang="en-US" altLang="en-US" sz="3200" dirty="0">
                <a:solidFill>
                  <a:schemeClr val="tx2"/>
                </a:solidFill>
                <a:latin typeface="+mj-lt"/>
                <a:cs typeface="Arial" panose="020B0604020202020204" pitchFamily="34" charset="0"/>
              </a:rPr>
              <a:t>If </a:t>
            </a:r>
            <a:r>
              <a:rPr lang="en-US" altLang="en-US" sz="3200" dirty="0" err="1">
                <a:solidFill>
                  <a:schemeClr val="tx2"/>
                </a:solidFill>
                <a:latin typeface="+mj-lt"/>
                <a:cs typeface="Arial" panose="020B0604020202020204" pitchFamily="34" charset="0"/>
              </a:rPr>
              <a:t>intracystic</a:t>
            </a:r>
            <a:r>
              <a:rPr lang="en-US" altLang="en-US" sz="3200" dirty="0">
                <a:solidFill>
                  <a:schemeClr val="tx2"/>
                </a:solidFill>
                <a:latin typeface="+mj-lt"/>
                <a:cs typeface="Arial" panose="020B0604020202020204" pitchFamily="34" charset="0"/>
              </a:rPr>
              <a:t>, we need 10% of this pattern (WHO 2020)</a:t>
            </a:r>
            <a:r>
              <a:rPr lang="en-US" altLang="en-US" sz="32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Arial" panose="020B0604020202020204" pitchFamily="34" charset="0"/>
              </a:rPr>
              <a:t> </a:t>
            </a:r>
          </a:p>
          <a:p>
            <a:pPr marL="0" lvl="1" algn="ctr">
              <a:spcBef>
                <a:spcPct val="0"/>
              </a:spcBef>
              <a:buNone/>
            </a:pPr>
            <a:r>
              <a:rPr lang="en-US" altLang="en-US" sz="2400" dirty="0">
                <a:solidFill>
                  <a:schemeClr val="accent3"/>
                </a:solidFill>
                <a:latin typeface="+mj-lt"/>
                <a:cs typeface="Arial" panose="020B0604020202020204" pitchFamily="34" charset="0"/>
              </a:rPr>
              <a:t>Cut-off proposed several years ago, non-evidence based at that time</a:t>
            </a:r>
          </a:p>
        </p:txBody>
      </p:sp>
      <p:sp>
        <p:nvSpPr>
          <p:cNvPr id="2" name="Rectangle 1"/>
          <p:cNvSpPr/>
          <p:nvPr/>
        </p:nvSpPr>
        <p:spPr>
          <a:xfrm>
            <a:off x="7357947" y="4751902"/>
            <a:ext cx="4834053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alt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Serous Borderline Tumor</a:t>
            </a:r>
            <a:endParaRPr lang="en-US" altLang="en-US" sz="2400" b="1" dirty="0">
              <a:solidFill>
                <a:schemeClr val="tx1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715132" y="860940"/>
            <a:ext cx="3784063" cy="6096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How much of this?</a:t>
            </a:r>
          </a:p>
        </p:txBody>
      </p:sp>
      <p:sp>
        <p:nvSpPr>
          <p:cNvPr id="3" name="Rectangle 2"/>
          <p:cNvSpPr/>
          <p:nvPr/>
        </p:nvSpPr>
        <p:spPr>
          <a:xfrm>
            <a:off x="812181" y="4794163"/>
            <a:ext cx="3642649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Benign Serous Tumor </a:t>
            </a:r>
          </a:p>
        </p:txBody>
      </p:sp>
      <p:sp>
        <p:nvSpPr>
          <p:cNvPr id="6" name="Right Arrow 5"/>
          <p:cNvSpPr/>
          <p:nvPr/>
        </p:nvSpPr>
        <p:spPr>
          <a:xfrm>
            <a:off x="5344702" y="4782679"/>
            <a:ext cx="978408" cy="484632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50541" y="86446"/>
            <a:ext cx="11926230" cy="846824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+mj-lt"/>
              </a:rPr>
              <a:t>Benign Serous Tumor vs.</a:t>
            </a:r>
            <a:r>
              <a:rPr lang="en-US" sz="4000" dirty="0">
                <a:latin typeface="+mj-lt"/>
                <a:cs typeface="Arial" panose="020B0604020202020204" pitchFamily="34" charset="0"/>
              </a:rPr>
              <a:t> </a:t>
            </a:r>
            <a:r>
              <a:rPr lang="en-US" sz="4000" dirty="0">
                <a:latin typeface="+mj-lt"/>
              </a:rPr>
              <a:t>S</a:t>
            </a:r>
            <a:r>
              <a:rPr lang="en-US" sz="4000" dirty="0">
                <a:latin typeface="+mj-lt"/>
                <a:cs typeface="Arial" panose="020B0604020202020204" pitchFamily="34" charset="0"/>
              </a:rPr>
              <a:t>erou</a:t>
            </a:r>
            <a:r>
              <a:rPr lang="en-US" sz="4000" dirty="0">
                <a:latin typeface="+mj-lt"/>
              </a:rPr>
              <a:t>s Borderline Tumor</a:t>
            </a:r>
            <a:r>
              <a:rPr lang="en-US" sz="4000" dirty="0">
                <a:latin typeface="+mj-lt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87937710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Untitled-1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6725" y="376239"/>
            <a:ext cx="5067300" cy="6192837"/>
          </a:xfrm>
          <a:prstGeom prst="rect">
            <a:avLst/>
          </a:prstGeom>
          <a:ln>
            <a:solidFill>
              <a:schemeClr val="bg1"/>
            </a:solidFill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41" name="Rectangle 3"/>
          <p:cNvSpPr>
            <a:spLocks noChangeArrowheads="1"/>
          </p:cNvSpPr>
          <p:nvPr/>
        </p:nvSpPr>
        <p:spPr bwMode="auto">
          <a:xfrm>
            <a:off x="1529700" y="5726113"/>
            <a:ext cx="3295650" cy="504825"/>
          </a:xfrm>
          <a:prstGeom prst="rect">
            <a:avLst/>
          </a:prstGeom>
          <a:noFill/>
          <a:ln w="28575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970968" y="2459696"/>
            <a:ext cx="4420491" cy="141016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This study supported the use of the 10% cutoff</a:t>
            </a:r>
          </a:p>
        </p:txBody>
      </p:sp>
      <p:sp>
        <p:nvSpPr>
          <p:cNvPr id="6" name="Rectangle 5"/>
          <p:cNvSpPr/>
          <p:nvPr/>
        </p:nvSpPr>
        <p:spPr>
          <a:xfrm>
            <a:off x="6970969" y="4508500"/>
            <a:ext cx="4420493" cy="1943308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No staging is necessary when an </a:t>
            </a:r>
            <a:r>
              <a:rPr lang="en-US" sz="2400" dirty="0" err="1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intracystic</a:t>
            </a:r>
            <a:r>
              <a:rPr 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 tumor has less than 10% of borderline change  </a:t>
            </a:r>
          </a:p>
        </p:txBody>
      </p:sp>
      <p:pic>
        <p:nvPicPr>
          <p:cNvPr id="7" name="Picture 14" descr="http://www.ocrf.org/wp-content/uploads/swisher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5475"/>
          <a:stretch/>
        </p:blipFill>
        <p:spPr bwMode="auto">
          <a:xfrm>
            <a:off x="8329230" y="253793"/>
            <a:ext cx="1601732" cy="1719939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12" descr="https://paw.princeton.edu/issues/2011/12/14/pages/1657/RR_Allison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76400" y="253793"/>
            <a:ext cx="1476984" cy="1720216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10" descr="http://www.pathology.washington.edu/IMG/Image/Faculty/2012_Garcia_Rochelle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814" b="20640"/>
          <a:stretch/>
        </p:blipFill>
        <p:spPr bwMode="auto">
          <a:xfrm>
            <a:off x="9906809" y="253792"/>
            <a:ext cx="1535891" cy="171993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80071500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353019" y="2932587"/>
            <a:ext cx="3360738" cy="2739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Content Placeholder 3"/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789327" y="37447"/>
            <a:ext cx="4183062" cy="318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6200000">
            <a:off x="-4516626" y="2565457"/>
            <a:ext cx="10216017" cy="869503"/>
          </a:xfrm>
        </p:spPr>
        <p:txBody>
          <a:bodyPr>
            <a:normAutofit/>
          </a:bodyPr>
          <a:lstStyle/>
          <a:p>
            <a:pPr lvl="1" algn="ctr" defTabSz="685800" rtl="0">
              <a:lnSpc>
                <a:spcPct val="90000"/>
              </a:lnSpc>
              <a:spcBef>
                <a:spcPct val="0"/>
              </a:spcBef>
            </a:pPr>
            <a:r>
              <a:rPr lang="en-US" sz="2400" dirty="0">
                <a:latin typeface="+mj-lt"/>
              </a:rPr>
              <a:t>What to do if … </a:t>
            </a:r>
          </a:p>
        </p:txBody>
      </p:sp>
      <p:pic>
        <p:nvPicPr>
          <p:cNvPr id="6" name="Picture 3" descr="serous lmp CAP #3 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26135" y="1243639"/>
            <a:ext cx="3137125" cy="2530081"/>
          </a:xfrm>
          <a:prstGeom prst="rect">
            <a:avLst/>
          </a:prstGeom>
          <a:noFill/>
          <a:ln w="28575">
            <a:solidFill>
              <a:schemeClr val="bg2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Y:\Malpica\women.jpg"/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0000"/>
          <a:stretch/>
        </p:blipFill>
        <p:spPr bwMode="auto">
          <a:xfrm>
            <a:off x="8465130" y="4211971"/>
            <a:ext cx="2092848" cy="1460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190907" y="343288"/>
            <a:ext cx="4908402" cy="7424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endParaRPr lang="en-US" altLang="en-US" dirty="0">
              <a:solidFill>
                <a:schemeClr val="tx1"/>
              </a:solidFill>
              <a:latin typeface="+mj-lt"/>
            </a:endParaRPr>
          </a:p>
          <a:p>
            <a:pPr lvl="1"/>
            <a:r>
              <a:rPr lang="en-US" alt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&lt; 10% of epithelial proliferation</a:t>
            </a:r>
          </a:p>
          <a:p>
            <a:pPr lvl="1">
              <a:buNone/>
            </a:pPr>
            <a:endParaRPr lang="en-US" altLang="en-US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78315" y="6121315"/>
            <a:ext cx="1203537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>
              <a:buNone/>
            </a:pPr>
            <a:r>
              <a:rPr lang="en-US" alt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      Focal serous borderline tumor as they can have recurrences or extra-ovarian disease </a:t>
            </a:r>
          </a:p>
        </p:txBody>
      </p:sp>
      <p:sp>
        <p:nvSpPr>
          <p:cNvPr id="3" name="Right Arrow 2"/>
          <p:cNvSpPr/>
          <p:nvPr/>
        </p:nvSpPr>
        <p:spPr>
          <a:xfrm>
            <a:off x="4853278" y="1919936"/>
            <a:ext cx="1035341" cy="160534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ight Arrow 9"/>
          <p:cNvSpPr/>
          <p:nvPr/>
        </p:nvSpPr>
        <p:spPr>
          <a:xfrm rot="1106205">
            <a:off x="4660848" y="3581801"/>
            <a:ext cx="994381" cy="172963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96141" y="3315162"/>
            <a:ext cx="4118387" cy="5483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Intracystic</a:t>
            </a:r>
            <a:r>
              <a:rPr lang="en-US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, but tumor with </a:t>
            </a:r>
            <a:r>
              <a:rPr lang="en-US" dirty="0" err="1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adenofibromatous</a:t>
            </a:r>
            <a:r>
              <a:rPr lang="en-US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 background in peri/postmenopausal patients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514686" y="1891170"/>
            <a:ext cx="2398143" cy="3785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Ovarian surface</a:t>
            </a:r>
          </a:p>
        </p:txBody>
      </p:sp>
    </p:spTree>
    <p:extLst>
      <p:ext uri="{BB962C8B-B14F-4D97-AF65-F5344CB8AC3E}">
        <p14:creationId xmlns:p14="http://schemas.microsoft.com/office/powerpoint/2010/main" val="1350151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S-04-33163Ov3">
            <a:extLst>
              <a:ext uri="{FF2B5EF4-FFF2-40B4-BE49-F238E27FC236}">
                <a16:creationId xmlns:a16="http://schemas.microsoft.com/office/drawing/2014/main" id="{EDD85327-3A6E-4FFB-ABC9-DCBAE58B22E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382" r="-3" b="-3"/>
          <a:stretch/>
        </p:blipFill>
        <p:spPr bwMode="auto">
          <a:xfrm rot="16200000">
            <a:off x="178512" y="43426"/>
            <a:ext cx="3913606" cy="392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Untitled-1">
            <a:extLst>
              <a:ext uri="{FF2B5EF4-FFF2-40B4-BE49-F238E27FC236}">
                <a16:creationId xmlns:a16="http://schemas.microsoft.com/office/drawing/2014/main" id="{38D922FC-E6A4-4334-BA6F-8C6FDD0154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3041"/>
          <a:stretch/>
        </p:blipFill>
        <p:spPr bwMode="auto">
          <a:xfrm>
            <a:off x="8187961" y="2778048"/>
            <a:ext cx="3922776" cy="3937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AB145DB-62A1-4EA9-A94A-56A107171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325" y="4462819"/>
            <a:ext cx="2869683" cy="160838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Focal serous </a:t>
            </a:r>
            <a:r>
              <a:rPr lang="en-US" sz="2400" dirty="0">
                <a:latin typeface="+mj-lt"/>
                <a:cs typeface="+mj-cs"/>
              </a:rPr>
              <a:t>b</a:t>
            </a:r>
            <a: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orderline </a:t>
            </a:r>
            <a:r>
              <a:rPr lang="en-US" sz="2400" dirty="0">
                <a:latin typeface="+mj-lt"/>
                <a:cs typeface="+mj-cs"/>
              </a:rPr>
              <a:t>t</a:t>
            </a:r>
            <a: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umor </a:t>
            </a:r>
            <a:r>
              <a:rPr lang="en-US" sz="2400" dirty="0">
                <a:latin typeface="+mj-lt"/>
                <a:cs typeface="+mj-cs"/>
              </a:rPr>
              <a:t>on</a:t>
            </a:r>
            <a: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the surface of a serous </a:t>
            </a:r>
            <a:r>
              <a:rPr lang="en-US" sz="24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cystadenofibroma</a:t>
            </a:r>
            <a:endParaRPr lang="en-US" sz="2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2" descr="S-04-33163Ov1">
            <a:extLst>
              <a:ext uri="{FF2B5EF4-FFF2-40B4-BE49-F238E27FC236}">
                <a16:creationId xmlns:a16="http://schemas.microsoft.com/office/drawing/2014/main" id="{5767B218-6907-46F0-B74B-9CF3781193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01" r="-3" b="23266"/>
          <a:stretch/>
        </p:blipFill>
        <p:spPr>
          <a:xfrm rot="5400000">
            <a:off x="4173527" y="28446"/>
            <a:ext cx="3937609" cy="3928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8" name="Content Placeholder 12">
            <a:extLst>
              <a:ext uri="{FF2B5EF4-FFF2-40B4-BE49-F238E27FC236}">
                <a16:creationId xmlns:a16="http://schemas.microsoft.com/office/drawing/2014/main" id="{8115DC06-5699-82A5-C971-49382DED19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93439" y="4464872"/>
            <a:ext cx="3712464" cy="16083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+mj-lt"/>
                <a:cs typeface="+mn-cs"/>
              </a:rPr>
              <a:t>Low grade serous carcinoma in the appendix detected 6 months later</a:t>
            </a:r>
          </a:p>
        </p:txBody>
      </p:sp>
      <p:pic>
        <p:nvPicPr>
          <p:cNvPr id="7" name="Picture 3" descr="Untitled-1">
            <a:extLst>
              <a:ext uri="{FF2B5EF4-FFF2-40B4-BE49-F238E27FC236}">
                <a16:creationId xmlns:a16="http://schemas.microsoft.com/office/drawing/2014/main" id="{B3DBE5F3-2F03-433E-9103-DEBE3F612F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950" r="1" b="1"/>
          <a:stretch/>
        </p:blipFill>
        <p:spPr bwMode="auto">
          <a:xfrm rot="5400000">
            <a:off x="8829758" y="-617789"/>
            <a:ext cx="2639182" cy="392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1D2EF34F-FBAA-488A-8005-AAA343D0F5EE}"/>
              </a:ext>
            </a:extLst>
          </p:cNvPr>
          <p:cNvCxnSpPr>
            <a:cxnSpLocks/>
          </p:cNvCxnSpPr>
          <p:nvPr/>
        </p:nvCxnSpPr>
        <p:spPr>
          <a:xfrm>
            <a:off x="7605903" y="5203891"/>
            <a:ext cx="663321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3290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B5A8FF98-73BE-4C82-8ED6-7FB57884BC3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22707" b="-2"/>
          <a:stretch/>
        </p:blipFill>
        <p:spPr>
          <a:xfrm rot="16200000">
            <a:off x="137726" y="399307"/>
            <a:ext cx="3937609" cy="3922776"/>
          </a:xfrm>
          <a:prstGeom prst="rect">
            <a:avLst/>
          </a:prstGeom>
        </p:spPr>
      </p:pic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78FCB6B4-11AF-46A2-A788-12DBEB922E2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66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24717" b="1"/>
          <a:stretch/>
        </p:blipFill>
        <p:spPr bwMode="auto">
          <a:xfrm rot="5400000">
            <a:off x="4269359" y="399301"/>
            <a:ext cx="3937609" cy="392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74CA1E-8501-4266-8C1D-CED9BE3EF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0468" y="4535390"/>
            <a:ext cx="2869683" cy="160838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60 </a:t>
            </a:r>
            <a:r>
              <a:rPr lang="en-US" sz="2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y.o</a:t>
            </a: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 woman with mostly a serous </a:t>
            </a:r>
            <a:r>
              <a:rPr lang="en-US" sz="2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cystadenofibroma</a:t>
            </a: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and  &lt; 10 % </a:t>
            </a:r>
            <a:r>
              <a:rPr lang="en-US" sz="2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intracystic</a:t>
            </a: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epithelial proliferation = focal serous borderline tumor 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DB82212-63F7-F189-11EA-361952B37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94496" y="4773542"/>
            <a:ext cx="3712464" cy="16083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+mj-lt"/>
                <a:cs typeface="+mn-cs"/>
              </a:rPr>
              <a:t>Serous implant in the fallopian tube </a:t>
            </a: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075FF536-C3F1-4A49-9461-8168DFEB55D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0419" r="-3" b="-3"/>
          <a:stretch/>
        </p:blipFill>
        <p:spPr bwMode="auto">
          <a:xfrm>
            <a:off x="8815847" y="-7"/>
            <a:ext cx="3376152" cy="6858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D122900C-9859-42EE-B483-2658E7D005A9}"/>
              </a:ext>
            </a:extLst>
          </p:cNvPr>
          <p:cNvCxnSpPr>
            <a:cxnSpLocks/>
          </p:cNvCxnSpPr>
          <p:nvPr/>
        </p:nvCxnSpPr>
        <p:spPr>
          <a:xfrm>
            <a:off x="7951452" y="5425052"/>
            <a:ext cx="663321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2731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4A4D5-3679-451F-839D-7DFF4C2FD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5018" y="365125"/>
            <a:ext cx="3736236" cy="1325563"/>
          </a:xfrm>
        </p:spPr>
        <p:txBody>
          <a:bodyPr>
            <a:noAutofit/>
          </a:bodyPr>
          <a:lstStyle/>
          <a:p>
            <a:r>
              <a:rPr lang="en-US" altLang="en-US" sz="2400" dirty="0">
                <a:latin typeface="+mj-lt"/>
              </a:rPr>
              <a:t>Serous Borderline Tumor with a </a:t>
            </a:r>
            <a:r>
              <a:rPr lang="en-US" sz="2400" dirty="0">
                <a:latin typeface="+mj-lt"/>
              </a:rPr>
              <a:t>Micropapillary Pattern</a:t>
            </a:r>
            <a:br>
              <a:rPr lang="en-US" sz="2400" dirty="0">
                <a:latin typeface="+mj-lt"/>
              </a:rPr>
            </a:br>
            <a:endParaRPr lang="en-US" sz="2400" dirty="0">
              <a:latin typeface="+mj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E0B5D3-02F2-4DC2-B4CF-CFF531C90D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3822" y="1812022"/>
            <a:ext cx="3657431" cy="43649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+mj-lt"/>
              </a:rPr>
              <a:t>Marked epithelial proliferation</a:t>
            </a:r>
          </a:p>
          <a:p>
            <a:pPr marL="0" indent="0">
              <a:buNone/>
            </a:pPr>
            <a:r>
              <a:rPr lang="en-US" sz="2400" dirty="0">
                <a:latin typeface="+mj-lt"/>
              </a:rPr>
              <a:t>“Medusa head” appearance </a:t>
            </a:r>
          </a:p>
        </p:txBody>
      </p:sp>
      <p:pic>
        <p:nvPicPr>
          <p:cNvPr id="5" name="Content Placeholder 4" descr="s04-31634#1">
            <a:extLst>
              <a:ext uri="{FF2B5EF4-FFF2-40B4-BE49-F238E27FC236}">
                <a16:creationId xmlns:a16="http://schemas.microsoft.com/office/drawing/2014/main" id="{7F7820D2-79D7-4095-B876-0FE3CCFD4F55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8181" y="261793"/>
            <a:ext cx="7918018" cy="6334414"/>
          </a:xfrm>
          <a:noFill/>
          <a:ln w="3810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EFE970C6-5CE8-4146-B461-FD2F78724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39068" y="3213071"/>
            <a:ext cx="2326703" cy="2893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34990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 descr="s04-31634#3">
            <a:extLst>
              <a:ext uri="{FF2B5EF4-FFF2-40B4-BE49-F238E27FC236}">
                <a16:creationId xmlns:a16="http://schemas.microsoft.com/office/drawing/2014/main" id="{4EF1701E-60A6-4E7A-BF80-84CE73DDC095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6259846" y="-558405"/>
            <a:ext cx="5113781" cy="6392227"/>
          </a:xfrm>
          <a:solidFill>
            <a:srgbClr val="CC0066"/>
          </a:solidFill>
          <a:ln w="28575">
            <a:noFill/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" name="Picture 4" descr="s04-31634#5">
            <a:extLst>
              <a:ext uri="{FF2B5EF4-FFF2-40B4-BE49-F238E27FC236}">
                <a16:creationId xmlns:a16="http://schemas.microsoft.com/office/drawing/2014/main" id="{434CC0CC-8862-4BEB-8F4F-E6C5D6DEB2F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9150" y="80818"/>
            <a:ext cx="5357091" cy="669636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CD11F61-3215-4C26-AE47-A8F5704A969E}"/>
              </a:ext>
            </a:extLst>
          </p:cNvPr>
          <p:cNvSpPr/>
          <p:nvPr/>
        </p:nvSpPr>
        <p:spPr>
          <a:xfrm>
            <a:off x="5620623" y="5469622"/>
            <a:ext cx="6392227" cy="13075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en-US" dirty="0">
                <a:solidFill>
                  <a:schemeClr val="tx1"/>
                </a:solidFill>
                <a:latin typeface="+mj-lt"/>
              </a:rPr>
              <a:t>Serous Borderline Tumor with a M</a:t>
            </a:r>
            <a:r>
              <a:rPr lang="en-US" dirty="0">
                <a:solidFill>
                  <a:schemeClr val="tx1"/>
                </a:solidFill>
                <a:latin typeface="+mj-lt"/>
              </a:rPr>
              <a:t>icropapillary Pattern</a:t>
            </a:r>
          </a:p>
          <a:p>
            <a:r>
              <a:rPr lang="en-US" dirty="0">
                <a:solidFill>
                  <a:schemeClr val="tx1"/>
                </a:solidFill>
                <a:latin typeface="+mj-lt"/>
              </a:rPr>
              <a:t>	Epithelial papillae with a length </a:t>
            </a:r>
            <a:r>
              <a:rPr lang="en-US" dirty="0">
                <a:solidFill>
                  <a:schemeClr val="tx1"/>
                </a:solidFill>
                <a:latin typeface="+mj-lt"/>
                <a:sym typeface="Symbol" pitchFamily="18" charset="2"/>
              </a:rPr>
              <a:t> 5 the width of the 	papillae</a:t>
            </a:r>
          </a:p>
          <a:p>
            <a:r>
              <a:rPr lang="en-US" dirty="0">
                <a:solidFill>
                  <a:schemeClr val="tx1"/>
                </a:solidFill>
                <a:latin typeface="+mj-lt"/>
              </a:rPr>
              <a:t>	Absence of marked pleomorphism </a:t>
            </a:r>
          </a:p>
          <a:p>
            <a:r>
              <a:rPr lang="en-US" dirty="0">
                <a:solidFill>
                  <a:schemeClr val="tx1"/>
                </a:solidFill>
                <a:latin typeface="+mj-lt"/>
              </a:rPr>
              <a:t>	No conspicuous mitotic activity </a:t>
            </a:r>
          </a:p>
          <a:p>
            <a:r>
              <a:rPr lang="en-US" dirty="0">
                <a:solidFill>
                  <a:schemeClr val="tx1"/>
                </a:solidFill>
                <a:latin typeface="+mj-lt"/>
              </a:rPr>
              <a:t>	Size = 5mm, one linear dimension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6948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Untitled-2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01336" y="114227"/>
            <a:ext cx="4895887" cy="6585333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035" name="Picture 4" descr="s04-31634#8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58857" y="114227"/>
            <a:ext cx="4862286" cy="6585333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" name="Rectangle 5"/>
          <p:cNvSpPr>
            <a:spLocks noChangeArrowheads="1"/>
          </p:cNvSpPr>
          <p:nvPr/>
        </p:nvSpPr>
        <p:spPr bwMode="auto">
          <a:xfrm rot="16200000">
            <a:off x="-2625881" y="3194218"/>
            <a:ext cx="6705137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 eaLnBrk="1" hangingPunct="1">
              <a:defRPr/>
            </a:pPr>
            <a:r>
              <a:rPr lang="en-US" altLang="en-US" sz="2400" dirty="0">
                <a:latin typeface="+mj-lt"/>
                <a:cs typeface="Arial" panose="020B0604020202020204" pitchFamily="34" charset="0"/>
              </a:rPr>
              <a:t>Serous Borderline Tumor with a </a:t>
            </a:r>
            <a:r>
              <a:rPr lang="en-US" sz="2400" dirty="0">
                <a:latin typeface="+mj-lt"/>
                <a:cs typeface="Arial" panose="020B0604020202020204" pitchFamily="34" charset="0"/>
              </a:rPr>
              <a:t>Cribriform Pattern</a:t>
            </a:r>
          </a:p>
        </p:txBody>
      </p:sp>
    </p:spTree>
    <p:extLst>
      <p:ext uri="{BB962C8B-B14F-4D97-AF65-F5344CB8AC3E}">
        <p14:creationId xmlns:p14="http://schemas.microsoft.com/office/powerpoint/2010/main" val="13684275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Serous Tumor not HG (4)">
            <a:extLst>
              <a:ext uri="{FF2B5EF4-FFF2-40B4-BE49-F238E27FC236}">
                <a16:creationId xmlns:a16="http://schemas.microsoft.com/office/drawing/2014/main" id="{C31ACBED-C343-445E-A637-B96DA7A768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893" r="13195" b="-3"/>
          <a:stretch/>
        </p:blipFill>
        <p:spPr bwMode="auto">
          <a:xfrm>
            <a:off x="19" y="333828"/>
            <a:ext cx="4122347" cy="6309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9424A7-9137-4520-9711-AC67A296F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1271" y="443668"/>
            <a:ext cx="2871216" cy="16093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2800" dirty="0">
                <a:latin typeface="+mj-lt"/>
              </a:rPr>
              <a:t>Serous Borderline Tumor with a Cribriform</a:t>
            </a:r>
            <a:r>
              <a:rPr lang="en-US" sz="2800" dirty="0">
                <a:latin typeface="+mj-lt"/>
              </a:rPr>
              <a:t> Pattern</a:t>
            </a:r>
            <a:endParaRPr lang="en-US" sz="2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D113AC16-2444-64DA-2AC4-5219BCFD4D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91391" y="443668"/>
            <a:ext cx="3712464" cy="16093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+mj-lt"/>
                <a:cs typeface="+mn-cs"/>
              </a:rPr>
              <a:t>Pleomorphism</a:t>
            </a:r>
          </a:p>
          <a:p>
            <a:pPr marL="0" indent="0">
              <a:buNone/>
            </a:pPr>
            <a:r>
              <a:rPr lang="en-US" sz="2400" dirty="0">
                <a:latin typeface="+mj-lt"/>
                <a:cs typeface="+mn-cs"/>
              </a:rPr>
              <a:t>Low mitotic index (2 mitoses per 10 HPFs) </a:t>
            </a:r>
          </a:p>
        </p:txBody>
      </p:sp>
      <p:pic>
        <p:nvPicPr>
          <p:cNvPr id="7" name="Picture 3" descr="Serous Tumor not HG (2)">
            <a:extLst>
              <a:ext uri="{FF2B5EF4-FFF2-40B4-BE49-F238E27FC236}">
                <a16:creationId xmlns:a16="http://schemas.microsoft.com/office/drawing/2014/main" id="{5CC66034-462B-4AFA-ABD1-F19DBC3CBD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049" r="9939" b="2"/>
          <a:stretch/>
        </p:blipFill>
        <p:spPr bwMode="auto">
          <a:xfrm>
            <a:off x="4245261" y="2907263"/>
            <a:ext cx="3922776" cy="373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 descr="Serous Tumor not HG (1)">
            <a:extLst>
              <a:ext uri="{FF2B5EF4-FFF2-40B4-BE49-F238E27FC236}">
                <a16:creationId xmlns:a16="http://schemas.microsoft.com/office/drawing/2014/main" id="{4C35CBE4-39C1-4D24-9A74-8CA9AA8F034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5477" r="6226" b="1"/>
          <a:stretch/>
        </p:blipFill>
        <p:spPr bwMode="auto">
          <a:xfrm>
            <a:off x="8290932" y="2893952"/>
            <a:ext cx="3901068" cy="3749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61289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242B0-ABFE-4152-BF5C-D078FBCDB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730" y="4440602"/>
            <a:ext cx="4173583" cy="21210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2800" dirty="0">
                <a:latin typeface="+mj-lt"/>
              </a:rPr>
              <a:t>Serous Borderline Tumor with a Cribriform</a:t>
            </a:r>
            <a:r>
              <a:rPr lang="en-US" sz="2800" dirty="0">
                <a:latin typeface="+mj-lt"/>
              </a:rPr>
              <a:t> Pattern and Atypia</a:t>
            </a:r>
            <a:endParaRPr lang="en-US" sz="2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3" descr="Serous Tumor not HG p16#01">
            <a:extLst>
              <a:ext uri="{FF2B5EF4-FFF2-40B4-BE49-F238E27FC236}">
                <a16:creationId xmlns:a16="http://schemas.microsoft.com/office/drawing/2014/main" id="{1EA944E8-E513-46EE-82AE-17CB18F1639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8015" b="-4"/>
          <a:stretch/>
        </p:blipFill>
        <p:spPr bwMode="auto">
          <a:xfrm>
            <a:off x="7030034" y="296373"/>
            <a:ext cx="4884383" cy="3995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 descr="Serous Tumor not HG p53 (1)">
            <a:extLst>
              <a:ext uri="{FF2B5EF4-FFF2-40B4-BE49-F238E27FC236}">
                <a16:creationId xmlns:a16="http://schemas.microsoft.com/office/drawing/2014/main" id="{40A1CE0E-D8BA-4706-9BD5-AB6AF40B5F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729" r="6204" b="1"/>
          <a:stretch/>
        </p:blipFill>
        <p:spPr bwMode="auto">
          <a:xfrm rot="16200000">
            <a:off x="1565034" y="-1069416"/>
            <a:ext cx="4001732" cy="6733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D14CD8-4013-4EC4-96D7-34BEF2822F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97600" y="4678154"/>
            <a:ext cx="417358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latin typeface="+mj-lt"/>
                <a:cs typeface="+mn-cs"/>
              </a:rPr>
              <a:t>p53 wild type </a:t>
            </a:r>
          </a:p>
          <a:p>
            <a:pPr marL="0" indent="0">
              <a:buNone/>
            </a:pPr>
            <a:r>
              <a:rPr lang="en-US" dirty="0">
                <a:latin typeface="+mj-lt"/>
                <a:cs typeface="+mn-cs"/>
              </a:rPr>
              <a:t>p16 stains rare cells </a:t>
            </a:r>
          </a:p>
        </p:txBody>
      </p:sp>
    </p:spTree>
    <p:extLst>
      <p:ext uri="{BB962C8B-B14F-4D97-AF65-F5344CB8AC3E}">
        <p14:creationId xmlns:p14="http://schemas.microsoft.com/office/powerpoint/2010/main" val="20904487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B656D-F413-4DB8-ADD3-D18A9D20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83" y="4604003"/>
            <a:ext cx="3538728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2800" dirty="0">
                <a:latin typeface="+mj-lt"/>
              </a:rPr>
              <a:t>Serous Borderline Tumor with a Cribriform</a:t>
            </a:r>
            <a:r>
              <a:rPr lang="en-US" sz="2800" dirty="0">
                <a:latin typeface="+mj-lt"/>
              </a:rPr>
              <a:t> Pattern</a:t>
            </a:r>
            <a:endParaRPr lang="en-US" sz="2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5" descr="A picture containing cabbage, vegetable, fabric&#10;&#10;Description automatically generated">
            <a:extLst>
              <a:ext uri="{FF2B5EF4-FFF2-40B4-BE49-F238E27FC236}">
                <a16:creationId xmlns:a16="http://schemas.microsoft.com/office/drawing/2014/main" id="{5BBF3902-41EF-4886-BB6B-864A2F58467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3302" r="3302"/>
          <a:stretch/>
        </p:blipFill>
        <p:spPr>
          <a:xfrm>
            <a:off x="7" y="232239"/>
            <a:ext cx="4748482" cy="3995918"/>
          </a:xfrm>
          <a:prstGeom prst="rect">
            <a:avLst/>
          </a:prstGeom>
        </p:spPr>
      </p:pic>
      <p:sp>
        <p:nvSpPr>
          <p:cNvPr id="23" name="Content Placeholder 9">
            <a:extLst>
              <a:ext uri="{FF2B5EF4-FFF2-40B4-BE49-F238E27FC236}">
                <a16:creationId xmlns:a16="http://schemas.microsoft.com/office/drawing/2014/main" id="{F45DCFE6-2E23-6086-E26F-33A0E70F88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14058" y="4416079"/>
            <a:ext cx="8360228" cy="202176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US" sz="1600" dirty="0">
              <a:latin typeface="+mj-lt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dirty="0">
                <a:latin typeface="+mj-lt"/>
              </a:rPr>
              <a:t>Conspicuous mitotic activity (11 mitoses per 10 HPFs)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dirty="0">
                <a:latin typeface="+mj-lt"/>
              </a:rPr>
              <a:t>Focal intracytoplasmic mucin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dirty="0">
                <a:latin typeface="+mj-lt"/>
              </a:rPr>
              <a:t>Absence of marked pleomorphism</a:t>
            </a:r>
            <a:endParaRPr lang="en-US" sz="1600" dirty="0">
              <a:latin typeface="+mj-lt"/>
            </a:endParaRPr>
          </a:p>
          <a:p>
            <a:pPr>
              <a:lnSpc>
                <a:spcPct val="120000"/>
              </a:lnSpc>
            </a:pPr>
            <a:endParaRPr lang="en-US" sz="1200" b="1" dirty="0">
              <a:latin typeface="+mn-lt"/>
              <a:cs typeface="+mn-cs"/>
            </a:endParaRPr>
          </a:p>
        </p:txBody>
      </p:sp>
      <p:pic>
        <p:nvPicPr>
          <p:cNvPr id="18" name="Content Placeholder 9">
            <a:extLst>
              <a:ext uri="{FF2B5EF4-FFF2-40B4-BE49-F238E27FC236}">
                <a16:creationId xmlns:a16="http://schemas.microsoft.com/office/drawing/2014/main" id="{4F531B0E-46F0-44EB-B99A-1327203D46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479" r="4479"/>
          <a:stretch/>
        </p:blipFill>
        <p:spPr>
          <a:xfrm>
            <a:off x="4884390" y="232228"/>
            <a:ext cx="4114468" cy="3995917"/>
          </a:xfrm>
          <a:prstGeom prst="rect">
            <a:avLst/>
          </a:prstGeom>
        </p:spPr>
      </p:pic>
      <p:pic>
        <p:nvPicPr>
          <p:cNvPr id="24" name="Content Placeholder 5" descr="A picture containing fabric, close&#10;&#10;Description automatically generated">
            <a:extLst>
              <a:ext uri="{FF2B5EF4-FFF2-40B4-BE49-F238E27FC236}">
                <a16:creationId xmlns:a16="http://schemas.microsoft.com/office/drawing/2014/main" id="{36DD509E-4996-462F-8297-B6AD06E9119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9998" r="19998"/>
          <a:stretch/>
        </p:blipFill>
        <p:spPr>
          <a:xfrm>
            <a:off x="9134759" y="232229"/>
            <a:ext cx="3057235" cy="3995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2501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Content Placeholder 5" descr="A picture containing food&#10;&#10;Description automatically generated">
            <a:extLst>
              <a:ext uri="{FF2B5EF4-FFF2-40B4-BE49-F238E27FC236}">
                <a16:creationId xmlns:a16="http://schemas.microsoft.com/office/drawing/2014/main" id="{9D72D454-371D-46C9-93CC-97FA5DABEBC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1438" r="10357" b="-1"/>
          <a:stretch/>
        </p:blipFill>
        <p:spPr>
          <a:xfrm>
            <a:off x="8161816" y="56075"/>
            <a:ext cx="3922776" cy="3937609"/>
          </a:xfrm>
          <a:prstGeom prst="rect">
            <a:avLst/>
          </a:prstGeom>
        </p:spPr>
      </p:pic>
      <p:pic>
        <p:nvPicPr>
          <p:cNvPr id="8" name="Content Placeholder 7" descr="A picture containing fabric&#10;&#10;Description automatically generated">
            <a:extLst>
              <a:ext uri="{FF2B5EF4-FFF2-40B4-BE49-F238E27FC236}">
                <a16:creationId xmlns:a16="http://schemas.microsoft.com/office/drawing/2014/main" id="{8F3810CE-03C3-4022-82FC-3472EAFFC23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3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176" r="17619" b="-1"/>
          <a:stretch/>
        </p:blipFill>
        <p:spPr>
          <a:xfrm>
            <a:off x="4131632" y="41680"/>
            <a:ext cx="3922776" cy="39375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8F51A1-1A01-49EE-95FF-D94DF5828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10" y="4419276"/>
            <a:ext cx="2869683" cy="19960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Serous Borderline </a:t>
            </a:r>
            <a:r>
              <a:rPr lang="en-US" altLang="en-US" sz="2800" dirty="0">
                <a:latin typeface="+mj-lt"/>
                <a:cs typeface="+mj-cs"/>
              </a:rPr>
              <a:t>T</a:t>
            </a:r>
            <a:r>
              <a:rPr lang="en-US" alt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umor with a </a:t>
            </a:r>
            <a:r>
              <a:rPr lang="en-US" altLang="en-US" sz="2800" dirty="0">
                <a:latin typeface="+mj-lt"/>
                <a:cs typeface="+mj-cs"/>
              </a:rPr>
              <a:t>C</a:t>
            </a:r>
            <a:r>
              <a:rPr lang="en-US" alt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ribriform</a:t>
            </a:r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800" dirty="0">
                <a:latin typeface="+mj-lt"/>
                <a:cs typeface="+mj-cs"/>
              </a:rPr>
              <a:t>P</a:t>
            </a:r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attern and Increased MI</a:t>
            </a:r>
          </a:p>
        </p:txBody>
      </p:sp>
      <p:pic>
        <p:nvPicPr>
          <p:cNvPr id="12" name="Content Placeholder 15" descr="A picture containing rug, fabric, porcelain&#10;&#10;Description automatically generated">
            <a:extLst>
              <a:ext uri="{FF2B5EF4-FFF2-40B4-BE49-F238E27FC236}">
                <a16:creationId xmlns:a16="http://schemas.microsoft.com/office/drawing/2014/main" id="{E121E115-286A-4310-9F18-C42AA87D158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3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4362" r="7314" b="-1"/>
          <a:stretch/>
        </p:blipFill>
        <p:spPr>
          <a:xfrm>
            <a:off x="95491" y="38260"/>
            <a:ext cx="3928733" cy="3937599"/>
          </a:xfrm>
          <a:prstGeom prst="rect">
            <a:avLst/>
          </a:pr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3D028D02-EFBF-4C55-816B-DD4F327D7C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96327" y="4178735"/>
            <a:ext cx="3928733" cy="26231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latin typeface="+mj-lt"/>
                <a:cs typeface="+mn-cs"/>
              </a:rPr>
              <a:t>WT-1 positive </a:t>
            </a:r>
          </a:p>
          <a:p>
            <a:pPr marL="0" indent="0">
              <a:buNone/>
            </a:pPr>
            <a:r>
              <a:rPr lang="en-US" dirty="0">
                <a:latin typeface="+mj-lt"/>
                <a:cs typeface="+mn-cs"/>
              </a:rPr>
              <a:t>p53 wild type </a:t>
            </a:r>
          </a:p>
          <a:p>
            <a:pPr marL="0" indent="0">
              <a:buNone/>
            </a:pPr>
            <a:r>
              <a:rPr lang="en-US" dirty="0">
                <a:latin typeface="+mj-lt"/>
                <a:cs typeface="+mn-cs"/>
              </a:rPr>
              <a:t>No need to use Ki-67</a:t>
            </a:r>
          </a:p>
          <a:p>
            <a:pPr marL="0" indent="0">
              <a:buNone/>
            </a:pPr>
            <a:r>
              <a:rPr lang="en-US" dirty="0">
                <a:latin typeface="+mj-lt"/>
                <a:cs typeface="+mn-cs"/>
              </a:rPr>
              <a:t>p16 patchy</a:t>
            </a:r>
          </a:p>
        </p:txBody>
      </p:sp>
      <p:pic>
        <p:nvPicPr>
          <p:cNvPr id="26" name="Content Placeholder 5">
            <a:extLst>
              <a:ext uri="{FF2B5EF4-FFF2-40B4-BE49-F238E27FC236}">
                <a16:creationId xmlns:a16="http://schemas.microsoft.com/office/drawing/2014/main" id="{4A083E7C-51C9-4502-8341-336F7B894343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screen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53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1" b="30208"/>
          <a:stretch/>
        </p:blipFill>
        <p:spPr>
          <a:xfrm>
            <a:off x="8161816" y="4160175"/>
            <a:ext cx="3922776" cy="264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4466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Map&#10;&#10;Description automatically generated">
            <a:extLst>
              <a:ext uri="{FF2B5EF4-FFF2-40B4-BE49-F238E27FC236}">
                <a16:creationId xmlns:a16="http://schemas.microsoft.com/office/drawing/2014/main" id="{F04BB96C-99B1-4325-B0F7-C08242C372C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57681" y="0"/>
            <a:ext cx="5025006" cy="4280925"/>
          </a:xfrm>
        </p:spPr>
      </p:pic>
      <p:pic>
        <p:nvPicPr>
          <p:cNvPr id="12" name="Content Placeholder 11" descr="A picture containing cabbage, green, purple, meat&#10;&#10;Description automatically generated">
            <a:extLst>
              <a:ext uri="{FF2B5EF4-FFF2-40B4-BE49-F238E27FC236}">
                <a16:creationId xmlns:a16="http://schemas.microsoft.com/office/drawing/2014/main" id="{926C1CBF-DC14-49EF-80D6-BA117A0DDFD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3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78972" y="0"/>
            <a:ext cx="4588779" cy="3909293"/>
          </a:xfrm>
        </p:spPr>
      </p:pic>
      <p:pic>
        <p:nvPicPr>
          <p:cNvPr id="13" name="Content Placeholder 5" descr="A picture containing purple, meat, vegetable, cooked&#10;&#10;Description automatically generated">
            <a:extLst>
              <a:ext uri="{FF2B5EF4-FFF2-40B4-BE49-F238E27FC236}">
                <a16:creationId xmlns:a16="http://schemas.microsoft.com/office/drawing/2014/main" id="{442F89B1-C0EF-43DA-A42C-669C1F9920DC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3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57681" y="3927895"/>
            <a:ext cx="5025007" cy="2893488"/>
          </a:xfrm>
          <a:prstGeom prst="rect">
            <a:avLst/>
          </a:prstGeom>
        </p:spPr>
      </p:pic>
      <p:pic>
        <p:nvPicPr>
          <p:cNvPr id="14" name="Content Placeholder 23">
            <a:extLst>
              <a:ext uri="{FF2B5EF4-FFF2-40B4-BE49-F238E27FC236}">
                <a16:creationId xmlns:a16="http://schemas.microsoft.com/office/drawing/2014/main" id="{B799D3A7-1C3D-4616-A55E-3292A1863EAC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screen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53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3507" t="1762" r="15238" b="2120"/>
          <a:stretch/>
        </p:blipFill>
        <p:spPr>
          <a:xfrm rot="5400000">
            <a:off x="7660973" y="2996003"/>
            <a:ext cx="3024778" cy="458877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4884CA0-3D36-48F3-A1F9-08728B11FC06}"/>
              </a:ext>
            </a:extLst>
          </p:cNvPr>
          <p:cNvSpPr/>
          <p:nvPr/>
        </p:nvSpPr>
        <p:spPr>
          <a:xfrm rot="16200000">
            <a:off x="-2719764" y="2946265"/>
            <a:ext cx="6488152" cy="91440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+mj-lt"/>
              </a:rPr>
              <a:t>High Grade Serous Carcinoma Mimicking a Serous Borderline Tumor with a MP </a:t>
            </a:r>
          </a:p>
        </p:txBody>
      </p:sp>
    </p:spTree>
    <p:extLst>
      <p:ext uri="{BB962C8B-B14F-4D97-AF65-F5344CB8AC3E}">
        <p14:creationId xmlns:p14="http://schemas.microsoft.com/office/powerpoint/2010/main" val="34446423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195146" y="392483"/>
            <a:ext cx="11714356" cy="535531"/>
          </a:xfrm>
          <a:solidFill>
            <a:schemeClr val="bg1"/>
          </a:solidFill>
        </p:spPr>
        <p:txBody>
          <a:bodyPr wrap="square" anchor="t">
            <a:spAutoFit/>
          </a:bodyPr>
          <a:lstStyle/>
          <a:p>
            <a:pPr algn="ctr"/>
            <a:r>
              <a:rPr lang="en-US" sz="3200" dirty="0">
                <a:latin typeface="+mj-lt"/>
                <a:cs typeface="Arial" panose="020B0604020202020204" pitchFamily="34" charset="0"/>
              </a:rPr>
              <a:t>Serous Borderline Tumor </a:t>
            </a:r>
            <a:r>
              <a:rPr lang="en-US" altLang="en-US" sz="3200" dirty="0">
                <a:latin typeface="+mj-lt"/>
                <a:cs typeface="Arial" panose="020B0604020202020204" pitchFamily="34" charset="0"/>
              </a:rPr>
              <a:t>with a Micropapillary/Cribriform Pattern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617604" y="1837560"/>
            <a:ext cx="7418387" cy="2160591"/>
          </a:xfrm>
        </p:spPr>
        <p:txBody>
          <a:bodyPr>
            <a:spAutoFit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dirty="0" err="1">
                <a:latin typeface="+mj-lt"/>
                <a:ea typeface="Arial Unicode MS" pitchFamily="34" charset="-128"/>
                <a:cs typeface="Arial" panose="020B0604020202020204" pitchFamily="34" charset="0"/>
              </a:rPr>
              <a:t>bilaterality</a:t>
            </a:r>
            <a:endParaRPr lang="en-US" dirty="0">
              <a:latin typeface="+mj-lt"/>
              <a:ea typeface="Arial Unicode MS" pitchFamily="34" charset="-128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dirty="0" err="1">
                <a:latin typeface="+mj-lt"/>
                <a:ea typeface="Arial Unicode MS" pitchFamily="34" charset="-128"/>
                <a:cs typeface="Arial" panose="020B0604020202020204" pitchFamily="34" charset="0"/>
              </a:rPr>
              <a:t>exophytic</a:t>
            </a:r>
            <a:r>
              <a:rPr lang="en-US" dirty="0">
                <a:latin typeface="+mj-lt"/>
                <a:ea typeface="Arial Unicode MS" pitchFamily="34" charset="-128"/>
                <a:cs typeface="Arial" panose="020B0604020202020204" pitchFamily="34" charset="0"/>
              </a:rPr>
              <a:t> growth on the ovarian surface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dirty="0">
                <a:latin typeface="+mj-lt"/>
                <a:ea typeface="Arial Unicode MS" pitchFamily="34" charset="-128"/>
                <a:cs typeface="Arial" panose="020B0604020202020204" pitchFamily="34" charset="0"/>
              </a:rPr>
              <a:t>advanced stage disease</a:t>
            </a:r>
            <a:endParaRPr lang="en-US" dirty="0">
              <a:latin typeface="+mj-lt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dirty="0">
                <a:latin typeface="+mj-lt"/>
                <a:ea typeface="Arial Unicode MS" pitchFamily="34" charset="-128"/>
                <a:cs typeface="Arial" panose="020B0604020202020204" pitchFamily="34" charset="0"/>
              </a:rPr>
              <a:t>recurrences</a:t>
            </a:r>
            <a:endParaRPr lang="en-US" sz="2400" dirty="0">
              <a:latin typeface="+mj-lt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427136" y="5244410"/>
            <a:ext cx="9337729" cy="954107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altLang="en-US" sz="2800" dirty="0">
                <a:solidFill>
                  <a:schemeClr val="tx1"/>
                </a:solidFill>
                <a:latin typeface="+mj-lt"/>
                <a:ea typeface="Arial Unicode MS" panose="020B0604020202020204" pitchFamily="34" charset="-128"/>
                <a:cs typeface="Arial" panose="020B0604020202020204" pitchFamily="34" charset="0"/>
              </a:rPr>
              <a:t>2020 WHO dos not recommend </a:t>
            </a:r>
          </a:p>
          <a:p>
            <a:pPr algn="ctr"/>
            <a:r>
              <a:rPr lang="en-US" altLang="en-US" sz="2800" dirty="0">
                <a:solidFill>
                  <a:schemeClr val="tx1"/>
                </a:solidFill>
                <a:latin typeface="+mj-lt"/>
                <a:ea typeface="Arial Unicode MS" panose="020B0604020202020204" pitchFamily="34" charset="-128"/>
                <a:cs typeface="Arial" panose="020B0604020202020204" pitchFamily="34" charset="0"/>
              </a:rPr>
              <a:t>“Non Invasive Low Grade Serous Carcinoma</a:t>
            </a:r>
            <a:r>
              <a:rPr lang="en-US" altLang="en-US" sz="2800" dirty="0">
                <a:solidFill>
                  <a:schemeClr val="bg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" panose="020B0604020202020204" pitchFamily="34" charset="0"/>
              </a:rPr>
              <a:t>”</a:t>
            </a:r>
            <a:endParaRPr lang="en-US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Down Arrow 4"/>
          <p:cNvSpPr/>
          <p:nvPr/>
        </p:nvSpPr>
        <p:spPr>
          <a:xfrm rot="10800000">
            <a:off x="2762822" y="1753965"/>
            <a:ext cx="524519" cy="2101923"/>
          </a:xfrm>
          <a:prstGeom prst="downArrow">
            <a:avLst>
              <a:gd name="adj1" fmla="val 50000"/>
              <a:gd name="adj2" fmla="val 84091"/>
            </a:avLst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512EC57-4B76-401D-A321-B4D5C0945197}"/>
              </a:ext>
            </a:extLst>
          </p:cNvPr>
          <p:cNvCxnSpPr/>
          <p:nvPr/>
        </p:nvCxnSpPr>
        <p:spPr>
          <a:xfrm>
            <a:off x="518160" y="11278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6811599"/>
      </p:ext>
    </p:extLst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C3B0C1C-8DAE-43AF-87CC-67035D2C2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35052"/>
            <a:ext cx="3093720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2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Serous Borderline </a:t>
            </a:r>
            <a:r>
              <a:rPr lang="en-US" altLang="en-US" sz="2600" dirty="0">
                <a:latin typeface="+mj-lt"/>
                <a:cs typeface="+mj-cs"/>
              </a:rPr>
              <a:t>T</a:t>
            </a:r>
            <a:r>
              <a:rPr lang="en-US" altLang="en-US" sz="2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umor with Microinvasion</a:t>
            </a:r>
            <a:endParaRPr lang="en-US" sz="2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8" name="Picture 2" descr="LMPMI#5">
            <a:extLst>
              <a:ext uri="{FF2B5EF4-FFF2-40B4-BE49-F238E27FC236}">
                <a16:creationId xmlns:a16="http://schemas.microsoft.com/office/drawing/2014/main" id="{11201AA2-A1F0-456C-9ECE-F84900A3144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248" r="8214" b="1"/>
          <a:stretch/>
        </p:blipFill>
        <p:spPr bwMode="auto">
          <a:xfrm>
            <a:off x="8179307" y="83672"/>
            <a:ext cx="3931900" cy="4027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Content Placeholder 5" descr="A picture containing fabric&#10;&#10;Description automatically generated">
            <a:extLst>
              <a:ext uri="{FF2B5EF4-FFF2-40B4-BE49-F238E27FC236}">
                <a16:creationId xmlns:a16="http://schemas.microsoft.com/office/drawing/2014/main" id="{7AE79D93-72A2-4857-9173-B7DFB01C467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23918" b="3"/>
          <a:stretch/>
        </p:blipFill>
        <p:spPr>
          <a:xfrm>
            <a:off x="4139184" y="83674"/>
            <a:ext cx="3931920" cy="4005071"/>
          </a:xfrm>
          <a:prstGeom prst="rect">
            <a:avLst/>
          </a:prstGeom>
        </p:spPr>
      </p:pic>
      <p:pic>
        <p:nvPicPr>
          <p:cNvPr id="6" name="Picture 2" descr="LMPMI#1">
            <a:extLst>
              <a:ext uri="{FF2B5EF4-FFF2-40B4-BE49-F238E27FC236}">
                <a16:creationId xmlns:a16="http://schemas.microsoft.com/office/drawing/2014/main" id="{35985AFD-D010-40D6-A46B-C83B89A191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948" r="1" b="18514"/>
          <a:stretch/>
        </p:blipFill>
        <p:spPr bwMode="auto">
          <a:xfrm rot="5400000">
            <a:off x="62484" y="120249"/>
            <a:ext cx="4005072" cy="3931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DD67A498-B876-8321-AF17-F5FEBB5FB3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73714" y="4435052"/>
            <a:ext cx="8215086" cy="233927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4488" indent="-285750"/>
            <a:r>
              <a:rPr lang="en-US" sz="2400" dirty="0">
                <a:latin typeface="+mj-lt"/>
                <a:cs typeface="+mn-cs"/>
              </a:rPr>
              <a:t>Clusters of cells, small papillae or individual cells with eosinophilic/amphophilic cytoplasm within spaces lacking epithelial lining in the stroma </a:t>
            </a:r>
          </a:p>
          <a:p>
            <a:pPr marL="344488" indent="-285750"/>
            <a:r>
              <a:rPr lang="en-US" sz="2400" dirty="0">
                <a:latin typeface="+mj-lt"/>
                <a:cs typeface="+mn-cs"/>
              </a:rPr>
              <a:t>No desmoplastic reaction </a:t>
            </a:r>
          </a:p>
          <a:p>
            <a:pPr marL="344488" indent="-285750"/>
            <a:r>
              <a:rPr lang="en-US" sz="2400" dirty="0">
                <a:latin typeface="+mj-lt"/>
                <a:cs typeface="+mn-cs"/>
              </a:rPr>
              <a:t>&lt; 5 mm in greatest dimension (WHO 2020) </a:t>
            </a:r>
          </a:p>
        </p:txBody>
      </p:sp>
    </p:spTree>
    <p:extLst>
      <p:ext uri="{BB962C8B-B14F-4D97-AF65-F5344CB8AC3E}">
        <p14:creationId xmlns:p14="http://schemas.microsoft.com/office/powerpoint/2010/main" val="23684538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2156D-99A0-4652-9372-E139231E4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922" y="82103"/>
            <a:ext cx="11155680" cy="1325563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+mj-lt"/>
              </a:rPr>
              <a:t>Ovarian Serous Borderline Tumor </a:t>
            </a:r>
            <a:r>
              <a:rPr lang="en-US" altLang="en-US" sz="3600" dirty="0">
                <a:latin typeface="+mj-lt"/>
              </a:rPr>
              <a:t>with Microinvasion (MI), A Work Still in Progress</a:t>
            </a:r>
            <a:endParaRPr lang="en-US" sz="3600" dirty="0">
              <a:latin typeface="+mj-lt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4A56C78-624F-43F4-99AA-E8F1E563F6FF}"/>
              </a:ext>
            </a:extLst>
          </p:cNvPr>
          <p:cNvCxnSpPr>
            <a:cxnSpLocks/>
          </p:cNvCxnSpPr>
          <p:nvPr/>
        </p:nvCxnSpPr>
        <p:spPr>
          <a:xfrm>
            <a:off x="160789" y="2986481"/>
            <a:ext cx="11759967" cy="0"/>
          </a:xfrm>
          <a:prstGeom prst="line">
            <a:avLst/>
          </a:prstGeom>
          <a:ln w="38100">
            <a:solidFill>
              <a:schemeClr val="bg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4E750BA9-6FA1-4F58-AB4D-D1AB748666E5}"/>
              </a:ext>
            </a:extLst>
          </p:cNvPr>
          <p:cNvSpPr/>
          <p:nvPr/>
        </p:nvSpPr>
        <p:spPr>
          <a:xfrm>
            <a:off x="553848" y="2243701"/>
            <a:ext cx="1476463" cy="444615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1988/1990</a:t>
            </a:r>
            <a:r>
              <a:rPr lang="en-US" dirty="0"/>
              <a:t>0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A549D95-14F4-4FEA-8B0B-8905F6670AC5}"/>
              </a:ext>
            </a:extLst>
          </p:cNvPr>
          <p:cNvSpPr/>
          <p:nvPr/>
        </p:nvSpPr>
        <p:spPr>
          <a:xfrm>
            <a:off x="160789" y="3300760"/>
            <a:ext cx="2498521" cy="1764015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dirty="0">
                <a:latin typeface="+mj-lt"/>
              </a:rPr>
              <a:t> </a:t>
            </a:r>
            <a:r>
              <a:rPr lang="en-US" sz="2000" dirty="0">
                <a:solidFill>
                  <a:schemeClr val="tx1"/>
                </a:solidFill>
                <a:latin typeface="+mj-lt"/>
              </a:rPr>
              <a:t>No adverse outcome</a:t>
            </a:r>
          </a:p>
          <a:p>
            <a:r>
              <a:rPr lang="en-US" sz="2000" dirty="0">
                <a:solidFill>
                  <a:schemeClr val="tx1"/>
                </a:solidFill>
                <a:latin typeface="+mj-lt"/>
              </a:rPr>
              <a:t> Stage I: 77% of cases</a:t>
            </a:r>
          </a:p>
          <a:p>
            <a:r>
              <a:rPr lang="en-US" sz="2000" dirty="0">
                <a:solidFill>
                  <a:schemeClr val="tx1"/>
                </a:solidFill>
                <a:latin typeface="+mj-lt"/>
              </a:rPr>
              <a:t> Pregnant pts: 28%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951A5BE-89E3-4DD8-9747-02FF02779AAC}"/>
              </a:ext>
            </a:extLst>
          </p:cNvPr>
          <p:cNvSpPr/>
          <p:nvPr/>
        </p:nvSpPr>
        <p:spPr>
          <a:xfrm>
            <a:off x="3537186" y="2227587"/>
            <a:ext cx="1476463" cy="444615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2002</a:t>
            </a:r>
            <a:r>
              <a:rPr lang="en-US" dirty="0"/>
              <a:t>0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1C2B7B-F737-4FB1-B78A-59AA510C354C}"/>
              </a:ext>
            </a:extLst>
          </p:cNvPr>
          <p:cNvSpPr/>
          <p:nvPr/>
        </p:nvSpPr>
        <p:spPr>
          <a:xfrm>
            <a:off x="2894202" y="3294673"/>
            <a:ext cx="2791434" cy="1770122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dirty="0">
                <a:solidFill>
                  <a:schemeClr val="tx1"/>
                </a:solidFill>
                <a:latin typeface="+mj-lt"/>
              </a:rPr>
              <a:t>55% of advanced stage serous borderline tumors had MI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AE4EA6-5B7A-4373-8192-A65D1A988E39}"/>
              </a:ext>
            </a:extLst>
          </p:cNvPr>
          <p:cNvSpPr/>
          <p:nvPr/>
        </p:nvSpPr>
        <p:spPr>
          <a:xfrm>
            <a:off x="6727186" y="2256462"/>
            <a:ext cx="1476463" cy="444615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2006</a:t>
            </a:r>
            <a:r>
              <a:rPr lang="en-US" dirty="0"/>
              <a:t>0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E58225A-D63F-4720-A9BE-A1EDF22C5199}"/>
              </a:ext>
            </a:extLst>
          </p:cNvPr>
          <p:cNvSpPr/>
          <p:nvPr/>
        </p:nvSpPr>
        <p:spPr>
          <a:xfrm>
            <a:off x="5969814" y="3284647"/>
            <a:ext cx="3278697" cy="177012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latin typeface="+mj-lt"/>
            </a:endParaRPr>
          </a:p>
          <a:p>
            <a:endParaRPr lang="en-US" sz="2000" dirty="0">
              <a:solidFill>
                <a:schemeClr val="tx1"/>
              </a:solidFill>
              <a:latin typeface="+mj-lt"/>
            </a:endParaRPr>
          </a:p>
          <a:p>
            <a:r>
              <a:rPr lang="en-US" sz="2000" dirty="0">
                <a:solidFill>
                  <a:schemeClr val="tx1"/>
                </a:solidFill>
                <a:latin typeface="+mj-lt"/>
              </a:rPr>
              <a:t>18% of cases with F/U died of disease or had progression of disease </a:t>
            </a:r>
          </a:p>
          <a:p>
            <a:r>
              <a:rPr lang="en-US" sz="2000" dirty="0">
                <a:solidFill>
                  <a:schemeClr val="tx1"/>
                </a:solidFill>
                <a:latin typeface="+mj-lt"/>
              </a:rPr>
              <a:t>No adverse outcome in pregnant pts</a:t>
            </a:r>
          </a:p>
          <a:p>
            <a:endParaRPr lang="en-US" sz="2000" dirty="0">
              <a:solidFill>
                <a:schemeClr val="tx1"/>
              </a:solidFill>
              <a:latin typeface="+mj-lt"/>
            </a:endParaRPr>
          </a:p>
          <a:p>
            <a:endParaRPr lang="en-US" sz="2000" dirty="0">
              <a:latin typeface="+mj-lt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97018E8-0F81-409D-9186-AFD2917A3655}"/>
              </a:ext>
            </a:extLst>
          </p:cNvPr>
          <p:cNvSpPr/>
          <p:nvPr/>
        </p:nvSpPr>
        <p:spPr>
          <a:xfrm>
            <a:off x="9917186" y="2256462"/>
            <a:ext cx="1476463" cy="444615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2013</a:t>
            </a:r>
            <a:r>
              <a:rPr lang="en-US" dirty="0"/>
              <a:t>0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0FCE857-4150-4A0C-BC4D-C122BFBC7989}"/>
              </a:ext>
            </a:extLst>
          </p:cNvPr>
          <p:cNvSpPr/>
          <p:nvPr/>
        </p:nvSpPr>
        <p:spPr>
          <a:xfrm>
            <a:off x="9422236" y="3284657"/>
            <a:ext cx="2498520" cy="177011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en-US" sz="2000" dirty="0" err="1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Bilaterality</a:t>
            </a:r>
            <a:r>
              <a:rPr lang="en-US" altLang="en-US" sz="20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en-US" sz="20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        Ovarian surface                    involvement</a:t>
            </a:r>
          </a:p>
          <a:p>
            <a:pPr algn="ctr"/>
            <a:r>
              <a:rPr lang="en-US" sz="20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         Advanced stage </a:t>
            </a:r>
            <a:endParaRPr lang="en-US" sz="20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926427E6-946B-49FF-8111-095BFC4697B9}"/>
              </a:ext>
            </a:extLst>
          </p:cNvPr>
          <p:cNvSpPr/>
          <p:nvPr/>
        </p:nvSpPr>
        <p:spPr>
          <a:xfrm rot="16200000">
            <a:off x="9199231" y="3968621"/>
            <a:ext cx="1136704" cy="299207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C0EA499-9EE3-4030-A275-0E3B527F60C0}"/>
              </a:ext>
            </a:extLst>
          </p:cNvPr>
          <p:cNvCxnSpPr>
            <a:cxnSpLocks/>
          </p:cNvCxnSpPr>
          <p:nvPr/>
        </p:nvCxnSpPr>
        <p:spPr>
          <a:xfrm>
            <a:off x="1292079" y="2801923"/>
            <a:ext cx="0" cy="4110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16E99F69-E420-4902-92B8-ACC9EB06B0B5}"/>
              </a:ext>
            </a:extLst>
          </p:cNvPr>
          <p:cNvCxnSpPr>
            <a:cxnSpLocks/>
          </p:cNvCxnSpPr>
          <p:nvPr/>
        </p:nvCxnSpPr>
        <p:spPr>
          <a:xfrm>
            <a:off x="4204457" y="2780951"/>
            <a:ext cx="0" cy="4110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004BFA62-F7D3-4220-B561-67F59AE3E016}"/>
              </a:ext>
            </a:extLst>
          </p:cNvPr>
          <p:cNvCxnSpPr>
            <a:cxnSpLocks/>
          </p:cNvCxnSpPr>
          <p:nvPr/>
        </p:nvCxnSpPr>
        <p:spPr>
          <a:xfrm>
            <a:off x="7367107" y="2801923"/>
            <a:ext cx="0" cy="4110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232CCEF4-3DB8-4CC9-95FD-A6F591EF74D4}"/>
              </a:ext>
            </a:extLst>
          </p:cNvPr>
          <p:cNvCxnSpPr>
            <a:cxnSpLocks/>
          </p:cNvCxnSpPr>
          <p:nvPr/>
        </p:nvCxnSpPr>
        <p:spPr>
          <a:xfrm>
            <a:off x="10571701" y="2801923"/>
            <a:ext cx="0" cy="4110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Rectangle 34">
            <a:extLst>
              <a:ext uri="{FF2B5EF4-FFF2-40B4-BE49-F238E27FC236}">
                <a16:creationId xmlns:a16="http://schemas.microsoft.com/office/drawing/2014/main" id="{620CCD5C-BE92-4163-86F6-288A2C396EB4}"/>
              </a:ext>
            </a:extLst>
          </p:cNvPr>
          <p:cNvSpPr/>
          <p:nvPr/>
        </p:nvSpPr>
        <p:spPr>
          <a:xfrm>
            <a:off x="9834868" y="5519956"/>
            <a:ext cx="2245453" cy="133804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1600" dirty="0">
              <a:solidFill>
                <a:schemeClr val="tx1"/>
              </a:solidFill>
              <a:latin typeface="+mj-lt"/>
            </a:endParaRPr>
          </a:p>
          <a:p>
            <a:endParaRPr lang="en-US" sz="1600" dirty="0">
              <a:solidFill>
                <a:schemeClr val="tx1"/>
              </a:solidFill>
              <a:latin typeface="+mj-lt"/>
            </a:endParaRPr>
          </a:p>
          <a:p>
            <a:endParaRPr lang="en-US" sz="1600" dirty="0">
              <a:solidFill>
                <a:schemeClr val="tx1"/>
              </a:solidFill>
              <a:latin typeface="+mj-lt"/>
            </a:endParaRPr>
          </a:p>
          <a:p>
            <a:endParaRPr lang="en-US" sz="1600" dirty="0">
              <a:solidFill>
                <a:schemeClr val="tx1"/>
              </a:solidFill>
              <a:latin typeface="+mj-lt"/>
            </a:endParaRPr>
          </a:p>
          <a:p>
            <a:r>
              <a:rPr lang="en-US" sz="1400" dirty="0" err="1">
                <a:solidFill>
                  <a:schemeClr val="tx1"/>
                </a:solidFill>
                <a:latin typeface="+mj-lt"/>
              </a:rPr>
              <a:t>Tavassoli</a:t>
            </a:r>
            <a:r>
              <a:rPr lang="en-US" sz="1400" dirty="0">
                <a:solidFill>
                  <a:schemeClr val="tx1"/>
                </a:solidFill>
                <a:latin typeface="+mj-lt"/>
              </a:rPr>
              <a:t>, FA.1988</a:t>
            </a:r>
          </a:p>
          <a:p>
            <a:r>
              <a:rPr lang="en-US" sz="1400" dirty="0">
                <a:solidFill>
                  <a:schemeClr val="tx1"/>
                </a:solidFill>
                <a:latin typeface="+mj-lt"/>
              </a:rPr>
              <a:t>Bell DA, Scully RE. 1990</a:t>
            </a:r>
          </a:p>
          <a:p>
            <a:r>
              <a:rPr lang="en-US" sz="1400" dirty="0" err="1">
                <a:solidFill>
                  <a:schemeClr val="tx1"/>
                </a:solidFill>
                <a:latin typeface="+mj-lt"/>
              </a:rPr>
              <a:t>Deavers</a:t>
            </a:r>
            <a:r>
              <a:rPr lang="en-US" sz="1400" dirty="0">
                <a:solidFill>
                  <a:schemeClr val="tx1"/>
                </a:solidFill>
                <a:latin typeface="+mj-lt"/>
              </a:rPr>
              <a:t> M, et al. 2002</a:t>
            </a:r>
          </a:p>
          <a:p>
            <a:r>
              <a:rPr lang="en-US" sz="1400" dirty="0">
                <a:solidFill>
                  <a:schemeClr val="tx1"/>
                </a:solidFill>
                <a:latin typeface="+mj-lt"/>
              </a:rPr>
              <a:t>Kenney JK, et at. 2006</a:t>
            </a:r>
          </a:p>
          <a:p>
            <a:r>
              <a:rPr lang="en-US" sz="1400" dirty="0" err="1">
                <a:solidFill>
                  <a:schemeClr val="tx1"/>
                </a:solidFill>
                <a:latin typeface="+mj-lt"/>
              </a:rPr>
              <a:t>Masand</a:t>
            </a:r>
            <a:r>
              <a:rPr lang="en-US" sz="1400" dirty="0">
                <a:solidFill>
                  <a:schemeClr val="tx1"/>
                </a:solidFill>
                <a:latin typeface="+mj-lt"/>
              </a:rPr>
              <a:t> RP, et al. 2013</a:t>
            </a:r>
          </a:p>
          <a:p>
            <a:endParaRPr lang="en-US" sz="1100" dirty="0">
              <a:solidFill>
                <a:schemeClr val="tx1"/>
              </a:solidFill>
            </a:endParaRPr>
          </a:p>
          <a:p>
            <a:endParaRPr lang="en-US" sz="1600" dirty="0">
              <a:solidFill>
                <a:schemeClr val="tx1"/>
              </a:solidFill>
            </a:endParaRPr>
          </a:p>
          <a:p>
            <a:endParaRPr lang="en-US" sz="1600" dirty="0">
              <a:solidFill>
                <a:schemeClr val="tx1"/>
              </a:solidFill>
            </a:endParaRPr>
          </a:p>
          <a:p>
            <a:endParaRPr lang="en-US" sz="1600" dirty="0">
              <a:solidFill>
                <a:schemeClr val="tx1"/>
              </a:solidFill>
            </a:endParaRPr>
          </a:p>
          <a:p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C54E34B-2891-40AB-8EA6-7B44605F7900}"/>
              </a:ext>
            </a:extLst>
          </p:cNvPr>
          <p:cNvCxnSpPr/>
          <p:nvPr/>
        </p:nvCxnSpPr>
        <p:spPr>
          <a:xfrm>
            <a:off x="518160" y="13056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92359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A8D6F-6CAA-49F2-A931-DC9C89747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117" y="4440602"/>
            <a:ext cx="4434171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Microinvasive Low </a:t>
            </a:r>
            <a:r>
              <a:rPr lang="en-US" sz="3200" dirty="0">
                <a:latin typeface="+mj-lt"/>
                <a:cs typeface="+mj-cs"/>
              </a:rPr>
              <a:t>G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rade </a:t>
            </a:r>
            <a:r>
              <a:rPr lang="en-US" sz="3200" dirty="0">
                <a:latin typeface="+mj-lt"/>
                <a:cs typeface="+mj-cs"/>
              </a:rPr>
              <a:t>S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erous </a:t>
            </a:r>
            <a:r>
              <a:rPr lang="en-US" sz="3200" dirty="0">
                <a:latin typeface="+mj-lt"/>
                <a:cs typeface="+mj-cs"/>
              </a:rPr>
              <a:t>C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arcinoma in Serous </a:t>
            </a:r>
            <a:r>
              <a:rPr lang="en-US" sz="3200" dirty="0">
                <a:latin typeface="+mj-lt"/>
                <a:cs typeface="+mj-cs"/>
              </a:rPr>
              <a:t>B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orderline </a:t>
            </a:r>
            <a:r>
              <a:rPr lang="en-US" sz="3200" dirty="0">
                <a:latin typeface="+mj-lt"/>
                <a:cs typeface="+mj-cs"/>
              </a:rPr>
              <a:t>T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umor </a:t>
            </a:r>
          </a:p>
        </p:txBody>
      </p:sp>
      <p:pic>
        <p:nvPicPr>
          <p:cNvPr id="8" name="Content Placeholder 7" descr="Background pattern, map&#10;&#10;Description automatically generated">
            <a:extLst>
              <a:ext uri="{FF2B5EF4-FFF2-40B4-BE49-F238E27FC236}">
                <a16:creationId xmlns:a16="http://schemas.microsoft.com/office/drawing/2014/main" id="{A99D8B08-75E8-49D8-A16B-08834A52E76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956" r="2060" b="-4"/>
          <a:stretch/>
        </p:blipFill>
        <p:spPr>
          <a:xfrm>
            <a:off x="44611" y="0"/>
            <a:ext cx="4884383" cy="3995918"/>
          </a:xfrm>
          <a:prstGeom prst="rect">
            <a:avLst/>
          </a:prstGeom>
        </p:spPr>
      </p:pic>
      <p:pic>
        <p:nvPicPr>
          <p:cNvPr id="6" name="Content Placeholder 5" descr="Background pattern&#10;&#10;Description automatically generated">
            <a:extLst>
              <a:ext uri="{FF2B5EF4-FFF2-40B4-BE49-F238E27FC236}">
                <a16:creationId xmlns:a16="http://schemas.microsoft.com/office/drawing/2014/main" id="{E98B22AE-F0D5-4C34-967E-AAB3FF09BB7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6532" r="1" b="8857"/>
          <a:stretch/>
        </p:blipFill>
        <p:spPr>
          <a:xfrm>
            <a:off x="5074877" y="10"/>
            <a:ext cx="7117118" cy="3995918"/>
          </a:xfrm>
          <a:prstGeom prst="rect">
            <a:avLst/>
          </a:prstGeom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74B43213-2265-1520-A549-B9DB92EE7C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49240" y="4337108"/>
            <a:ext cx="6217920" cy="225800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400" dirty="0">
                <a:latin typeface="+mj-lt"/>
                <a:cs typeface="+mn-cs"/>
              </a:rPr>
              <a:t>Marked epithelial proliferation in the stroma (i.e., looks like low-grade serous carcinoma), but measures &lt; 5mm </a:t>
            </a:r>
          </a:p>
          <a:p>
            <a:pPr marL="0" indent="0">
              <a:buNone/>
            </a:pPr>
            <a:r>
              <a:rPr lang="en-US" sz="2400" dirty="0">
                <a:latin typeface="+mj-lt"/>
                <a:cs typeface="+mn-cs"/>
              </a:rPr>
              <a:t>To get deeper sections and submit additional tumor for microscopic examination to rule out larger foci of invasion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FA214A5-77FE-4C06-AC5F-8358A44F9E34}"/>
              </a:ext>
            </a:extLst>
          </p:cNvPr>
          <p:cNvSpPr/>
          <p:nvPr/>
        </p:nvSpPr>
        <p:spPr>
          <a:xfrm>
            <a:off x="1918010" y="6216805"/>
            <a:ext cx="1338145" cy="31439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+mj-lt"/>
              </a:rPr>
              <a:t>WHO 2020</a:t>
            </a:r>
          </a:p>
        </p:txBody>
      </p:sp>
    </p:spTree>
    <p:extLst>
      <p:ext uri="{BB962C8B-B14F-4D97-AF65-F5344CB8AC3E}">
        <p14:creationId xmlns:p14="http://schemas.microsoft.com/office/powerpoint/2010/main" val="17000343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393DF-01B0-4049-B713-A9BD9F201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923" y="4440602"/>
            <a:ext cx="4523381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200" dirty="0">
                <a:latin typeface="+mj-lt"/>
              </a:rPr>
              <a:t>Serous Borderline Tumor with Pregnancy Related Changes </a:t>
            </a:r>
            <a:endParaRPr lang="en-US" sz="3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2" descr="S09_46786_02">
            <a:extLst>
              <a:ext uri="{FF2B5EF4-FFF2-40B4-BE49-F238E27FC236}">
                <a16:creationId xmlns:a16="http://schemas.microsoft.com/office/drawing/2014/main" id="{A27A2AEA-E5CE-4ED9-B498-CB8E9ECC6F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434"/>
          <a:stretch/>
        </p:blipFill>
        <p:spPr bwMode="auto">
          <a:xfrm>
            <a:off x="127000" y="71312"/>
            <a:ext cx="4797228" cy="392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serous LMP and mucin#1">
            <a:extLst>
              <a:ext uri="{FF2B5EF4-FFF2-40B4-BE49-F238E27FC236}">
                <a16:creationId xmlns:a16="http://schemas.microsoft.com/office/drawing/2014/main" id="{D5381F28-646A-49A9-AB87-DA383769E89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17638" r="1" b="12181"/>
          <a:stretch/>
        </p:blipFill>
        <p:spPr bwMode="auto">
          <a:xfrm>
            <a:off x="5074877" y="71312"/>
            <a:ext cx="6990123" cy="392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182DF82-3EF5-061C-0949-8E894E3475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49240" y="4440602"/>
            <a:ext cx="6007608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atin typeface="+mj-lt"/>
                <a:cs typeface="+mn-cs"/>
              </a:rPr>
              <a:t>Gelatinous appearance </a:t>
            </a:r>
          </a:p>
          <a:p>
            <a:r>
              <a:rPr lang="en-US" dirty="0">
                <a:latin typeface="+mj-lt"/>
                <a:cs typeface="+mn-cs"/>
              </a:rPr>
              <a:t>Extracellular mucin </a:t>
            </a:r>
          </a:p>
        </p:txBody>
      </p:sp>
    </p:spTree>
    <p:extLst>
      <p:ext uri="{BB962C8B-B14F-4D97-AF65-F5344CB8AC3E}">
        <p14:creationId xmlns:p14="http://schemas.microsoft.com/office/powerpoint/2010/main" val="6237241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3">
            <a:extLst>
              <a:ext uri="{FF2B5EF4-FFF2-40B4-BE49-F238E27FC236}">
                <a16:creationId xmlns:a16="http://schemas.microsoft.com/office/drawing/2014/main" id="{B66FDE43-A16B-47C7-8955-AF678EC7C4D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480" r="31520" b="1"/>
          <a:stretch/>
        </p:blipFill>
        <p:spPr bwMode="auto">
          <a:xfrm>
            <a:off x="100303" y="41680"/>
            <a:ext cx="3922776" cy="472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5">
            <a:extLst>
              <a:ext uri="{FF2B5EF4-FFF2-40B4-BE49-F238E27FC236}">
                <a16:creationId xmlns:a16="http://schemas.microsoft.com/office/drawing/2014/main" id="{73DEB3CB-E5AB-4C99-B07D-80B0EFF848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347" r="20399"/>
          <a:stretch/>
        </p:blipFill>
        <p:spPr bwMode="auto">
          <a:xfrm>
            <a:off x="8431667" y="134094"/>
            <a:ext cx="3266010" cy="2473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54FACF-49FC-43A9-891D-61A1F02F2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432" y="5264490"/>
            <a:ext cx="2869683" cy="134698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altLang="en-US" sz="2400" dirty="0">
                <a:latin typeface="+mj-lt"/>
              </a:rPr>
              <a:t>Serous Borderline Tumor with Pregnancy Related Changes </a:t>
            </a:r>
            <a:endParaRPr lang="en-US" sz="2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8" name="Picture 3" descr="Untitled-2">
            <a:extLst>
              <a:ext uri="{FF2B5EF4-FFF2-40B4-BE49-F238E27FC236}">
                <a16:creationId xmlns:a16="http://schemas.microsoft.com/office/drawing/2014/main" id="{B586A0CF-1CF4-4A36-88C8-4CAACF6E28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981" r="9200"/>
          <a:stretch/>
        </p:blipFill>
        <p:spPr bwMode="auto">
          <a:xfrm>
            <a:off x="8100306" y="2706297"/>
            <a:ext cx="3928733" cy="3937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AC31EDB5-4CCA-0E67-FE22-FD34D3FA6B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73829" y="5003095"/>
            <a:ext cx="5144043" cy="18132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latin typeface="+mj-lt"/>
                <a:cs typeface="+mn-cs"/>
              </a:rPr>
              <a:t>Epithelial proliferation &lt; 5 mm of  MP/CP</a:t>
            </a:r>
          </a:p>
          <a:p>
            <a:r>
              <a:rPr lang="en-US" sz="2000" dirty="0">
                <a:latin typeface="+mj-lt"/>
                <a:cs typeface="+mn-cs"/>
              </a:rPr>
              <a:t>Numerous eosinophilic cells in the cystic spaces</a:t>
            </a:r>
          </a:p>
          <a:p>
            <a:r>
              <a:rPr lang="en-US" sz="2000" dirty="0">
                <a:latin typeface="+mj-lt"/>
                <a:cs typeface="+mn-cs"/>
              </a:rPr>
              <a:t>Microinvasion </a:t>
            </a:r>
          </a:p>
        </p:txBody>
      </p:sp>
      <p:pic>
        <p:nvPicPr>
          <p:cNvPr id="5" name="Picture 2" descr="2">
            <a:extLst>
              <a:ext uri="{FF2B5EF4-FFF2-40B4-BE49-F238E27FC236}">
                <a16:creationId xmlns:a16="http://schemas.microsoft.com/office/drawing/2014/main" id="{BC01B156-AD12-4DFE-A730-31BF88532B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1192" r="1" b="6730"/>
          <a:stretch/>
        </p:blipFill>
        <p:spPr bwMode="auto">
          <a:xfrm rot="5400000">
            <a:off x="3743934" y="492375"/>
            <a:ext cx="4724632" cy="3823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24175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Serous Lmp pregnancy S13-20600 #08">
            <a:extLst>
              <a:ext uri="{FF2B5EF4-FFF2-40B4-BE49-F238E27FC236}">
                <a16:creationId xmlns:a16="http://schemas.microsoft.com/office/drawing/2014/main" id="{17D367BA-FE4D-438E-9BC4-423B4488CF9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2398" r="-4" b="12065"/>
          <a:stretch/>
        </p:blipFill>
        <p:spPr bwMode="auto">
          <a:xfrm>
            <a:off x="101301" y="327574"/>
            <a:ext cx="3922776" cy="3937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Content Placeholder 9" descr="A picture containing clothing, fabric&#10;&#10;Description automatically generated">
            <a:extLst>
              <a:ext uri="{FF2B5EF4-FFF2-40B4-BE49-F238E27FC236}">
                <a16:creationId xmlns:a16="http://schemas.microsoft.com/office/drawing/2014/main" id="{3C8B4A0F-4285-4861-BE7C-437045B55B1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2223" r="13057" b="-3"/>
          <a:stretch/>
        </p:blipFill>
        <p:spPr>
          <a:xfrm>
            <a:off x="8167923" y="299972"/>
            <a:ext cx="3922776" cy="39375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89FDA2-AFB8-4538-9723-EC82506F8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1" y="4651505"/>
            <a:ext cx="3506408" cy="16083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2800" dirty="0">
                <a:latin typeface="+mj-lt"/>
              </a:rPr>
              <a:t>Serous Borderline Tumor with Pregnancy Related Changes </a:t>
            </a:r>
            <a:endParaRPr lang="en-US" sz="2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3" descr="Serous Lmp pregnancy S13-20600 #07">
            <a:extLst>
              <a:ext uri="{FF2B5EF4-FFF2-40B4-BE49-F238E27FC236}">
                <a16:creationId xmlns:a16="http://schemas.microsoft.com/office/drawing/2014/main" id="{BF2D6A11-1820-49C2-8C4F-8445A59680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17" r="-2" b="23561"/>
          <a:stretch/>
        </p:blipFill>
        <p:spPr bwMode="auto">
          <a:xfrm>
            <a:off x="4137889" y="299971"/>
            <a:ext cx="3928733" cy="3937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5A2150A0-5E30-AF5A-F690-FC3C15A98C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01411" y="4651505"/>
            <a:ext cx="3712464" cy="160838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 dirty="0">
                <a:latin typeface="+mj-lt"/>
                <a:cs typeface="+mn-cs"/>
              </a:rPr>
              <a:t>Variable degree of atypia </a:t>
            </a:r>
          </a:p>
          <a:p>
            <a:r>
              <a:rPr lang="en-US" sz="2400" dirty="0">
                <a:latin typeface="+mj-lt"/>
                <a:cs typeface="+mn-cs"/>
              </a:rPr>
              <a:t>Focally increased mitotic activity </a:t>
            </a:r>
          </a:p>
          <a:p>
            <a:r>
              <a:rPr lang="en-US" sz="2400" dirty="0">
                <a:latin typeface="+mj-lt"/>
                <a:cs typeface="+mn-cs"/>
              </a:rPr>
              <a:t>p53 wild type </a:t>
            </a:r>
          </a:p>
        </p:txBody>
      </p:sp>
      <p:pic>
        <p:nvPicPr>
          <p:cNvPr id="8" name="Content Placeholder 5">
            <a:extLst>
              <a:ext uri="{FF2B5EF4-FFF2-40B4-BE49-F238E27FC236}">
                <a16:creationId xmlns:a16="http://schemas.microsoft.com/office/drawing/2014/main" id="{79A286C7-8911-46BB-9A71-60BD2F3EC617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26950" r="1" b="1"/>
          <a:stretch/>
        </p:blipFill>
        <p:spPr>
          <a:xfrm>
            <a:off x="8167923" y="4348862"/>
            <a:ext cx="3922776" cy="2149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2248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CDF8B-FBDC-4DC0-B0C9-5742A5EA0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35052"/>
            <a:ext cx="3093720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2800" dirty="0">
                <a:latin typeface="+mj-lt"/>
              </a:rPr>
              <a:t>Serous Borderline Tumor, </a:t>
            </a:r>
            <a:r>
              <a:rPr lang="en-US" altLang="en-US" sz="2800" dirty="0" err="1">
                <a:latin typeface="+mj-lt"/>
              </a:rPr>
              <a:t>Endosalpingiosis</a:t>
            </a:r>
            <a:r>
              <a:rPr lang="en-US" altLang="en-US" sz="2800" dirty="0">
                <a:latin typeface="+mj-lt"/>
              </a:rPr>
              <a:t> </a:t>
            </a:r>
            <a:endParaRPr lang="en-US" sz="2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D61C5D61-1C06-4BC7-97FC-4C5181101DB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172" r="23428" b="4"/>
          <a:stretch/>
        </p:blipFill>
        <p:spPr bwMode="auto">
          <a:xfrm>
            <a:off x="4172189" y="66436"/>
            <a:ext cx="3931900" cy="40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160A08FB-FBB4-4944-B82C-22E885860D9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194" r="13139"/>
          <a:stretch/>
        </p:blipFill>
        <p:spPr bwMode="auto">
          <a:xfrm>
            <a:off x="120135" y="83674"/>
            <a:ext cx="3931920" cy="4005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endosalpingiosis_in_LN__1[1]">
            <a:extLst>
              <a:ext uri="{FF2B5EF4-FFF2-40B4-BE49-F238E27FC236}">
                <a16:creationId xmlns:a16="http://schemas.microsoft.com/office/drawing/2014/main" id="{BE287424-5136-4C59-A59D-6FD60D926F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446" r="1" b="15017"/>
          <a:stretch/>
        </p:blipFill>
        <p:spPr bwMode="auto">
          <a:xfrm rot="5400000">
            <a:off x="8145508" y="103012"/>
            <a:ext cx="4005072" cy="3931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926403-C6A0-4687-B428-41ABE522AE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1995" y="4710823"/>
            <a:ext cx="7104188" cy="164592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 dirty="0">
                <a:latin typeface="+mj-lt"/>
                <a:cs typeface="+mn-cs"/>
              </a:rPr>
              <a:t>Peritoneal, in 50% to 71% of cases</a:t>
            </a:r>
          </a:p>
          <a:p>
            <a:r>
              <a:rPr lang="en-US" sz="2400" dirty="0">
                <a:latin typeface="+mj-lt"/>
                <a:cs typeface="+mn-cs"/>
              </a:rPr>
              <a:t>Lymph nodes, in up to 33% of cases</a:t>
            </a:r>
          </a:p>
          <a:p>
            <a:pPr lvl="1"/>
            <a:r>
              <a:rPr lang="en-US" altLang="en-US" dirty="0">
                <a:latin typeface="+mj-lt"/>
              </a:rPr>
              <a:t>Incidence increases to 58% to 63% in cases that show lymph node involvement by serous borderline tumor</a:t>
            </a:r>
            <a:endParaRPr lang="en-US" dirty="0">
              <a:latin typeface="+mj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11131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280103" y="1877924"/>
            <a:ext cx="6010198" cy="10772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anchor="ctr">
            <a:spAutoFit/>
          </a:bodyPr>
          <a:lstStyle/>
          <a:p>
            <a:pPr algn="ctr" eaLnBrk="1" hangingPunct="1">
              <a:defRPr/>
            </a:pPr>
            <a:r>
              <a:rPr lang="en-US" sz="3200" dirty="0">
                <a:solidFill>
                  <a:schemeClr val="bg1">
                    <a:lumMod val="75000"/>
                  </a:schemeClr>
                </a:solidFill>
                <a:latin typeface="+mj-lt"/>
                <a:cs typeface="Arial" panose="020B0604020202020204" pitchFamily="34" charset="0"/>
              </a:rPr>
              <a:t>Non invasive implants </a:t>
            </a:r>
            <a:r>
              <a:rPr lang="en-US" sz="3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 </a:t>
            </a:r>
          </a:p>
          <a:p>
            <a:pPr algn="ctr" eaLnBrk="1" hangingPunct="1">
              <a:defRPr/>
            </a:pPr>
            <a:r>
              <a:rPr lang="en-US" sz="3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implants</a:t>
            </a:r>
          </a:p>
        </p:txBody>
      </p:sp>
      <p:sp>
        <p:nvSpPr>
          <p:cNvPr id="4" name="Rectangle 3"/>
          <p:cNvSpPr/>
          <p:nvPr/>
        </p:nvSpPr>
        <p:spPr>
          <a:xfrm>
            <a:off x="5744051" y="4155599"/>
            <a:ext cx="5881095" cy="10772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anchor="ctr">
            <a:spAutoFit/>
          </a:bodyPr>
          <a:lstStyle/>
          <a:p>
            <a:pPr algn="ctr" eaLnBrk="1" hangingPunct="1">
              <a:defRPr/>
            </a:pPr>
            <a:r>
              <a:rPr lang="en-US" sz="3200" dirty="0">
                <a:solidFill>
                  <a:schemeClr val="bg1">
                    <a:lumMod val="75000"/>
                  </a:schemeClr>
                </a:solidFill>
                <a:latin typeface="+mj-lt"/>
                <a:cs typeface="Arial" panose="020B0604020202020204" pitchFamily="34" charset="0"/>
              </a:rPr>
              <a:t>Invasive implants </a:t>
            </a:r>
          </a:p>
          <a:p>
            <a:pPr algn="ctr" eaLnBrk="1" hangingPunct="1">
              <a:defRPr/>
            </a:pPr>
            <a:r>
              <a:rPr lang="en-US" sz="3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low grade serous carcinoma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+mj-lt"/>
              </a:rPr>
              <a:t>Nomenclature of the Extra-Ovarian Disease</a:t>
            </a:r>
          </a:p>
        </p:txBody>
      </p:sp>
      <p:pic>
        <p:nvPicPr>
          <p:cNvPr id="1028" name="Picture 4" descr="https://images-na.ssl-images-amazon.com/images/I/51FPSNnUixL._SX395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63604" y="1574445"/>
            <a:ext cx="3106460" cy="390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2492060" y="5693593"/>
            <a:ext cx="1581683" cy="584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anchor="ctr">
            <a:spAutoFit/>
          </a:bodyPr>
          <a:lstStyle/>
          <a:p>
            <a:pPr algn="ctr" eaLnBrk="1" hangingPunct="1">
              <a:defRPr/>
            </a:pPr>
            <a:r>
              <a:rPr lang="en-US" sz="3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2020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12216A2-944E-4291-A87D-6309E123B10B}"/>
              </a:ext>
            </a:extLst>
          </p:cNvPr>
          <p:cNvCxnSpPr>
            <a:cxnSpLocks/>
          </p:cNvCxnSpPr>
          <p:nvPr/>
        </p:nvCxnSpPr>
        <p:spPr>
          <a:xfrm>
            <a:off x="7131204" y="2701407"/>
            <a:ext cx="284356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D2B2703-C998-4954-B5EB-8D2BD24F5ABC}"/>
              </a:ext>
            </a:extLst>
          </p:cNvPr>
          <p:cNvCxnSpPr>
            <a:cxnSpLocks/>
          </p:cNvCxnSpPr>
          <p:nvPr/>
        </p:nvCxnSpPr>
        <p:spPr>
          <a:xfrm>
            <a:off x="5902711" y="4961387"/>
            <a:ext cx="284356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D6B1B52-2071-4DA1-B2FA-1FA4025DE424}"/>
              </a:ext>
            </a:extLst>
          </p:cNvPr>
          <p:cNvCxnSpPr/>
          <p:nvPr/>
        </p:nvCxnSpPr>
        <p:spPr>
          <a:xfrm>
            <a:off x="518160" y="11278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91420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532353" y="0"/>
            <a:ext cx="11268306" cy="1171575"/>
          </a:xfrm>
          <a:solidFill>
            <a:schemeClr val="bg1"/>
          </a:solidFill>
          <a:effectLst/>
        </p:spPr>
        <p:txBody>
          <a:bodyPr/>
          <a:lstStyle/>
          <a:p>
            <a:r>
              <a:rPr lang="en-US" altLang="en-US" sz="3600" dirty="0" err="1">
                <a:latin typeface="+mj-lt"/>
              </a:rPr>
              <a:t>Multifocality</a:t>
            </a:r>
            <a:r>
              <a:rPr lang="en-US" altLang="en-US" sz="3600" dirty="0">
                <a:latin typeface="+mj-lt"/>
              </a:rPr>
              <a:t> in Serous Neoplasms of the Gynecological Tract</a:t>
            </a:r>
          </a:p>
        </p:txBody>
      </p:sp>
      <p:sp>
        <p:nvSpPr>
          <p:cNvPr id="46083" name="Oval 4"/>
          <p:cNvSpPr>
            <a:spLocks noChangeArrowheads="1"/>
          </p:cNvSpPr>
          <p:nvPr/>
        </p:nvSpPr>
        <p:spPr bwMode="auto">
          <a:xfrm>
            <a:off x="1906556" y="1343257"/>
            <a:ext cx="914400" cy="9144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eaLnBrk="1" hangingPunct="1">
              <a:defRPr/>
            </a:pPr>
            <a:endParaRPr lang="en-US">
              <a:solidFill>
                <a:srgbClr val="C00000"/>
              </a:solidFill>
            </a:endParaRPr>
          </a:p>
        </p:txBody>
      </p:sp>
      <p:sp>
        <p:nvSpPr>
          <p:cNvPr id="46084" name="Oval 5"/>
          <p:cNvSpPr>
            <a:spLocks noChangeArrowheads="1"/>
          </p:cNvSpPr>
          <p:nvPr/>
        </p:nvSpPr>
        <p:spPr bwMode="auto">
          <a:xfrm>
            <a:off x="5709306" y="1343257"/>
            <a:ext cx="914400" cy="9144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6085" name="Oval 6"/>
          <p:cNvSpPr>
            <a:spLocks noChangeArrowheads="1"/>
          </p:cNvSpPr>
          <p:nvPr/>
        </p:nvSpPr>
        <p:spPr bwMode="auto">
          <a:xfrm>
            <a:off x="9512056" y="1343257"/>
            <a:ext cx="914400" cy="9144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6086" name="Oval 7"/>
          <p:cNvSpPr>
            <a:spLocks noChangeArrowheads="1"/>
          </p:cNvSpPr>
          <p:nvPr/>
        </p:nvSpPr>
        <p:spPr bwMode="auto">
          <a:xfrm>
            <a:off x="1906556" y="4050981"/>
            <a:ext cx="914400" cy="9144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6087" name="Oval 8"/>
          <p:cNvSpPr>
            <a:spLocks noChangeArrowheads="1"/>
          </p:cNvSpPr>
          <p:nvPr/>
        </p:nvSpPr>
        <p:spPr bwMode="auto">
          <a:xfrm>
            <a:off x="5709306" y="4050981"/>
            <a:ext cx="914400" cy="9144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6088" name="Oval 9"/>
          <p:cNvSpPr>
            <a:spLocks noChangeArrowheads="1"/>
          </p:cNvSpPr>
          <p:nvPr/>
        </p:nvSpPr>
        <p:spPr bwMode="auto">
          <a:xfrm>
            <a:off x="9512056" y="4050981"/>
            <a:ext cx="914400" cy="9144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6089" name="Rectangle 11"/>
          <p:cNvSpPr>
            <a:spLocks noChangeArrowheads="1"/>
          </p:cNvSpPr>
          <p:nvPr/>
        </p:nvSpPr>
        <p:spPr bwMode="auto">
          <a:xfrm>
            <a:off x="334537" y="2403154"/>
            <a:ext cx="3980985" cy="1024288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  <a:headEnd/>
            <a:tailEnd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182880" tIns="91440" rIns="182880" bIns="91440" anchor="ctr">
            <a:noAutofit/>
          </a:bodyPr>
          <a:lstStyle/>
          <a:p>
            <a:pPr algn="ctr" eaLnBrk="1" hangingPunct="1">
              <a:defRPr/>
            </a:pPr>
            <a:r>
              <a:rPr 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Ovary, serous borderline </a:t>
            </a:r>
          </a:p>
          <a:p>
            <a:pPr algn="ctr" eaLnBrk="1" hangingPunct="1">
              <a:defRPr/>
            </a:pPr>
            <a:r>
              <a:rPr 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tumor </a:t>
            </a:r>
          </a:p>
        </p:txBody>
      </p:sp>
      <p:sp>
        <p:nvSpPr>
          <p:cNvPr id="46090" name="Rectangle 12"/>
          <p:cNvSpPr>
            <a:spLocks noChangeArrowheads="1"/>
          </p:cNvSpPr>
          <p:nvPr/>
        </p:nvSpPr>
        <p:spPr bwMode="auto">
          <a:xfrm>
            <a:off x="4383426" y="2403155"/>
            <a:ext cx="3566160" cy="73152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  <a:headEnd/>
            <a:tailEnd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182880" tIns="91440" rIns="182880" bIns="91440" anchor="ctr">
            <a:noAutofit/>
          </a:bodyPr>
          <a:lstStyle/>
          <a:p>
            <a:pPr algn="ctr" eaLnBrk="1" hangingPunct="1">
              <a:defRPr/>
            </a:pPr>
            <a:r>
              <a:rPr 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Peritoneum, implant</a:t>
            </a:r>
          </a:p>
        </p:txBody>
      </p:sp>
      <p:sp>
        <p:nvSpPr>
          <p:cNvPr id="46091" name="Rectangle 13"/>
          <p:cNvSpPr>
            <a:spLocks noChangeArrowheads="1"/>
          </p:cNvSpPr>
          <p:nvPr/>
        </p:nvSpPr>
        <p:spPr bwMode="auto">
          <a:xfrm>
            <a:off x="7949586" y="2403155"/>
            <a:ext cx="3993370" cy="73152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  <a:headEnd/>
            <a:tailEnd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182880" tIns="91440" rIns="182880" bIns="91440" anchor="ctr">
            <a:noAutofit/>
          </a:bodyPr>
          <a:lstStyle/>
          <a:p>
            <a:pPr algn="ctr" eaLnBrk="1" hangingPunct="1">
              <a:defRPr/>
            </a:pPr>
            <a:r>
              <a:rPr 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LN, </a:t>
            </a:r>
          </a:p>
          <a:p>
            <a:pPr algn="ctr" eaLnBrk="1" hangingPunct="1">
              <a:defRPr/>
            </a:pPr>
            <a:r>
              <a:rPr 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involvement</a:t>
            </a:r>
          </a:p>
        </p:txBody>
      </p:sp>
      <p:sp>
        <p:nvSpPr>
          <p:cNvPr id="46092" name="Rectangle 14"/>
          <p:cNvSpPr>
            <a:spLocks noChangeArrowheads="1"/>
          </p:cNvSpPr>
          <p:nvPr/>
        </p:nvSpPr>
        <p:spPr bwMode="auto">
          <a:xfrm>
            <a:off x="580676" y="5094370"/>
            <a:ext cx="3566160" cy="73152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  <a:headEnd/>
            <a:tailEnd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182880" tIns="91440" rIns="182880" bIns="91440" anchor="ctr">
            <a:noAutofit/>
          </a:bodyPr>
          <a:lstStyle/>
          <a:p>
            <a:pPr algn="ctr" eaLnBrk="1" hangingPunct="1">
              <a:defRPr/>
            </a:pPr>
            <a:r>
              <a:rPr 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Ovary, serous borderline  </a:t>
            </a:r>
          </a:p>
          <a:p>
            <a:pPr algn="ctr" eaLnBrk="1" hangingPunct="1">
              <a:defRPr/>
            </a:pPr>
            <a:r>
              <a:rPr 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tumor </a:t>
            </a:r>
          </a:p>
        </p:txBody>
      </p:sp>
      <p:sp>
        <p:nvSpPr>
          <p:cNvPr id="46093" name="Rectangle 15"/>
          <p:cNvSpPr>
            <a:spLocks noChangeArrowheads="1"/>
          </p:cNvSpPr>
          <p:nvPr/>
        </p:nvSpPr>
        <p:spPr bwMode="auto">
          <a:xfrm>
            <a:off x="4383426" y="5094370"/>
            <a:ext cx="3566160" cy="73152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  <a:headEnd/>
            <a:tailEnd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182880" tIns="91440" rIns="182880" bIns="91440" anchor="ctr">
            <a:noAutofit/>
          </a:bodyPr>
          <a:lstStyle/>
          <a:p>
            <a:pPr algn="ctr" eaLnBrk="1" hangingPunct="1">
              <a:defRPr/>
            </a:pPr>
            <a:r>
              <a:rPr 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Peritoneum, low grade </a:t>
            </a:r>
          </a:p>
          <a:p>
            <a:pPr algn="ctr" eaLnBrk="1" hangingPunct="1">
              <a:defRPr/>
            </a:pPr>
            <a:r>
              <a:rPr 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serous carcinoma</a:t>
            </a:r>
          </a:p>
        </p:txBody>
      </p:sp>
      <p:sp>
        <p:nvSpPr>
          <p:cNvPr id="46094" name="Rectangle 16"/>
          <p:cNvSpPr>
            <a:spLocks noChangeArrowheads="1"/>
          </p:cNvSpPr>
          <p:nvPr/>
        </p:nvSpPr>
        <p:spPr bwMode="auto">
          <a:xfrm>
            <a:off x="8186176" y="5094370"/>
            <a:ext cx="3566160" cy="73152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  <a:headEnd/>
            <a:tailEnd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182880" tIns="91440" rIns="182880" bIns="91440" anchor="ctr">
            <a:noAutofit/>
          </a:bodyPr>
          <a:lstStyle/>
          <a:p>
            <a:pPr algn="ctr" eaLnBrk="1" hangingPunct="1">
              <a:defRPr/>
            </a:pPr>
            <a:r>
              <a:rPr 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LN, low grade </a:t>
            </a:r>
          </a:p>
          <a:p>
            <a:pPr algn="ctr" eaLnBrk="1" hangingPunct="1">
              <a:defRPr/>
            </a:pPr>
            <a:r>
              <a:rPr lang="en-US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serous carcinoma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F5B972D-BBD3-4379-8C29-8873AE88166B}"/>
              </a:ext>
            </a:extLst>
          </p:cNvPr>
          <p:cNvCxnSpPr/>
          <p:nvPr/>
        </p:nvCxnSpPr>
        <p:spPr>
          <a:xfrm>
            <a:off x="518160" y="11278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2722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>
          <a:xfrm>
            <a:off x="545285" y="1219201"/>
            <a:ext cx="4694226" cy="3396866"/>
          </a:xfrm>
          <a:noFill/>
          <a:ln>
            <a:noFill/>
          </a:ln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3200" dirty="0">
                <a:latin typeface="+mj-lt"/>
              </a:rPr>
              <a:t>How to evaluate the extra-ovarian disease?</a:t>
            </a:r>
            <a:endParaRPr lang="es-ES_tradnl" altLang="en-US" sz="3200" dirty="0">
              <a:latin typeface="+mj-l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F9CFA1A-C569-4470-91F6-9BF1C486A217}"/>
              </a:ext>
            </a:extLst>
          </p:cNvPr>
          <p:cNvSpPr/>
          <p:nvPr/>
        </p:nvSpPr>
        <p:spPr>
          <a:xfrm>
            <a:off x="5897062" y="890833"/>
            <a:ext cx="5142450" cy="477432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8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Evaluate the interface of the “serous growth” and the vicinity</a:t>
            </a:r>
          </a:p>
          <a:p>
            <a:pPr>
              <a:lnSpc>
                <a:spcPct val="90000"/>
              </a:lnSpc>
            </a:pPr>
            <a:endParaRPr lang="en-US" altLang="en-US" sz="2800" dirty="0">
              <a:solidFill>
                <a:schemeClr val="tx1"/>
              </a:solidFill>
              <a:latin typeface="+mj-lt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altLang="en-US" sz="2800" dirty="0">
              <a:solidFill>
                <a:schemeClr val="tx1"/>
              </a:solidFill>
              <a:latin typeface="+mj-lt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8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Estimate the amount of epithelial proliferation</a:t>
            </a:r>
          </a:p>
          <a:p>
            <a:pPr>
              <a:lnSpc>
                <a:spcPct val="90000"/>
              </a:lnSpc>
            </a:pPr>
            <a:endParaRPr lang="en-US" altLang="en-US" sz="2800" dirty="0">
              <a:solidFill>
                <a:schemeClr val="tx1"/>
              </a:solidFill>
              <a:latin typeface="+mj-lt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altLang="en-US" sz="2800" dirty="0">
              <a:solidFill>
                <a:schemeClr val="tx1"/>
              </a:solidFill>
              <a:latin typeface="+mj-lt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8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Ensure that there is </a:t>
            </a:r>
            <a:r>
              <a:rPr lang="en-US" altLang="en-US" sz="2800" dirty="0">
                <a:solidFill>
                  <a:srgbClr val="C00000"/>
                </a:solidFill>
                <a:latin typeface="+mj-lt"/>
                <a:cs typeface="Arial" panose="020B0604020202020204" pitchFamily="34" charset="0"/>
              </a:rPr>
              <a:t>NO</a:t>
            </a:r>
            <a:r>
              <a:rPr lang="en-US" altLang="en-US" sz="28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 marked pleomorphism and numerous mitoses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US" alt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US" alt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42895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618784" y="498545"/>
            <a:ext cx="9049216" cy="6299591"/>
            <a:chOff x="-1" y="-27097"/>
            <a:chExt cx="9049216" cy="6917561"/>
          </a:xfrm>
        </p:grpSpPr>
        <p:pic>
          <p:nvPicPr>
            <p:cNvPr id="64514" name="Picture 2" descr="endosalpingiosis not implant"/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471213" y="-498311"/>
              <a:ext cx="3440005" cy="4382434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4516" name="Picture 4" descr="non-invasive implant not endosalpingiosis 2"/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1999" y="-1"/>
              <a:ext cx="4477216" cy="3440002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2" descr="Untitled-3 copy"/>
            <p:cNvPicPr>
              <a:picLocks noChangeAspect="1" noChangeArrowheads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r="11489"/>
            <a:stretch/>
          </p:blipFill>
          <p:spPr bwMode="auto">
            <a:xfrm rot="5400000">
              <a:off x="535731" y="3034310"/>
              <a:ext cx="3326161" cy="4386147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4" descr="s04-31634#11"/>
            <p:cNvPicPr>
              <a:picLocks noChangeAspect="1" noChangeArrowheads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1999" y="3564303"/>
              <a:ext cx="4469943" cy="3293696"/>
            </a:xfrm>
            <a:prstGeom prst="rect">
              <a:avLst/>
            </a:prstGeom>
            <a:noFill/>
            <a:ln w="317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</p:grpSp>
      <p:sp>
        <p:nvSpPr>
          <p:cNvPr id="48133" name="Rectangle 5"/>
          <p:cNvSpPr>
            <a:spLocks noChangeArrowheads="1"/>
          </p:cNvSpPr>
          <p:nvPr/>
        </p:nvSpPr>
        <p:spPr bwMode="auto">
          <a:xfrm>
            <a:off x="1523999" y="0"/>
            <a:ext cx="9144000" cy="52322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bg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>
              <a:defRPr/>
            </a:pPr>
            <a:r>
              <a:rPr lang="en-US" sz="2800" dirty="0">
                <a:latin typeface="+mj-lt"/>
                <a:cs typeface="Arial" panose="020B0604020202020204" pitchFamily="34" charset="0"/>
              </a:rPr>
              <a:t>Implant (non-invasive implant, epithelial type)</a:t>
            </a:r>
          </a:p>
        </p:txBody>
      </p:sp>
    </p:spTree>
    <p:extLst>
      <p:ext uri="{BB962C8B-B14F-4D97-AF65-F5344CB8AC3E}">
        <p14:creationId xmlns:p14="http://schemas.microsoft.com/office/powerpoint/2010/main" val="1389241620"/>
      </p:ext>
    </p:extLst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desmoplastic to be #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3175"/>
            <a:ext cx="9144000" cy="68849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563" name="Picture 3" descr="desmoplastic to be #6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258300" y="3841571"/>
            <a:ext cx="2933700" cy="301325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180" name="Rectangle 4"/>
          <p:cNvSpPr>
            <a:spLocks noChangeArrowheads="1"/>
          </p:cNvSpPr>
          <p:nvPr/>
        </p:nvSpPr>
        <p:spPr bwMode="auto">
          <a:xfrm rot="16200000">
            <a:off x="-2654767" y="2809322"/>
            <a:ext cx="6718613" cy="1200329"/>
          </a:xfrm>
          <a:prstGeom prst="rect">
            <a:avLst/>
          </a:prstGeom>
          <a:noFill/>
          <a:ln w="12700">
            <a:solidFill>
              <a:schemeClr val="bg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square" anchor="ctr">
            <a:spAutoFit/>
          </a:bodyPr>
          <a:lstStyle/>
          <a:p>
            <a:pPr algn="ctr">
              <a:defRPr/>
            </a:pPr>
            <a:r>
              <a:rPr lang="en-US" sz="3600" dirty="0">
                <a:latin typeface="+mj-lt"/>
                <a:cs typeface="Arial" panose="020B0604020202020204" pitchFamily="34" charset="0"/>
              </a:rPr>
              <a:t>Implant (non-invasive implant, desmoplastic type)</a:t>
            </a:r>
            <a:r>
              <a:rPr lang="en-US" sz="3600" b="1" dirty="0">
                <a:latin typeface="+mj-lt"/>
                <a:cs typeface="Arial" panose="020B0604020202020204" pitchFamily="34" charset="0"/>
              </a:rPr>
              <a:t> </a:t>
            </a:r>
            <a:endParaRPr lang="en-US" sz="3600" dirty="0">
              <a:latin typeface="+mj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4070554"/>
      </p:ext>
    </p:extLst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Untitled-8 copy">
            <a:extLst>
              <a:ext uri="{FF2B5EF4-FFF2-40B4-BE49-F238E27FC236}">
                <a16:creationId xmlns:a16="http://schemas.microsoft.com/office/drawing/2014/main" id="{515DC494-0527-4F90-B82A-E791A894CF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585" r="6460" b="1"/>
          <a:stretch/>
        </p:blipFill>
        <p:spPr bwMode="auto">
          <a:xfrm>
            <a:off x="321731" y="324960"/>
            <a:ext cx="5668684" cy="5743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invasive implant, good example#2">
            <a:extLst>
              <a:ext uri="{FF2B5EF4-FFF2-40B4-BE49-F238E27FC236}">
                <a16:creationId xmlns:a16="http://schemas.microsoft.com/office/drawing/2014/main" id="{7DBBA7A8-2FC7-4D58-8992-9869CF85AF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127" r="4831" b="1"/>
          <a:stretch/>
        </p:blipFill>
        <p:spPr bwMode="auto">
          <a:xfrm>
            <a:off x="6195375" y="324960"/>
            <a:ext cx="5674893" cy="5743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81FDC19-3347-4B59-8401-96998DED159D}"/>
              </a:ext>
            </a:extLst>
          </p:cNvPr>
          <p:cNvSpPr/>
          <p:nvPr/>
        </p:nvSpPr>
        <p:spPr>
          <a:xfrm>
            <a:off x="2382473" y="6177807"/>
            <a:ext cx="7202429" cy="37665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Low-grade serous carcinoma (invasive implant)</a:t>
            </a:r>
            <a:endParaRPr lang="en-US" sz="2800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317780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93700" y="12700"/>
            <a:ext cx="11798300" cy="88900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>
              <a:lnSpc>
                <a:spcPts val="3200"/>
              </a:lnSpc>
              <a:tabLst>
                <a:tab pos="2176463" algn="l"/>
              </a:tabLst>
            </a:pPr>
            <a:r>
              <a:rPr lang="en-US" altLang="en-US" sz="2800" dirty="0">
                <a:latin typeface="+mj-lt"/>
              </a:rPr>
              <a:t>Extra-ovarian epithelial proliferation can be florid, no need to evaluate the interface = </a:t>
            </a:r>
            <a:br>
              <a:rPr lang="en-US" altLang="en-US" sz="2800" dirty="0">
                <a:latin typeface="+mj-lt"/>
              </a:rPr>
            </a:br>
            <a:r>
              <a:rPr lang="en-US" altLang="en-US" sz="2800" dirty="0">
                <a:latin typeface="+mj-lt"/>
              </a:rPr>
              <a:t>low-grade serous carcinoma </a:t>
            </a:r>
          </a:p>
        </p:txBody>
      </p:sp>
      <p:pic>
        <p:nvPicPr>
          <p:cNvPr id="74755" name="Picture 3" descr="low grade serous ca not an inv implant A #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901700"/>
            <a:ext cx="4573588" cy="59563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756" name="Picture 4" descr="low grade serous ca not an inv implant A #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93140" y="901700"/>
            <a:ext cx="4573587" cy="59563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8336641"/>
      </p:ext>
    </p:extLst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4" name="Content Placeholder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848"/>
          <a:stretch>
            <a:fillRect/>
          </a:stretch>
        </p:blipFill>
        <p:spPr bwMode="auto">
          <a:xfrm rot="5400000">
            <a:off x="1372550" y="-808814"/>
            <a:ext cx="4381466" cy="613959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9635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3" cstate="screen">
            <a:lum brigh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3452"/>
          <a:stretch>
            <a:fillRect/>
          </a:stretch>
        </p:blipFill>
        <p:spPr>
          <a:xfrm>
            <a:off x="6797223" y="70250"/>
            <a:ext cx="4857748" cy="6717500"/>
          </a:xfrm>
          <a:ln w="2857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631397" y="4708258"/>
            <a:ext cx="586377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2400" dirty="0">
                <a:latin typeface="+mj-lt"/>
                <a:cs typeface="Arial" panose="020B0604020202020204" pitchFamily="34" charset="0"/>
              </a:rPr>
              <a:t>Well-defined interface and more stroma than epithelium, there is marked atypia and conspicuous mitoses = High-grade serous carcinoma, not to be mistaken for implant (non-invasive implant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8146445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65113" y="0"/>
            <a:ext cx="11926887" cy="1158875"/>
          </a:xfrm>
          <a:solidFill>
            <a:schemeClr val="bg1"/>
          </a:solidFill>
        </p:spPr>
        <p:txBody>
          <a:bodyPr>
            <a:noAutofit/>
          </a:bodyPr>
          <a:lstStyle/>
          <a:p>
            <a:pPr algn="ctr" eaLnBrk="1" hangingPunct="1"/>
            <a:r>
              <a:rPr lang="en-US" altLang="en-US" sz="3200" dirty="0">
                <a:latin typeface="+mj-lt"/>
              </a:rPr>
              <a:t>Ovarian Serous Borderline Tumor </a:t>
            </a:r>
            <a:r>
              <a:rPr lang="en-US" altLang="en-US" sz="3200" dirty="0">
                <a:latin typeface="+mj-lt"/>
                <a:ea typeface="Arial Unicode MS" panose="020B0604020202020204" pitchFamily="34" charset="-128"/>
                <a:cs typeface="Arial Unicode MS" panose="020B0604020202020204" pitchFamily="34" charset="-128"/>
              </a:rPr>
              <a:t>with </a:t>
            </a:r>
            <a:r>
              <a:rPr lang="en-US" altLang="en-US" sz="3200" dirty="0">
                <a:latin typeface="+mj-lt"/>
                <a:cs typeface="Times New Roman" panose="02020603050405020304" pitchFamily="18" charset="0"/>
              </a:rPr>
              <a:t>LN Involvement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6228556" y="1166018"/>
            <a:ext cx="5448300" cy="4525963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US" altLang="en-US" sz="3200" dirty="0">
                <a:solidFill>
                  <a:schemeClr val="bg2">
                    <a:lumMod val="50000"/>
                  </a:schemeClr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altLang="en-US" sz="3200" dirty="0">
                <a:solidFill>
                  <a:schemeClr val="tx2"/>
                </a:solidFill>
                <a:latin typeface="+mj-lt"/>
                <a:cs typeface="Times New Roman" panose="02020603050405020304" pitchFamily="18" charset="0"/>
              </a:rPr>
              <a:t>Limited Experience</a:t>
            </a:r>
          </a:p>
          <a:p>
            <a:pPr marL="571500" lvl="1" indent="-342900">
              <a:spcBef>
                <a:spcPts val="1800"/>
              </a:spcBef>
            </a:pPr>
            <a:r>
              <a:rPr lang="en-US" altLang="en-US" sz="2800" dirty="0">
                <a:latin typeface="+mj-lt"/>
              </a:rPr>
              <a:t>Incidence 21% to 42% of the cases</a:t>
            </a:r>
          </a:p>
          <a:p>
            <a:pPr marL="571500" lvl="1" indent="-342900">
              <a:spcBef>
                <a:spcPts val="1800"/>
              </a:spcBef>
            </a:pPr>
            <a:r>
              <a:rPr lang="en-US" altLang="en-US" sz="2800" dirty="0">
                <a:latin typeface="+mj-lt"/>
              </a:rPr>
              <a:t>No significant impact on survival</a:t>
            </a:r>
          </a:p>
          <a:p>
            <a:pPr marL="571500" lvl="1" indent="-342900">
              <a:spcBef>
                <a:spcPts val="1800"/>
              </a:spcBef>
            </a:pPr>
            <a:r>
              <a:rPr lang="en-US" altLang="en-US" sz="2800" dirty="0">
                <a:latin typeface="+mj-lt"/>
              </a:rPr>
              <a:t>Upstages 13%</a:t>
            </a:r>
            <a:r>
              <a:rPr lang="en-US" altLang="en-US" sz="2800" dirty="0">
                <a:latin typeface="+mj-lt"/>
                <a:cs typeface="Times New Roman" pitchFamily="18" charset="0"/>
              </a:rPr>
              <a:t> to</a:t>
            </a:r>
            <a:r>
              <a:rPr lang="en-US" sz="2800" dirty="0">
                <a:latin typeface="+mj-lt"/>
                <a:cs typeface="Times New Roman" pitchFamily="18" charset="0"/>
              </a:rPr>
              <a:t> 22% of the cases</a:t>
            </a:r>
          </a:p>
          <a:p>
            <a:pPr marL="571500" lvl="1" indent="-342900">
              <a:spcBef>
                <a:spcPts val="1800"/>
              </a:spcBef>
            </a:pPr>
            <a:r>
              <a:rPr lang="en-US" sz="2800" dirty="0">
                <a:solidFill>
                  <a:schemeClr val="tx2"/>
                </a:solidFill>
                <a:latin typeface="+mj-lt"/>
                <a:cs typeface="Times New Roman" pitchFamily="18" charset="0"/>
              </a:rPr>
              <a:t>Grossly unremarkable lymph nodes are not at a decreased risk of lymph node involvement </a:t>
            </a:r>
          </a:p>
          <a:p>
            <a:pPr marL="571500" lvl="1" indent="-342900"/>
            <a:endParaRPr lang="en-US" sz="2800" dirty="0">
              <a:cs typeface="Times New Roman" pitchFamily="18" charset="0"/>
            </a:endParaRPr>
          </a:p>
          <a:p>
            <a:pPr marL="571500" lvl="1" indent="-342900"/>
            <a:endParaRPr lang="en-US" altLang="en-US" sz="2800" dirty="0"/>
          </a:p>
        </p:txBody>
      </p:sp>
      <p:sp>
        <p:nvSpPr>
          <p:cNvPr id="57348" name="Rectangle 4"/>
          <p:cNvSpPr>
            <a:spLocks noChangeArrowheads="1"/>
          </p:cNvSpPr>
          <p:nvPr/>
        </p:nvSpPr>
        <p:spPr bwMode="auto">
          <a:xfrm>
            <a:off x="7874001" y="5774532"/>
            <a:ext cx="3590925" cy="804863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/>
          <a:p>
            <a:pPr marL="342900" indent="-342900" algn="r">
              <a:spcBef>
                <a:spcPts val="0"/>
              </a:spcBef>
              <a:defRPr/>
            </a:pPr>
            <a:r>
              <a:rPr lang="en-US" sz="1600" dirty="0" err="1">
                <a:latin typeface="+mj-lt"/>
                <a:cs typeface="Arial" panose="020B0604020202020204" pitchFamily="34" charset="0"/>
              </a:rPr>
              <a:t>Longacre</a:t>
            </a:r>
            <a:r>
              <a:rPr lang="en-US" sz="1600" dirty="0">
                <a:latin typeface="+mj-lt"/>
                <a:cs typeface="Arial" panose="020B0604020202020204" pitchFamily="34" charset="0"/>
              </a:rPr>
              <a:t> TA et al., 2005</a:t>
            </a:r>
          </a:p>
          <a:p>
            <a:pPr marL="342900" indent="-342900" algn="r">
              <a:spcBef>
                <a:spcPts val="0"/>
              </a:spcBef>
              <a:defRPr/>
            </a:pPr>
            <a:r>
              <a:rPr lang="en-US" sz="1600" dirty="0" err="1">
                <a:latin typeface="+mj-lt"/>
                <a:cs typeface="Arial" panose="020B0604020202020204" pitchFamily="34" charset="0"/>
              </a:rPr>
              <a:t>McKenney</a:t>
            </a:r>
            <a:r>
              <a:rPr lang="en-US" sz="1600" dirty="0">
                <a:latin typeface="+mj-lt"/>
                <a:cs typeface="Arial" panose="020B0604020202020204" pitchFamily="34" charset="0"/>
              </a:rPr>
              <a:t> JK et al., 2006</a:t>
            </a:r>
          </a:p>
          <a:p>
            <a:pPr marL="342900" indent="-342900" algn="r">
              <a:spcBef>
                <a:spcPts val="0"/>
              </a:spcBef>
              <a:defRPr/>
            </a:pPr>
            <a:r>
              <a:rPr lang="en-US" sz="1600" dirty="0">
                <a:latin typeface="+mj-lt"/>
                <a:cs typeface="Arial" panose="020B0604020202020204" pitchFamily="34" charset="0"/>
              </a:rPr>
              <a:t>Djordjevic B, </a:t>
            </a:r>
            <a:r>
              <a:rPr lang="en-US" sz="1600" dirty="0" err="1">
                <a:latin typeface="+mj-lt"/>
                <a:cs typeface="Arial" panose="020B0604020202020204" pitchFamily="34" charset="0"/>
              </a:rPr>
              <a:t>Malpica</a:t>
            </a:r>
            <a:r>
              <a:rPr lang="en-US" sz="1600" dirty="0">
                <a:latin typeface="+mj-lt"/>
                <a:cs typeface="Arial" panose="020B0604020202020204" pitchFamily="34" charset="0"/>
              </a:rPr>
              <a:t> A, 2010</a:t>
            </a:r>
          </a:p>
          <a:p>
            <a:pPr marL="342900" indent="-342900" algn="r">
              <a:spcBef>
                <a:spcPct val="20000"/>
              </a:spcBef>
              <a:defRPr/>
            </a:pPr>
            <a:endParaRPr lang="en-US" sz="18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5781" name="Picture 5" descr="Untitled-1 cop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7074" y="1276351"/>
            <a:ext cx="5216526" cy="5343136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D684401-2638-4150-B0EE-D6174DFBF3F2}"/>
              </a:ext>
            </a:extLst>
          </p:cNvPr>
          <p:cNvCxnSpPr/>
          <p:nvPr/>
        </p:nvCxnSpPr>
        <p:spPr>
          <a:xfrm>
            <a:off x="518160" y="9500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1694218"/>
      </p:ext>
    </p:extLst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042" name="Picture 2" descr="Figure 1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3640" y="205903"/>
            <a:ext cx="10528300" cy="3781781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7043" name="Rectangle 3"/>
          <p:cNvSpPr>
            <a:spLocks noChangeArrowheads="1"/>
          </p:cNvSpPr>
          <p:nvPr/>
        </p:nvSpPr>
        <p:spPr bwMode="auto">
          <a:xfrm>
            <a:off x="401443" y="4400228"/>
            <a:ext cx="5742879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9C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33399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+mj-lt"/>
                <a:cs typeface="Arial" panose="020B0604020202020204" pitchFamily="34" charset="0"/>
              </a:rPr>
              <a:t>Low grade serous carcinoma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 dirty="0">
              <a:latin typeface="+mj-lt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+mj-lt"/>
                <a:cs typeface="Arial" panose="020B0604020202020204" pitchFamily="34" charset="0"/>
              </a:rPr>
              <a:t>Epithelial proliferation &gt;50% of an intermediate field (x10) and desmoplasia</a:t>
            </a:r>
          </a:p>
        </p:txBody>
      </p:sp>
      <p:sp>
        <p:nvSpPr>
          <p:cNvPr id="87044" name="Rectangle 4"/>
          <p:cNvSpPr>
            <a:spLocks noChangeArrowheads="1"/>
          </p:cNvSpPr>
          <p:nvPr/>
        </p:nvSpPr>
        <p:spPr bwMode="auto">
          <a:xfrm>
            <a:off x="6289287" y="4359857"/>
            <a:ext cx="5062653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9C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+mj-lt"/>
                <a:cs typeface="Arial" panose="020B0604020202020204" pitchFamily="34" charset="0"/>
              </a:rPr>
              <a:t>LN involved by serous borderline tumor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 dirty="0">
              <a:latin typeface="+mj-lt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+mj-lt"/>
                <a:cs typeface="Arial" panose="020B0604020202020204" pitchFamily="34" charset="0"/>
              </a:rPr>
              <a:t>Epithelial proliferation is &lt; 50% of an intermediate field without parenchymal destruction </a:t>
            </a:r>
          </a:p>
        </p:txBody>
      </p:sp>
    </p:spTree>
    <p:extLst>
      <p:ext uri="{BB962C8B-B14F-4D97-AF65-F5344CB8AC3E}">
        <p14:creationId xmlns:p14="http://schemas.microsoft.com/office/powerpoint/2010/main" val="18305622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234" name="Picture 2" descr="Silva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083551" y="1712071"/>
            <a:ext cx="3254375" cy="39957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5235" name="Rectangle 3"/>
          <p:cNvSpPr>
            <a:spLocks noChangeArrowheads="1"/>
          </p:cNvSpPr>
          <p:nvPr/>
        </p:nvSpPr>
        <p:spPr bwMode="auto">
          <a:xfrm>
            <a:off x="307278" y="1506208"/>
            <a:ext cx="7264400" cy="4143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9pPr>
          </a:lstStyle>
          <a:p>
            <a:pPr marL="0" indent="0" eaLnBrk="1" hangingPunct="1">
              <a:buNone/>
            </a:pPr>
            <a:r>
              <a:rPr lang="en-US" altLang="en-US" sz="2400" dirty="0">
                <a:latin typeface="+mj-lt"/>
                <a:cs typeface="Arial" panose="020B0604020202020204" pitchFamily="34" charset="0"/>
              </a:rPr>
              <a:t>Dr. Elvio G. Silva </a:t>
            </a:r>
          </a:p>
          <a:p>
            <a:pPr eaLnBrk="1" hangingPunct="1"/>
            <a:r>
              <a:rPr lang="en-US" altLang="en-US" sz="2400" dirty="0">
                <a:latin typeface="+mj-lt"/>
                <a:cs typeface="Arial" panose="020B0604020202020204" pitchFamily="34" charset="0"/>
              </a:rPr>
              <a:t>In the early 80’s observed that there were 2 types of ovarian serous carcinomas</a:t>
            </a:r>
          </a:p>
          <a:p>
            <a:pPr eaLnBrk="1" hangingPunct="1">
              <a:spcBef>
                <a:spcPts val="1800"/>
              </a:spcBef>
            </a:pPr>
            <a:r>
              <a:rPr lang="en-US" altLang="en-US" sz="2400" dirty="0">
                <a:latin typeface="+mj-lt"/>
                <a:cs typeface="Arial" panose="020B0604020202020204" pitchFamily="34" charset="0"/>
              </a:rPr>
              <a:t>The low grade serous carcinoma was characterized by:</a:t>
            </a:r>
          </a:p>
          <a:p>
            <a:pPr lvl="1" eaLnBrk="1" hangingPunct="1"/>
            <a:r>
              <a:rPr lang="en-US" altLang="en-US" sz="2400" dirty="0">
                <a:latin typeface="+mj-lt"/>
                <a:cs typeface="Arial" panose="020B0604020202020204" pitchFamily="34" charset="0"/>
              </a:rPr>
              <a:t>Having a uniform, “boring” appearance</a:t>
            </a:r>
          </a:p>
          <a:p>
            <a:pPr lvl="1" eaLnBrk="1" hangingPunct="1"/>
            <a:r>
              <a:rPr lang="en-US" altLang="en-US" sz="2400" dirty="0">
                <a:latin typeface="+mj-lt"/>
                <a:cs typeface="Arial" panose="020B0604020202020204" pitchFamily="34" charset="0"/>
              </a:rPr>
              <a:t>Protracted clinical course (i.e., periodically he was running into additional specimens from these cases) = patients were not dead in spite of large tumor volume at presentation</a:t>
            </a:r>
          </a:p>
        </p:txBody>
      </p:sp>
      <p:sp>
        <p:nvSpPr>
          <p:cNvPr id="72708" name="Rectangle 4"/>
          <p:cNvSpPr>
            <a:spLocks noChangeArrowheads="1"/>
          </p:cNvSpPr>
          <p:nvPr/>
        </p:nvSpPr>
        <p:spPr bwMode="auto">
          <a:xfrm>
            <a:off x="636588" y="189469"/>
            <a:ext cx="1091882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 eaLnBrk="1" hangingPunct="1">
              <a:defRPr/>
            </a:pPr>
            <a:r>
              <a:rPr lang="en-US" sz="3600" dirty="0">
                <a:latin typeface="+mj-lt"/>
                <a:cs typeface="Arial" panose="020B0604020202020204" pitchFamily="34" charset="0"/>
              </a:rPr>
              <a:t>Low- and High Grade Serous Ca, Historical Facts </a:t>
            </a:r>
          </a:p>
        </p:txBody>
      </p:sp>
      <p:sp>
        <p:nvSpPr>
          <p:cNvPr id="72709" name="Rectangle 5"/>
          <p:cNvSpPr>
            <a:spLocks noChangeArrowheads="1"/>
          </p:cNvSpPr>
          <p:nvPr/>
        </p:nvSpPr>
        <p:spPr bwMode="auto">
          <a:xfrm>
            <a:off x="636587" y="6121353"/>
            <a:ext cx="10918825" cy="4616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anchor="ctr">
            <a:spAutoFit/>
          </a:bodyPr>
          <a:lstStyle/>
          <a:p>
            <a:pPr algn="ctr" eaLnBrk="1" hangingPunct="1">
              <a:defRPr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Low Grade Serous Carcinoma Emerged  from Empirical Observations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27F8DF9-9EE5-4E94-8953-2758FB78FF11}"/>
              </a:ext>
            </a:extLst>
          </p:cNvPr>
          <p:cNvCxnSpPr/>
          <p:nvPr/>
        </p:nvCxnSpPr>
        <p:spPr>
          <a:xfrm>
            <a:off x="518160" y="11278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389144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698171" y="5211763"/>
            <a:ext cx="9690100" cy="1646237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00000"/>
              </a:lnSpc>
              <a:buFontTx/>
              <a:buNone/>
            </a:pPr>
            <a:endParaRPr lang="en-US" altLang="en-US" sz="3200" dirty="0"/>
          </a:p>
          <a:p>
            <a:pPr marL="457200" lvl="1" indent="0" eaLnBrk="1" hangingPunct="1">
              <a:lnSpc>
                <a:spcPct val="100000"/>
              </a:lnSpc>
              <a:buNone/>
            </a:pPr>
            <a:r>
              <a:rPr lang="en-US" altLang="en-US" sz="2800" dirty="0">
                <a:cs typeface="Arial" panose="020B0604020202020204" pitchFamily="34" charset="0"/>
              </a:rPr>
              <a:t> </a:t>
            </a:r>
          </a:p>
          <a:p>
            <a:pPr marL="457200" lvl="1" indent="0" eaLnBrk="1" hangingPunct="1">
              <a:lnSpc>
                <a:spcPct val="100000"/>
              </a:lnSpc>
              <a:buNone/>
            </a:pPr>
            <a:r>
              <a:rPr lang="en-US" altLang="en-US" sz="2800" dirty="0">
                <a:latin typeface="+mj-lt"/>
              </a:rPr>
              <a:t>U</a:t>
            </a:r>
            <a:r>
              <a:rPr lang="en-US" altLang="en-US" sz="2800" dirty="0">
                <a:latin typeface="+mj-lt"/>
                <a:cs typeface="Arial" panose="020B0604020202020204" pitchFamily="34" charset="0"/>
              </a:rPr>
              <a:t>niform cells with mild to moderate cytologic atypia</a:t>
            </a:r>
          </a:p>
          <a:p>
            <a:pPr marL="457200" lvl="1" indent="0" eaLnBrk="1" hangingPunct="1">
              <a:lnSpc>
                <a:spcPct val="100000"/>
              </a:lnSpc>
              <a:buNone/>
            </a:pPr>
            <a:r>
              <a:rPr lang="en-US" altLang="en-US" sz="2800" dirty="0">
                <a:latin typeface="+mj-lt"/>
              </a:rPr>
              <a:t>U</a:t>
            </a:r>
            <a:r>
              <a:rPr lang="en-US" altLang="en-US" sz="2800" dirty="0">
                <a:latin typeface="+mj-lt"/>
                <a:cs typeface="Arial" panose="020B0604020202020204" pitchFamily="34" charset="0"/>
              </a:rPr>
              <a:t>sually a low mitotic index (</a:t>
            </a:r>
            <a:r>
              <a:rPr lang="en-US" altLang="en-US" sz="2800" dirty="0">
                <a:latin typeface="+mj-lt"/>
                <a:ea typeface="Arial Unicode MS" panose="020B0604020202020204" pitchFamily="34" charset="-128"/>
                <a:cs typeface="Arial" panose="020B0604020202020204" pitchFamily="34" charset="0"/>
              </a:rPr>
              <a:t>≤</a:t>
            </a:r>
            <a:r>
              <a:rPr lang="en-US" altLang="en-US" sz="2800" dirty="0">
                <a:latin typeface="+mj-lt"/>
                <a:cs typeface="Arial" panose="020B0604020202020204" pitchFamily="34" charset="0"/>
              </a:rPr>
              <a:t> 12 mitoses per 10 HPFs) </a:t>
            </a:r>
          </a:p>
        </p:txBody>
      </p:sp>
      <p:sp>
        <p:nvSpPr>
          <p:cNvPr id="96258" name="Rectangle 2"/>
          <p:cNvSpPr>
            <a:spLocks noGrp="1" noChangeArrowheads="1"/>
          </p:cNvSpPr>
          <p:nvPr>
            <p:ph type="title" idx="4294967295"/>
          </p:nvPr>
        </p:nvSpPr>
        <p:spPr>
          <a:xfrm rot="16200000">
            <a:off x="-2168525" y="3044826"/>
            <a:ext cx="5626100" cy="768350"/>
          </a:xfrm>
          <a:noFill/>
          <a:ln>
            <a:noFill/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4000" dirty="0">
                <a:latin typeface="+mj-lt"/>
              </a:rPr>
              <a:t>Low Grade Serous Carcinoma</a:t>
            </a:r>
            <a:endParaRPr lang="es-ES_tradnl" altLang="en-US" sz="4000" dirty="0">
              <a:latin typeface="+mj-lt"/>
            </a:endParaRPr>
          </a:p>
        </p:txBody>
      </p:sp>
      <p:pic>
        <p:nvPicPr>
          <p:cNvPr id="4" name="Picture 2" descr="Low grade serous Ca GOG#3">
            <a:extLst>
              <a:ext uri="{FF2B5EF4-FFF2-40B4-BE49-F238E27FC236}">
                <a16:creationId xmlns:a16="http://schemas.microsoft.com/office/drawing/2014/main" id="{D0669FE5-1F3F-4BA7-898C-DF248CB7E4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52550" y="279720"/>
            <a:ext cx="7454900" cy="55911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Low grade serous Ca GOG#2">
            <a:extLst>
              <a:ext uri="{FF2B5EF4-FFF2-40B4-BE49-F238E27FC236}">
                <a16:creationId xmlns:a16="http://schemas.microsoft.com/office/drawing/2014/main" id="{4759511F-9537-4365-BE8B-2384F6BD2F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8583085" y="2441050"/>
            <a:ext cx="3826931" cy="2870198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20391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 idx="4294967295"/>
          </p:nvPr>
        </p:nvSpPr>
        <p:spPr>
          <a:xfrm rot="16200000">
            <a:off x="-2387908" y="3044825"/>
            <a:ext cx="5854700" cy="76835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4000" dirty="0">
                <a:latin typeface="+mj-lt"/>
              </a:rPr>
              <a:t>High Grade Serous Carcinoma</a:t>
            </a:r>
            <a:endParaRPr lang="es-ES_tradnl" altLang="en-US" sz="4000" dirty="0">
              <a:latin typeface="+mj-lt"/>
            </a:endParaRPr>
          </a:p>
        </p:txBody>
      </p:sp>
      <p:sp>
        <p:nvSpPr>
          <p:cNvPr id="9625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530350" y="5264150"/>
            <a:ext cx="10661650" cy="1535113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00000"/>
              </a:lnSpc>
              <a:buFontTx/>
              <a:buNone/>
            </a:pPr>
            <a:endParaRPr lang="en-US" altLang="en-US" sz="3200" dirty="0"/>
          </a:p>
          <a:p>
            <a:pPr marL="457200" lvl="1" indent="0" eaLnBrk="1" hangingPunct="1">
              <a:lnSpc>
                <a:spcPct val="100000"/>
              </a:lnSpc>
              <a:buNone/>
            </a:pPr>
            <a:r>
              <a:rPr lang="en-US" altLang="en-US" sz="2800" dirty="0">
                <a:cs typeface="Arial" panose="020B0604020202020204" pitchFamily="34" charset="0"/>
              </a:rPr>
              <a:t> 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US" altLang="en-US" sz="2800" dirty="0">
                <a:latin typeface="+mj-lt"/>
              </a:rPr>
              <a:t>Pleomorphic cells with marked nuclear atypia (≥3:1 variation in size and shape)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US" altLang="en-US" sz="2800" dirty="0">
                <a:latin typeface="+mj-lt"/>
              </a:rPr>
              <a:t>High mitotic index (&gt;12 mitoses per 10 HPFs) </a:t>
            </a:r>
          </a:p>
          <a:p>
            <a:pPr marL="457200" lvl="1" indent="0" eaLnBrk="1" hangingPunct="1">
              <a:lnSpc>
                <a:spcPct val="100000"/>
              </a:lnSpc>
              <a:buNone/>
            </a:pPr>
            <a:endParaRPr lang="en-US" altLang="en-US" sz="2800" dirty="0">
              <a:latin typeface="+mj-lt"/>
              <a:cs typeface="Arial" panose="020B0604020202020204" pitchFamily="34" charset="0"/>
            </a:endParaRPr>
          </a:p>
        </p:txBody>
      </p:sp>
      <p:pic>
        <p:nvPicPr>
          <p:cNvPr id="6" name="Picture 2" descr="high grade1">
            <a:extLst>
              <a:ext uri="{FF2B5EF4-FFF2-40B4-BE49-F238E27FC236}">
                <a16:creationId xmlns:a16="http://schemas.microsoft.com/office/drawing/2014/main" id="{D312C6B2-5FE0-474B-9073-C1B91D57A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5234" y="58737"/>
            <a:ext cx="7314406" cy="5851525"/>
          </a:xfrm>
          <a:prstGeom prst="rect">
            <a:avLst/>
          </a:prstGeom>
          <a:noFill/>
          <a:ln w="28575" cmpd="sng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" name="Picture 2" descr="high grade2">
            <a:extLst>
              <a:ext uri="{FF2B5EF4-FFF2-40B4-BE49-F238E27FC236}">
                <a16:creationId xmlns:a16="http://schemas.microsoft.com/office/drawing/2014/main" id="{783CD9D6-622C-4A55-8220-A59C2A15A2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8084499" y="1960364"/>
            <a:ext cx="4344352" cy="3258264"/>
          </a:xfrm>
          <a:prstGeom prst="rect">
            <a:avLst/>
          </a:prstGeom>
          <a:noFill/>
          <a:ln w="28575" cmpd="sng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357469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975E5-7B3A-44AB-93D2-14FB6F114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12789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+mj-lt"/>
              </a:rPr>
              <a:t>Low Grade Serous Ca,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420F8-330D-4E89-AE8C-A3E3E09D0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8925"/>
            <a:ext cx="10515600" cy="4351338"/>
          </a:xfrm>
        </p:spPr>
        <p:txBody>
          <a:bodyPr/>
          <a:lstStyle/>
          <a:p>
            <a:r>
              <a:rPr lang="en-US" dirty="0">
                <a:latin typeface="+mj-lt"/>
              </a:rPr>
              <a:t>Using the architecture and not paying attention to the cytology to assign the grade  </a:t>
            </a:r>
          </a:p>
          <a:p>
            <a:r>
              <a:rPr lang="en-US" dirty="0">
                <a:latin typeface="+mj-lt"/>
              </a:rPr>
              <a:t>Infrequent histological features  </a:t>
            </a:r>
          </a:p>
          <a:p>
            <a:pPr lvl="1"/>
            <a:r>
              <a:rPr lang="en-US" dirty="0">
                <a:latin typeface="+mj-lt"/>
              </a:rPr>
              <a:t>Increased MI</a:t>
            </a:r>
          </a:p>
          <a:p>
            <a:pPr lvl="1"/>
            <a:r>
              <a:rPr lang="en-US" dirty="0">
                <a:latin typeface="+mj-lt"/>
              </a:rPr>
              <a:t>Focal pleomorphism</a:t>
            </a:r>
          </a:p>
          <a:p>
            <a:pPr lvl="1"/>
            <a:r>
              <a:rPr lang="en-US" dirty="0">
                <a:latin typeface="+mj-lt"/>
              </a:rPr>
              <a:t>Small size</a:t>
            </a:r>
          </a:p>
          <a:p>
            <a:pPr lvl="1"/>
            <a:r>
              <a:rPr lang="en-US" dirty="0">
                <a:latin typeface="+mj-lt"/>
              </a:rPr>
              <a:t>Difficult to assess invasion</a:t>
            </a:r>
          </a:p>
          <a:p>
            <a:r>
              <a:rPr lang="en-US" dirty="0">
                <a:latin typeface="+mj-lt"/>
              </a:rPr>
              <a:t>Tumor heterogeneity </a:t>
            </a:r>
          </a:p>
          <a:p>
            <a:r>
              <a:rPr lang="en-US" dirty="0">
                <a:latin typeface="+mj-lt"/>
              </a:rPr>
              <a:t>Recurrence has a different </a:t>
            </a:r>
            <a:r>
              <a:rPr lang="en-US" dirty="0" err="1">
                <a:latin typeface="+mj-lt"/>
              </a:rPr>
              <a:t>histotype</a:t>
            </a:r>
            <a:endParaRPr lang="en-US" dirty="0">
              <a:latin typeface="+mj-lt"/>
            </a:endParaRPr>
          </a:p>
          <a:p>
            <a:pPr marL="0" indent="0">
              <a:buNone/>
            </a:pPr>
            <a:endParaRPr lang="en-US" dirty="0">
              <a:latin typeface="+mj-lt"/>
            </a:endParaRPr>
          </a:p>
          <a:p>
            <a:endParaRPr lang="en-US" dirty="0">
              <a:latin typeface="+mj-lt"/>
            </a:endParaRPr>
          </a:p>
          <a:p>
            <a:endParaRPr lang="en-US" dirty="0">
              <a:latin typeface="+mj-lt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571BD22-B620-42F3-8343-3FCC0B39ECF5}"/>
              </a:ext>
            </a:extLst>
          </p:cNvPr>
          <p:cNvCxnSpPr/>
          <p:nvPr/>
        </p:nvCxnSpPr>
        <p:spPr>
          <a:xfrm>
            <a:off x="518160" y="11278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36745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"/>
            <a:ext cx="12192000" cy="783770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US" sz="2800" dirty="0">
                <a:latin typeface="+mj-lt"/>
              </a:rPr>
              <a:t>Using architecture and not paying attention to the cytology to assign the grade  </a:t>
            </a:r>
            <a:endParaRPr lang="en-US" altLang="en-US" sz="2800" dirty="0">
              <a:latin typeface="+mj-lt"/>
            </a:endParaRPr>
          </a:p>
        </p:txBody>
      </p:sp>
      <p:pic>
        <p:nvPicPr>
          <p:cNvPr id="117763" name="Picture 3" descr="Untitled-11 copy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639119" y="894805"/>
            <a:ext cx="3970484" cy="2694460"/>
          </a:xfr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7764" name="Picture 5" descr="Untitled-4 copy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594488" y="893183"/>
            <a:ext cx="4073513" cy="2694459"/>
          </a:xfrm>
          <a:ln w="28575">
            <a:noFill/>
            <a:miter lim="800000"/>
            <a:headEnd/>
            <a:tailEnd/>
          </a:ln>
        </p:spPr>
      </p:pic>
      <p:pic>
        <p:nvPicPr>
          <p:cNvPr id="117767" name="Picture 4" descr="case 78#3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5" cstate="screen">
            <a:lum brigh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639119" y="3698678"/>
            <a:ext cx="3970484" cy="2633203"/>
          </a:xfrm>
          <a:noFill/>
          <a:ln w="28575" cap="flat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7768" name="Picture 6" descr="case23 #3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6" cstate="screen">
            <a:lum brigh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594488" y="3681768"/>
            <a:ext cx="4073513" cy="2694459"/>
          </a:xfr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7765" name="Rectangle 7"/>
          <p:cNvSpPr>
            <a:spLocks noChangeArrowheads="1"/>
          </p:cNvSpPr>
          <p:nvPr/>
        </p:nvSpPr>
        <p:spPr bwMode="auto">
          <a:xfrm>
            <a:off x="1812360" y="6331881"/>
            <a:ext cx="3495675" cy="53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+mj-lt"/>
                <a:cs typeface="Arial" panose="020B0604020202020204" pitchFamily="34" charset="0"/>
              </a:rPr>
              <a:t>High Grade Serous Ca</a:t>
            </a:r>
          </a:p>
        </p:txBody>
      </p:sp>
      <p:sp>
        <p:nvSpPr>
          <p:cNvPr id="117766" name="Rectangle 8"/>
          <p:cNvSpPr>
            <a:spLocks noChangeArrowheads="1"/>
          </p:cNvSpPr>
          <p:nvPr/>
        </p:nvSpPr>
        <p:spPr bwMode="auto">
          <a:xfrm>
            <a:off x="7116198" y="6331881"/>
            <a:ext cx="3225800" cy="471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+mj-lt"/>
                <a:cs typeface="Arial" panose="020B0604020202020204" pitchFamily="34" charset="0"/>
              </a:rPr>
              <a:t>Low Grade Serous Ca</a:t>
            </a:r>
          </a:p>
        </p:txBody>
      </p:sp>
    </p:spTree>
    <p:extLst>
      <p:ext uri="{BB962C8B-B14F-4D97-AF65-F5344CB8AC3E}">
        <p14:creationId xmlns:p14="http://schemas.microsoft.com/office/powerpoint/2010/main" val="75907473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8">
            <a:extLst>
              <a:ext uri="{FF2B5EF4-FFF2-40B4-BE49-F238E27FC236}">
                <a16:creationId xmlns:a16="http://schemas.microsoft.com/office/drawing/2014/main" id="{D223A91C-5FA3-4D92-9112-C2CB8F09D29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9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10" r="4890" b="-3"/>
          <a:stretch/>
        </p:blipFill>
        <p:spPr>
          <a:xfrm>
            <a:off x="4327451" y="4498116"/>
            <a:ext cx="2907309" cy="2359883"/>
          </a:xfrm>
          <a:prstGeom prst="rect">
            <a:avLst/>
          </a:prstGeom>
        </p:spPr>
      </p:pic>
      <p:pic>
        <p:nvPicPr>
          <p:cNvPr id="8" name="Content Placeholder 4" descr="A picture containing mold, fungus&#10;&#10;Description automatically generated">
            <a:extLst>
              <a:ext uri="{FF2B5EF4-FFF2-40B4-BE49-F238E27FC236}">
                <a16:creationId xmlns:a16="http://schemas.microsoft.com/office/drawing/2014/main" id="{E6A35B42-EF38-418F-9DA3-32B2A724911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1" r="3" b="3"/>
          <a:stretch/>
        </p:blipFill>
        <p:spPr>
          <a:xfrm>
            <a:off x="4327451" y="2248182"/>
            <a:ext cx="2903489" cy="2178066"/>
          </a:xfrm>
          <a:prstGeom prst="rect">
            <a:avLst/>
          </a:prstGeom>
        </p:spPr>
      </p:pic>
      <p:pic>
        <p:nvPicPr>
          <p:cNvPr id="7" name="Content Placeholder 5" descr="A picture containing purple, indoor, cabbage, mold&#10;&#10;Description automatically generated">
            <a:extLst>
              <a:ext uri="{FF2B5EF4-FFF2-40B4-BE49-F238E27FC236}">
                <a16:creationId xmlns:a16="http://schemas.microsoft.com/office/drawing/2014/main" id="{4C987A10-24AD-4E5E-9345-42F90B0F36B2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5417" r="40332"/>
          <a:stretch/>
        </p:blipFill>
        <p:spPr>
          <a:xfrm rot="5400000">
            <a:off x="7923755" y="-592499"/>
            <a:ext cx="3429001" cy="4614002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E161410-18D3-4294-A549-00A8DB69DFE9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screen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59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5902" r="33223" b="5"/>
          <a:stretch/>
        </p:blipFill>
        <p:spPr>
          <a:xfrm rot="16200000">
            <a:off x="4692073" y="-366371"/>
            <a:ext cx="2178063" cy="2907307"/>
          </a:xfrm>
          <a:prstGeom prst="rect">
            <a:avLst/>
          </a:prstGeom>
        </p:spPr>
      </p:pic>
      <p:pic>
        <p:nvPicPr>
          <p:cNvPr id="9" name="Content Placeholder 4" descr="A picture containing indoor, fabric&#10;&#10;Description automatically generated">
            <a:extLst>
              <a:ext uri="{FF2B5EF4-FFF2-40B4-BE49-F238E27FC236}">
                <a16:creationId xmlns:a16="http://schemas.microsoft.com/office/drawing/2014/main" id="{A71A31ED-4964-48E6-9CD5-FBDB010DC0A2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screen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3230"/>
          <a:stretch/>
        </p:blipFill>
        <p:spPr>
          <a:xfrm>
            <a:off x="7331255" y="3509264"/>
            <a:ext cx="4614002" cy="33487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CAAA0AE-A958-43A4-9699-32C0466CB3B8}"/>
              </a:ext>
            </a:extLst>
          </p:cNvPr>
          <p:cNvSpPr txBox="1"/>
          <p:nvPr/>
        </p:nvSpPr>
        <p:spPr>
          <a:xfrm>
            <a:off x="246743" y="1153485"/>
            <a:ext cx="461400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+mj-lt"/>
              </a:rPr>
              <a:t>Low-Grade Serous Carcinoma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20 mitoses per 10 HPFs</a:t>
            </a:r>
          </a:p>
          <a:p>
            <a:pPr marL="285750" indent="-28575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No significant pleomorphism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p53 wild type</a:t>
            </a:r>
          </a:p>
        </p:txBody>
      </p:sp>
    </p:spTree>
    <p:extLst>
      <p:ext uri="{BB962C8B-B14F-4D97-AF65-F5344CB8AC3E}">
        <p14:creationId xmlns:p14="http://schemas.microsoft.com/office/powerpoint/2010/main" val="32790764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A757F-CA3F-4D1F-ADD5-21183EF31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4440602"/>
            <a:ext cx="3538728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200" dirty="0">
                <a:latin typeface="+mj-lt"/>
              </a:rPr>
              <a:t>Low-Grade Serous Carcinoma</a:t>
            </a:r>
            <a:endParaRPr lang="en-US" sz="3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Content Placeholder 5" descr="A picture containing cabbage, purple, vegetable&#10;&#10;Description automatically generated">
            <a:extLst>
              <a:ext uri="{FF2B5EF4-FFF2-40B4-BE49-F238E27FC236}">
                <a16:creationId xmlns:a16="http://schemas.microsoft.com/office/drawing/2014/main" id="{ECEA211E-6297-4A73-ADC4-58E45536122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8015" b="-4"/>
          <a:stretch/>
        </p:blipFill>
        <p:spPr>
          <a:xfrm>
            <a:off x="6" y="10"/>
            <a:ext cx="4884383" cy="3995918"/>
          </a:xfrm>
          <a:prstGeom prst="rect">
            <a:avLst/>
          </a:prstGeom>
        </p:spPr>
      </p:pic>
      <p:pic>
        <p:nvPicPr>
          <p:cNvPr id="12" name="Content Placeholder 11" descr="A picture containing vegetable, porcelain&#10;&#10;Description automatically generated">
            <a:extLst>
              <a:ext uri="{FF2B5EF4-FFF2-40B4-BE49-F238E27FC236}">
                <a16:creationId xmlns:a16="http://schemas.microsoft.com/office/drawing/2014/main" id="{DB66B398-F30D-48E3-BF87-2A5C0DED4EB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13205" r="1" b="12185"/>
          <a:stretch/>
        </p:blipFill>
        <p:spPr>
          <a:xfrm>
            <a:off x="5074877" y="10"/>
            <a:ext cx="7117118" cy="3995918"/>
          </a:xfrm>
          <a:prstGeom prst="rect">
            <a:avLst/>
          </a:prstGeom>
        </p:spPr>
      </p:pic>
      <p:sp>
        <p:nvSpPr>
          <p:cNvPr id="27" name="Content Placeholder 15">
            <a:extLst>
              <a:ext uri="{FF2B5EF4-FFF2-40B4-BE49-F238E27FC236}">
                <a16:creationId xmlns:a16="http://schemas.microsoft.com/office/drawing/2014/main" id="{62D76BEE-FAEC-E973-98AA-1FF0669901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43719" y="4129314"/>
            <a:ext cx="6333056" cy="2537460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spcBef>
                <a:spcPts val="400"/>
              </a:spcBef>
            </a:pPr>
            <a:r>
              <a:rPr lang="en-US" sz="2000" dirty="0">
                <a:latin typeface="+mj-lt"/>
                <a:cs typeface="+mn-cs"/>
              </a:rPr>
              <a:t>Polygonal cells with eosinophilic cytoplasm, nuclear pleomorphism and signet-ring cells </a:t>
            </a:r>
          </a:p>
          <a:p>
            <a:pPr>
              <a:spcBef>
                <a:spcPts val="400"/>
              </a:spcBef>
            </a:pPr>
            <a:r>
              <a:rPr lang="en-US" sz="2000" dirty="0">
                <a:latin typeface="+mj-lt"/>
                <a:cs typeface="+mn-cs"/>
              </a:rPr>
              <a:t>Low mitotic index</a:t>
            </a:r>
          </a:p>
          <a:p>
            <a:pPr>
              <a:spcBef>
                <a:spcPts val="400"/>
              </a:spcBef>
            </a:pPr>
            <a:r>
              <a:rPr lang="en-US" sz="2000" dirty="0">
                <a:latin typeface="+mj-lt"/>
                <a:cs typeface="+mn-cs"/>
              </a:rPr>
              <a:t>The tumor has a mesothelioma-like appearance</a:t>
            </a:r>
          </a:p>
          <a:p>
            <a:pPr>
              <a:spcBef>
                <a:spcPts val="400"/>
              </a:spcBef>
            </a:pPr>
            <a:r>
              <a:rPr lang="en-US" sz="2000" dirty="0">
                <a:latin typeface="+mj-lt"/>
                <a:cs typeface="+mn-cs"/>
              </a:rPr>
              <a:t>IHC: </a:t>
            </a:r>
          </a:p>
          <a:p>
            <a:pPr lvl="1"/>
            <a:r>
              <a:rPr lang="en-US" sz="2000" dirty="0">
                <a:latin typeface="+mj-lt"/>
                <a:cs typeface="+mn-cs"/>
              </a:rPr>
              <a:t>Claudin 4, MOC-31, PAX-8, ER, PR, + </a:t>
            </a:r>
          </a:p>
          <a:p>
            <a:pPr lvl="1"/>
            <a:r>
              <a:rPr lang="en-US" sz="2000" dirty="0">
                <a:latin typeface="+mj-lt"/>
                <a:cs typeface="+mn-cs"/>
              </a:rPr>
              <a:t>Calretinin, thrombomodulin, keratin 5/6 , -</a:t>
            </a:r>
          </a:p>
          <a:p>
            <a:pPr lvl="1"/>
            <a:r>
              <a:rPr lang="en-US" sz="2000" dirty="0">
                <a:latin typeface="+mj-lt"/>
                <a:cs typeface="+mn-cs"/>
              </a:rPr>
              <a:t>P53 wild type</a:t>
            </a:r>
          </a:p>
        </p:txBody>
      </p:sp>
    </p:spTree>
    <p:extLst>
      <p:ext uri="{BB962C8B-B14F-4D97-AF65-F5344CB8AC3E}">
        <p14:creationId xmlns:p14="http://schemas.microsoft.com/office/powerpoint/2010/main" val="296838427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62" name="Picture 2" descr="serous lmp and ca CAP 4  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1" y="0"/>
            <a:ext cx="4606925" cy="6858000"/>
          </a:xfrm>
          <a:prstGeom prst="rect">
            <a:avLst/>
          </a:prstGeom>
          <a:solidFill>
            <a:schemeClr val="bg1"/>
          </a:solidFill>
          <a:ln w="28575">
            <a:noFill/>
            <a:miter lim="800000"/>
            <a:headEnd/>
            <a:tailEnd/>
          </a:ln>
        </p:spPr>
      </p:pic>
      <p:sp>
        <p:nvSpPr>
          <p:cNvPr id="92163" name="Rectangle 3"/>
          <p:cNvSpPr>
            <a:spLocks noChangeArrowheads="1"/>
          </p:cNvSpPr>
          <p:nvPr/>
        </p:nvSpPr>
        <p:spPr bwMode="auto">
          <a:xfrm>
            <a:off x="88574" y="6488884"/>
            <a:ext cx="6278772" cy="36911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000" dirty="0">
                <a:latin typeface="+mj-lt"/>
                <a:ea typeface="MS PGothic" panose="020B0600070205080204" pitchFamily="34" charset="-128"/>
                <a:cs typeface="Arial" panose="020B0604020202020204" pitchFamily="34" charset="0"/>
              </a:rPr>
              <a:t>Small focus of low-grade serous carcinoma, desmoplasia</a:t>
            </a:r>
            <a:r>
              <a:rPr lang="en-US" altLang="en-US" sz="2400" b="1" dirty="0">
                <a:latin typeface="+mj-lt"/>
                <a:ea typeface="MS PGothic" panose="020B0600070205080204" pitchFamily="34" charset="-128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92164" name="Picture 2" descr="serous lmp and CAP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67346" y="0"/>
            <a:ext cx="4514850" cy="68580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43E4628-240D-4EF2-B92D-E29B5C556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765" y="166744"/>
            <a:ext cx="11224469" cy="1325563"/>
          </a:xfrm>
        </p:spPr>
        <p:txBody>
          <a:bodyPr>
            <a:normAutofit/>
          </a:bodyPr>
          <a:lstStyle/>
          <a:p>
            <a:pPr algn="ctr"/>
            <a:r>
              <a:rPr lang="en-US" altLang="en-US" sz="4000" dirty="0">
                <a:latin typeface="+mj-lt"/>
              </a:rPr>
              <a:t>Low-Grade Serous Carcinoma, Massive Epithelial Growth in Cystic Spaces</a:t>
            </a:r>
            <a:endParaRPr lang="en-US" sz="4000" dirty="0"/>
          </a:p>
        </p:txBody>
      </p:sp>
      <p:pic>
        <p:nvPicPr>
          <p:cNvPr id="15" name="Content Placeholder 14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0B1E6B37-D835-44A0-A208-29AE8798465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657" y="1593908"/>
            <a:ext cx="6194475" cy="4664075"/>
          </a:xfrm>
        </p:spPr>
      </p:pic>
      <p:pic>
        <p:nvPicPr>
          <p:cNvPr id="19" name="Content Placeholder 18" descr="A picture containing fabric&#10;&#10;Description automatically generated">
            <a:extLst>
              <a:ext uri="{FF2B5EF4-FFF2-40B4-BE49-F238E27FC236}">
                <a16:creationId xmlns:a16="http://schemas.microsoft.com/office/drawing/2014/main" id="{AE20BA3B-AF02-45C3-A77B-CCD6FEAAE2A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34077" y="1593907"/>
            <a:ext cx="5783266" cy="4664075"/>
          </a:xfrm>
        </p:spPr>
      </p:pic>
    </p:spTree>
    <p:extLst>
      <p:ext uri="{BB962C8B-B14F-4D97-AF65-F5344CB8AC3E}">
        <p14:creationId xmlns:p14="http://schemas.microsoft.com/office/powerpoint/2010/main" val="98237494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114" name="Picture 2" descr="low grade serous ca in LMp#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73943" y="-26988"/>
            <a:ext cx="9144000" cy="6884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2099" name="Rectangle 3"/>
          <p:cNvSpPr>
            <a:spLocks noChangeArrowheads="1"/>
          </p:cNvSpPr>
          <p:nvPr/>
        </p:nvSpPr>
        <p:spPr bwMode="auto">
          <a:xfrm>
            <a:off x="3167743" y="5346700"/>
            <a:ext cx="25146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US" sz="1700" dirty="0">
                <a:latin typeface="+mj-lt"/>
                <a:ea typeface="ＭＳ Ｐゴシック" pitchFamily="34" charset="-128"/>
              </a:rPr>
              <a:t>Tangentially cut cystic space, </a:t>
            </a:r>
          </a:p>
          <a:p>
            <a:pPr algn="ctr">
              <a:defRPr/>
            </a:pPr>
            <a:r>
              <a:rPr lang="en-US" sz="1700" dirty="0">
                <a:latin typeface="+mj-lt"/>
                <a:ea typeface="ＭＳ Ｐゴシック" pitchFamily="34" charset="-128"/>
              </a:rPr>
              <a:t>note the lining epithelium </a:t>
            </a:r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 rot="16200000">
            <a:off x="-1790784" y="2890391"/>
            <a:ext cx="5729681" cy="107721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dirty="0">
                <a:latin typeface="+mj-lt"/>
                <a:ea typeface="MS PGothic" panose="020B0600070205080204" pitchFamily="34" charset="-128"/>
                <a:cs typeface="Arial" panose="020B0604020202020204" pitchFamily="34" charset="0"/>
              </a:rPr>
              <a:t>Low-Grade Serous Carcinoma, </a:t>
            </a:r>
            <a:r>
              <a:rPr lang="en-US" altLang="en-US" dirty="0" err="1">
                <a:latin typeface="+mj-lt"/>
                <a:ea typeface="MS PGothic" panose="020B0600070205080204" pitchFamily="34" charset="-128"/>
                <a:cs typeface="Arial" panose="020B0604020202020204" pitchFamily="34" charset="0"/>
              </a:rPr>
              <a:t>Macropapillae</a:t>
            </a:r>
            <a:endParaRPr lang="en-US" altLang="en-US" dirty="0">
              <a:latin typeface="+mj-lt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 descr="Heterogeneity serous Ca GOG#4 L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49399" y="58056"/>
            <a:ext cx="4546601" cy="34290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0" descr="Heterogeneity serous Ca GOG#10 H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96669" y="58056"/>
            <a:ext cx="4572000" cy="34290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04F420A-BBB7-4B10-BA71-417DB8365747}"/>
              </a:ext>
            </a:extLst>
          </p:cNvPr>
          <p:cNvSpPr/>
          <p:nvPr/>
        </p:nvSpPr>
        <p:spPr>
          <a:xfrm rot="16200000">
            <a:off x="-1456165" y="3091541"/>
            <a:ext cx="4633334" cy="53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en-US" sz="3200" dirty="0">
                <a:latin typeface="+mj-lt"/>
                <a:cs typeface="Arial" panose="020B0604020202020204" pitchFamily="34" charset="0"/>
              </a:rPr>
              <a:t>      Tumor heterogeneity</a:t>
            </a:r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29FC4267-5FBA-4DE6-B34E-AC019BCE43C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4593" b="-561"/>
          <a:stretch/>
        </p:blipFill>
        <p:spPr bwMode="auto">
          <a:xfrm rot="16200000">
            <a:off x="2210109" y="2903165"/>
            <a:ext cx="3250584" cy="4572002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>
            <a:extLst>
              <a:ext uri="{FF2B5EF4-FFF2-40B4-BE49-F238E27FC236}">
                <a16:creationId xmlns:a16="http://schemas.microsoft.com/office/drawing/2014/main" id="{81E4B000-A874-47E4-8E4F-322571BF807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23251" b="15109"/>
          <a:stretch/>
        </p:blipFill>
        <p:spPr bwMode="auto">
          <a:xfrm rot="16200000">
            <a:off x="6857378" y="2903164"/>
            <a:ext cx="3250582" cy="4572000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47620B6-DA22-4EF0-A2EB-A38DE5B2A4B4}"/>
              </a:ext>
            </a:extLst>
          </p:cNvPr>
          <p:cNvSpPr/>
          <p:nvPr/>
        </p:nvSpPr>
        <p:spPr>
          <a:xfrm>
            <a:off x="10900317" y="6400799"/>
            <a:ext cx="914400" cy="2899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2"/>
                </a:solidFill>
                <a:latin typeface="+mj-lt"/>
              </a:rPr>
              <a:t>p53</a:t>
            </a:r>
          </a:p>
        </p:txBody>
      </p:sp>
    </p:spTree>
    <p:extLst>
      <p:ext uri="{BB962C8B-B14F-4D97-AF65-F5344CB8AC3E}">
        <p14:creationId xmlns:p14="http://schemas.microsoft.com/office/powerpoint/2010/main" val="196920743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9BA7D-375D-4A32-B1FE-2F6B76271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169628"/>
            <a:ext cx="3090672" cy="16459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altLang="en-US" sz="3200" dirty="0">
                <a:latin typeface="+mj-lt"/>
              </a:rPr>
              <a:t>Low-Grade Serous Carcinoma </a:t>
            </a:r>
            <a:endParaRPr lang="en-US" sz="32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D8968FD7-DB5A-12A7-4581-CBA2A72A37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791" y="169628"/>
            <a:ext cx="7812024" cy="1645920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+mj-lt"/>
              </a:rPr>
              <a:t>4 years later the patient developed </a:t>
            </a:r>
            <a:r>
              <a:rPr lang="en-US" sz="2400" dirty="0" err="1">
                <a:latin typeface="+mj-lt"/>
              </a:rPr>
              <a:t>sarcomatoid</a:t>
            </a:r>
            <a:r>
              <a:rPr lang="en-US" sz="2400" dirty="0">
                <a:latin typeface="+mj-lt"/>
              </a:rPr>
              <a:t> carcinoma</a:t>
            </a:r>
          </a:p>
          <a:p>
            <a:r>
              <a:rPr lang="en-US" sz="2400" dirty="0">
                <a:latin typeface="+mj-lt"/>
              </a:rPr>
              <a:t>Carcinosarcoma can also occur </a:t>
            </a:r>
          </a:p>
        </p:txBody>
      </p:sp>
      <p:pic>
        <p:nvPicPr>
          <p:cNvPr id="18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137D7ECB-EC40-473B-8AC3-9B07CCAF3A6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0404" r="19394"/>
          <a:stretch/>
        </p:blipFill>
        <p:spPr>
          <a:xfrm rot="10800000">
            <a:off x="6302830" y="1821697"/>
            <a:ext cx="2935204" cy="4079981"/>
          </a:xfrm>
          <a:prstGeom prst="rect">
            <a:avLst/>
          </a:prstGeom>
        </p:spPr>
      </p:pic>
      <p:pic>
        <p:nvPicPr>
          <p:cNvPr id="16" name="Content Placeholder 4" descr="A picture containing fabric&#10;&#10;Description automatically generated">
            <a:extLst>
              <a:ext uri="{FF2B5EF4-FFF2-40B4-BE49-F238E27FC236}">
                <a16:creationId xmlns:a16="http://schemas.microsoft.com/office/drawing/2014/main" id="{A598CA34-95E3-48CB-87E3-50F0F414A1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3586" r="16212"/>
          <a:stretch/>
        </p:blipFill>
        <p:spPr>
          <a:xfrm>
            <a:off x="243405" y="1815549"/>
            <a:ext cx="2935224" cy="4079981"/>
          </a:xfrm>
          <a:prstGeom prst="rect">
            <a:avLst/>
          </a:prstGeom>
        </p:spPr>
      </p:pic>
      <p:pic>
        <p:nvPicPr>
          <p:cNvPr id="37" name="Content Placeholder 4" descr="A picture containing fabric&#10;&#10;Description automatically generated">
            <a:extLst>
              <a:ext uri="{FF2B5EF4-FFF2-40B4-BE49-F238E27FC236}">
                <a16:creationId xmlns:a16="http://schemas.microsoft.com/office/drawing/2014/main" id="{C6E33193-140B-4908-A794-FDBA77FB25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336" b="10127"/>
          <a:stretch/>
        </p:blipFill>
        <p:spPr>
          <a:xfrm rot="5400000">
            <a:off x="8660221" y="2474207"/>
            <a:ext cx="4079980" cy="2774961"/>
          </a:xfrm>
          <a:prstGeom prst="rect">
            <a:avLst/>
          </a:prstGeom>
        </p:spPr>
      </p:pic>
      <p:pic>
        <p:nvPicPr>
          <p:cNvPr id="42" name="Content Placeholder 4" descr="A picture containing fabric, porcelain&#10;&#10;Description automatically generated">
            <a:extLst>
              <a:ext uri="{FF2B5EF4-FFF2-40B4-BE49-F238E27FC236}">
                <a16:creationId xmlns:a16="http://schemas.microsoft.com/office/drawing/2014/main" id="{C242EAD0-BF22-401F-96EE-0248B4F546B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92" b="11140"/>
          <a:stretch/>
        </p:blipFill>
        <p:spPr>
          <a:xfrm rot="5400000">
            <a:off x="2674336" y="2359451"/>
            <a:ext cx="4086127" cy="299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60687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16200000">
            <a:off x="-2932676" y="3173874"/>
            <a:ext cx="6756405" cy="52322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Mesonephric-like Ca after the </a:t>
            </a:r>
            <a:r>
              <a:rPr lang="en-US" sz="2800" dirty="0" err="1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Dx</a:t>
            </a:r>
            <a:r>
              <a:rPr lang="en-US" sz="28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 of </a:t>
            </a:r>
            <a:r>
              <a:rPr lang="en-US" sz="2800" dirty="0" err="1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LGSCa</a:t>
            </a:r>
            <a:endParaRPr lang="en-US" sz="2800" dirty="0">
              <a:solidFill>
                <a:schemeClr val="tx1"/>
              </a:solidFill>
              <a:latin typeface="+mj-lt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69E2A3-1F63-4DF7-B3BD-4D4D718005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475" b="10475"/>
          <a:stretch/>
        </p:blipFill>
        <p:spPr>
          <a:xfrm>
            <a:off x="869479" y="101647"/>
            <a:ext cx="5573247" cy="3233863"/>
          </a:xfrm>
          <a:prstGeom prst="rect">
            <a:avLst/>
          </a:prstGeom>
          <a:ln w="28575"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9275AB3-E300-4C5E-9D4B-DAAC649C78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475" b="10475"/>
          <a:stretch/>
        </p:blipFill>
        <p:spPr>
          <a:xfrm>
            <a:off x="6605068" y="101647"/>
            <a:ext cx="5377058" cy="3233863"/>
          </a:xfrm>
          <a:prstGeom prst="rect">
            <a:avLst/>
          </a:prstGeom>
          <a:ln w="28575"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6F90C0B-769D-44BC-BD19-7B2336881BA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475" b="10475"/>
          <a:stretch/>
        </p:blipFill>
        <p:spPr>
          <a:xfrm>
            <a:off x="869479" y="3435484"/>
            <a:ext cx="5573247" cy="3228120"/>
          </a:xfrm>
          <a:prstGeom prst="rect">
            <a:avLst/>
          </a:prstGeom>
          <a:ln w="28575"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0AA2C5D-F361-49CB-B8C0-E9A6B0C3D06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0475" b="10475"/>
          <a:stretch/>
        </p:blipFill>
        <p:spPr>
          <a:xfrm>
            <a:off x="6605068" y="3429000"/>
            <a:ext cx="5377058" cy="3228120"/>
          </a:xfrm>
          <a:prstGeom prst="rect">
            <a:avLst/>
          </a:prstGeom>
          <a:ln w="28575">
            <a:noFill/>
          </a:ln>
        </p:spPr>
      </p:pic>
    </p:spTree>
    <p:extLst>
      <p:ext uri="{BB962C8B-B14F-4D97-AF65-F5344CB8AC3E}">
        <p14:creationId xmlns:p14="http://schemas.microsoft.com/office/powerpoint/2010/main" val="293146106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11F67F7-F39B-4073-8AD2-FFEA1B7DC94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47141" y="180458"/>
            <a:ext cx="5506659" cy="3094742"/>
          </a:xfrm>
          <a:prstGeom prst="rect">
            <a:avLst/>
          </a:prstGeom>
          <a:ln w="28575">
            <a:noFill/>
          </a:ln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500FA4C-C755-4356-8714-699529120D9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47141" y="3572714"/>
            <a:ext cx="5506658" cy="3103351"/>
          </a:xfrm>
          <a:prstGeom prst="rect">
            <a:avLst/>
          </a:prstGeom>
          <a:ln w="28575"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EE86A1B-857B-4C0A-B2C2-AE9726A493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-246887" y="1095002"/>
            <a:ext cx="6495607" cy="4666520"/>
          </a:xfrm>
          <a:prstGeom prst="rect">
            <a:avLst/>
          </a:prstGeom>
          <a:ln w="28575">
            <a:noFill/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466A00B-6126-4626-ACB7-C876D75519CD}"/>
              </a:ext>
            </a:extLst>
          </p:cNvPr>
          <p:cNvSpPr/>
          <p:nvPr/>
        </p:nvSpPr>
        <p:spPr>
          <a:xfrm>
            <a:off x="2515617" y="6248052"/>
            <a:ext cx="1030773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TTF-1+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1882C99-E059-403F-9DBF-8C920B823A99}"/>
              </a:ext>
            </a:extLst>
          </p:cNvPr>
          <p:cNvSpPr/>
          <p:nvPr/>
        </p:nvSpPr>
        <p:spPr>
          <a:xfrm>
            <a:off x="7489114" y="2869959"/>
            <a:ext cx="2222713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ER/PR rare cells +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04AE35D-0002-4792-BC33-8AB7170554C3}"/>
              </a:ext>
            </a:extLst>
          </p:cNvPr>
          <p:cNvSpPr/>
          <p:nvPr/>
        </p:nvSpPr>
        <p:spPr>
          <a:xfrm>
            <a:off x="7825140" y="6248052"/>
            <a:ext cx="1550661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WT-1 -</a:t>
            </a:r>
          </a:p>
        </p:txBody>
      </p:sp>
    </p:spTree>
    <p:extLst>
      <p:ext uri="{BB962C8B-B14F-4D97-AF65-F5344CB8AC3E}">
        <p14:creationId xmlns:p14="http://schemas.microsoft.com/office/powerpoint/2010/main" val="3515307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975E5-7B3A-44AB-93D2-14FB6F114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12789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+mj-lt"/>
              </a:rPr>
              <a:t>High Grade Serous Ca,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420F8-330D-4E89-AE8C-A3E3E09D0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9854"/>
            <a:ext cx="10515600" cy="4351338"/>
          </a:xfrm>
        </p:spPr>
        <p:txBody>
          <a:bodyPr/>
          <a:lstStyle/>
          <a:p>
            <a:r>
              <a:rPr lang="en-US" dirty="0">
                <a:latin typeface="+mj-lt"/>
              </a:rPr>
              <a:t>Using the architecture and not paying attention to the cytology to assign the grade  </a:t>
            </a:r>
          </a:p>
          <a:p>
            <a:r>
              <a:rPr lang="en-US" dirty="0">
                <a:latin typeface="+mj-lt"/>
              </a:rPr>
              <a:t>Tumor heterogeneity </a:t>
            </a:r>
          </a:p>
          <a:p>
            <a:r>
              <a:rPr lang="en-US" dirty="0">
                <a:latin typeface="+mj-lt"/>
              </a:rPr>
              <a:t>A wide variety of patterns and appearances</a:t>
            </a:r>
          </a:p>
          <a:p>
            <a:r>
              <a:rPr lang="en-US" dirty="0">
                <a:latin typeface="+mj-lt"/>
              </a:rPr>
              <a:t>Recurrence has a different </a:t>
            </a:r>
            <a:r>
              <a:rPr lang="en-US" dirty="0" err="1">
                <a:latin typeface="+mj-lt"/>
              </a:rPr>
              <a:t>histotype</a:t>
            </a:r>
            <a:endParaRPr lang="en-US" dirty="0">
              <a:latin typeface="+mj-lt"/>
            </a:endParaRPr>
          </a:p>
          <a:p>
            <a:pPr lvl="1"/>
            <a:r>
              <a:rPr lang="en-US" dirty="0">
                <a:latin typeface="+mj-lt"/>
              </a:rPr>
              <a:t>Carcinosarcoma -–</a:t>
            </a:r>
            <a:r>
              <a:rPr lang="en-US" dirty="0" err="1">
                <a:latin typeface="+mj-lt"/>
              </a:rPr>
              <a:t>undersampling</a:t>
            </a:r>
            <a:r>
              <a:rPr lang="en-US" dirty="0">
                <a:latin typeface="+mj-lt"/>
              </a:rPr>
              <a:t> vs. lack of recognition vs. dedifferentiation</a:t>
            </a:r>
          </a:p>
          <a:p>
            <a:pPr lvl="1"/>
            <a:r>
              <a:rPr lang="en-US" dirty="0">
                <a:latin typeface="+mj-lt"/>
              </a:rPr>
              <a:t>Sarcoma –</a:t>
            </a:r>
            <a:r>
              <a:rPr lang="en-US" dirty="0" err="1">
                <a:latin typeface="+mj-lt"/>
              </a:rPr>
              <a:t>undersampling</a:t>
            </a:r>
            <a:r>
              <a:rPr lang="en-US" dirty="0">
                <a:latin typeface="+mj-lt"/>
              </a:rPr>
              <a:t> vs. lack of recognition vs. dedifferentiation</a:t>
            </a:r>
          </a:p>
          <a:p>
            <a:pPr lvl="1"/>
            <a:r>
              <a:rPr lang="en-US" dirty="0">
                <a:latin typeface="+mj-lt"/>
              </a:rPr>
              <a:t>Neuroendocrine Ca – lack of recognition</a:t>
            </a:r>
          </a:p>
          <a:p>
            <a:pPr marL="0" indent="0">
              <a:buNone/>
            </a:pPr>
            <a:endParaRPr lang="en-US" dirty="0">
              <a:latin typeface="+mj-lt"/>
            </a:endParaRPr>
          </a:p>
          <a:p>
            <a:endParaRPr lang="en-US" dirty="0">
              <a:latin typeface="+mj-lt"/>
            </a:endParaRPr>
          </a:p>
          <a:p>
            <a:endParaRPr lang="en-US" dirty="0">
              <a:latin typeface="+mj-lt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481F0F3-C8A3-4C1F-934A-6E5EA4923CC1}"/>
              </a:ext>
            </a:extLst>
          </p:cNvPr>
          <p:cNvCxnSpPr/>
          <p:nvPr/>
        </p:nvCxnSpPr>
        <p:spPr>
          <a:xfrm>
            <a:off x="518160" y="11278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428952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7804F-5EB9-45F7-A738-0BCB724B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990"/>
            <a:ext cx="10515600" cy="57054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+mj-lt"/>
              </a:rPr>
              <a:t>High Grade Serous Ca, Papillary Pattern</a:t>
            </a:r>
          </a:p>
        </p:txBody>
      </p:sp>
      <p:pic>
        <p:nvPicPr>
          <p:cNvPr id="4" name="Picture 2" descr="Untitled-1 copy">
            <a:extLst>
              <a:ext uri="{FF2B5EF4-FFF2-40B4-BE49-F238E27FC236}">
                <a16:creationId xmlns:a16="http://schemas.microsoft.com/office/drawing/2014/main" id="{66C51C90-C217-4C03-A676-ABF4C05CE4F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182" r="8580" b="3"/>
          <a:stretch/>
        </p:blipFill>
        <p:spPr bwMode="auto">
          <a:xfrm>
            <a:off x="308410" y="1253329"/>
            <a:ext cx="382048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32B6212-E3B7-4D3C-8C08-A97E3EC4696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757" r="22464" b="3"/>
          <a:stretch/>
        </p:blipFill>
        <p:spPr>
          <a:xfrm>
            <a:off x="4369114" y="1253329"/>
            <a:ext cx="3822135" cy="43513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25BF895-6D5C-4138-9935-1575E39168E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848" r="-1" b="15256"/>
          <a:stretch/>
        </p:blipFill>
        <p:spPr>
          <a:xfrm rot="16200000">
            <a:off x="7929745" y="1755059"/>
            <a:ext cx="4351340" cy="3347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17941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7804F-5EB9-45F7-A738-0BCB724B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390048"/>
            <a:ext cx="10515600" cy="570548"/>
          </a:xfrm>
        </p:spPr>
        <p:txBody>
          <a:bodyPr>
            <a:noAutofit/>
          </a:bodyPr>
          <a:lstStyle/>
          <a:p>
            <a:pPr algn="ctr"/>
            <a:r>
              <a:rPr lang="en-US" sz="3600" dirty="0">
                <a:latin typeface="+mj-lt"/>
              </a:rPr>
              <a:t>High Grade Serous Ca, Papillary Pattern, Mimicking a Serous Borderline Tumor with a MP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40602041-13C3-4C24-8255-BC946A1B3B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333" b="8333"/>
          <a:stretch/>
        </p:blipFill>
        <p:spPr>
          <a:xfrm rot="5400000">
            <a:off x="-81295" y="1728857"/>
            <a:ext cx="4697731" cy="3734523"/>
          </a:xfrm>
          <a:prstGeom prst="rect">
            <a:avLst/>
          </a:prstGeom>
          <a:ln w="28575"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683B55D-5EC9-4E2D-A29C-FD4032DDDB0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3851150" y="1853044"/>
            <a:ext cx="4697730" cy="3486150"/>
          </a:xfrm>
          <a:prstGeom prst="rect">
            <a:avLst/>
          </a:prstGeom>
          <a:ln w="28575">
            <a:noFill/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A2188C6-E021-48AF-AB2F-30BCAA64C26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7659409" y="1853044"/>
            <a:ext cx="4697730" cy="3486150"/>
          </a:xfrm>
          <a:prstGeom prst="rect">
            <a:avLst/>
          </a:prstGeom>
          <a:ln w="28575">
            <a:noFill/>
          </a:ln>
        </p:spPr>
      </p:pic>
    </p:spTree>
    <p:extLst>
      <p:ext uri="{BB962C8B-B14F-4D97-AF65-F5344CB8AC3E}">
        <p14:creationId xmlns:p14="http://schemas.microsoft.com/office/powerpoint/2010/main" val="253116632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88426-1173-4F2D-8DD7-35B50408F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3721"/>
            <a:ext cx="10515600" cy="11230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latin typeface="+mj-lt"/>
              </a:rPr>
              <a:t>High Grade Serous Ca, Broad Base Papillae (TCC Pattern) and Papillae with Prominent Vessels</a:t>
            </a:r>
            <a:endParaRPr lang="en-US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 descr="S04-35102#1">
            <a:extLst>
              <a:ext uri="{FF2B5EF4-FFF2-40B4-BE49-F238E27FC236}">
                <a16:creationId xmlns:a16="http://schemas.microsoft.com/office/drawing/2014/main" id="{E4320482-4C37-44CA-8A61-E88044083A2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280" r="3" b="3"/>
          <a:stretch/>
        </p:blipFill>
        <p:spPr bwMode="auto">
          <a:xfrm>
            <a:off x="182787" y="1563054"/>
            <a:ext cx="2827865" cy="373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04-35102#6">
            <a:extLst>
              <a:ext uri="{FF2B5EF4-FFF2-40B4-BE49-F238E27FC236}">
                <a16:creationId xmlns:a16="http://schemas.microsoft.com/office/drawing/2014/main" id="{1531FD70-BAB3-47EA-B63D-B3B03D8335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280" r="3" b="3"/>
          <a:stretch/>
        </p:blipFill>
        <p:spPr bwMode="auto">
          <a:xfrm>
            <a:off x="3180760" y="1563054"/>
            <a:ext cx="2827865" cy="373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EE9248-7CE2-49A2-94F9-9D08DA93B87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73"/>
          <a:stretch/>
        </p:blipFill>
        <p:spPr>
          <a:xfrm rot="16200000">
            <a:off x="5726720" y="1930012"/>
            <a:ext cx="3731891" cy="29979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7B8B1A8-759F-4DDC-B0D5-D3F8AF7735E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360" r="17753" b="-4"/>
          <a:stretch/>
        </p:blipFill>
        <p:spPr>
          <a:xfrm>
            <a:off x="9176706" y="1563054"/>
            <a:ext cx="2827865" cy="373189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F52BBA4-3FB3-4BDE-8C8F-554DCA5DECE0}"/>
              </a:ext>
            </a:extLst>
          </p:cNvPr>
          <p:cNvSpPr/>
          <p:nvPr/>
        </p:nvSpPr>
        <p:spPr>
          <a:xfrm>
            <a:off x="10930151" y="5294944"/>
            <a:ext cx="1074420" cy="4114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WT-1+</a:t>
            </a:r>
          </a:p>
        </p:txBody>
      </p:sp>
    </p:spTree>
    <p:extLst>
      <p:ext uri="{BB962C8B-B14F-4D97-AF65-F5344CB8AC3E}">
        <p14:creationId xmlns:p14="http://schemas.microsoft.com/office/powerpoint/2010/main" val="404508695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D21FF76-7009-49DA-BBEB-9CE177FB2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533" y="24458"/>
            <a:ext cx="10178934" cy="8582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dirty="0">
                <a:latin typeface="+mj-lt"/>
              </a:rPr>
              <a:t>High Grade Serous Ca, Glandular Spaces</a:t>
            </a: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2" descr="Untitled-1 copy">
            <a:extLst>
              <a:ext uri="{FF2B5EF4-FFF2-40B4-BE49-F238E27FC236}">
                <a16:creationId xmlns:a16="http://schemas.microsoft.com/office/drawing/2014/main" id="{48098AC7-E650-4657-99E2-0C6D89A602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 b="16202"/>
          <a:stretch/>
        </p:blipFill>
        <p:spPr bwMode="auto">
          <a:xfrm>
            <a:off x="198741" y="882746"/>
            <a:ext cx="5803323" cy="4597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Untitled-1 copy">
            <a:extLst>
              <a:ext uri="{FF2B5EF4-FFF2-40B4-BE49-F238E27FC236}">
                <a16:creationId xmlns:a16="http://schemas.microsoft.com/office/drawing/2014/main" id="{12BF5572-497F-4923-8F2A-D3F64ED884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3323" r="-2" b="2879"/>
          <a:stretch/>
        </p:blipFill>
        <p:spPr bwMode="auto">
          <a:xfrm>
            <a:off x="6189934" y="882746"/>
            <a:ext cx="5803323" cy="4597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D3B01D1-AF6E-4344-B178-5F42B4C20A62}"/>
              </a:ext>
            </a:extLst>
          </p:cNvPr>
          <p:cNvSpPr/>
          <p:nvPr/>
        </p:nvSpPr>
        <p:spPr>
          <a:xfrm>
            <a:off x="491902" y="5631214"/>
            <a:ext cx="5216999" cy="3875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Interconnected slit-like spaces, </a:t>
            </a:r>
            <a:r>
              <a:rPr lang="en-US" dirty="0">
                <a:solidFill>
                  <a:schemeClr val="tx1"/>
                </a:solidFill>
                <a:ea typeface="MS PGothic" panose="020B0600070205080204" pitchFamily="34" charset="-128"/>
                <a:cs typeface="Arial" panose="020B0604020202020204" pitchFamily="34" charset="0"/>
              </a:rPr>
              <a:t>l</a:t>
            </a:r>
            <a:r>
              <a:rPr lang="en-US" altLang="en-US" dirty="0">
                <a:solidFill>
                  <a:schemeClr val="tx1"/>
                </a:solidFill>
                <a:ea typeface="MS PGothic" panose="020B0600070205080204" pitchFamily="34" charset="-128"/>
                <a:cs typeface="Arial" panose="020B0604020202020204" pitchFamily="34" charset="0"/>
              </a:rPr>
              <a:t>abyrinthic pattern 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95764D5-7890-4317-9F17-0E09D0E790DB}"/>
              </a:ext>
            </a:extLst>
          </p:cNvPr>
          <p:cNvSpPr/>
          <p:nvPr/>
        </p:nvSpPr>
        <p:spPr>
          <a:xfrm>
            <a:off x="6442709" y="5631214"/>
            <a:ext cx="5217000" cy="3875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en-US" dirty="0">
                <a:solidFill>
                  <a:schemeClr val="tx1"/>
                </a:solidFill>
                <a:ea typeface="MS PGothic" panose="020B0600070205080204" pitchFamily="34" charset="-128"/>
                <a:cs typeface="Arial" panose="020B0604020202020204" pitchFamily="34" charset="0"/>
              </a:rPr>
              <a:t>Round or oval spaces, nuclear disorganization 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140112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99537-9C0D-4652-89CD-B95984782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6766"/>
            <a:ext cx="10515600" cy="732155"/>
          </a:xfrm>
        </p:spPr>
        <p:txBody>
          <a:bodyPr/>
          <a:lstStyle/>
          <a:p>
            <a:pPr algn="ctr"/>
            <a:r>
              <a:rPr lang="en-US" sz="4000" dirty="0">
                <a:latin typeface="+mj-lt"/>
              </a:rPr>
              <a:t>High Grade Serous Ca</a:t>
            </a:r>
            <a:endParaRPr lang="en-US" dirty="0"/>
          </a:p>
        </p:txBody>
      </p:sp>
      <p:pic>
        <p:nvPicPr>
          <p:cNvPr id="4" name="Picture 2" descr="Untitled-1 copy">
            <a:extLst>
              <a:ext uri="{FF2B5EF4-FFF2-40B4-BE49-F238E27FC236}">
                <a16:creationId xmlns:a16="http://schemas.microsoft.com/office/drawing/2014/main" id="{11E4BDC4-CA4E-48E6-BED5-B412BAC0F0C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7743" y="1502908"/>
            <a:ext cx="5439172" cy="4351338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R:\GYN Group\MALPICA A\Conferences 2018\s16-27811 HGSCa spindle cell features_1494.jpg">
            <a:extLst>
              <a:ext uri="{FF2B5EF4-FFF2-40B4-BE49-F238E27FC236}">
                <a16:creationId xmlns:a16="http://schemas.microsoft.com/office/drawing/2014/main" id="{BF32E894-ED56-4C1F-B004-DBA78923AA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96000" y="1502908"/>
            <a:ext cx="5801784" cy="4351338"/>
          </a:xfrm>
          <a:prstGeom prst="rect">
            <a:avLst/>
          </a:pr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FACABE7-0074-409E-83A3-3274B7D43D74}"/>
              </a:ext>
            </a:extLst>
          </p:cNvPr>
          <p:cNvSpPr/>
          <p:nvPr/>
        </p:nvSpPr>
        <p:spPr>
          <a:xfrm>
            <a:off x="1821675" y="1011249"/>
            <a:ext cx="1901283" cy="41259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Solid pattern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5863388-5CBD-4D3B-8E33-5401C52866B2}"/>
              </a:ext>
            </a:extLst>
          </p:cNvPr>
          <p:cNvSpPr/>
          <p:nvPr/>
        </p:nvSpPr>
        <p:spPr>
          <a:xfrm>
            <a:off x="7926485" y="1011249"/>
            <a:ext cx="214081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/>
              <a:t>Spindle cells </a:t>
            </a:r>
          </a:p>
        </p:txBody>
      </p:sp>
    </p:spTree>
    <p:extLst>
      <p:ext uri="{BB962C8B-B14F-4D97-AF65-F5344CB8AC3E}">
        <p14:creationId xmlns:p14="http://schemas.microsoft.com/office/powerpoint/2010/main" val="131007567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050" name="Picture 2" descr="Untitled-1 copy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5588" y="-1866"/>
            <a:ext cx="4606925" cy="3394756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9507" name="Rectangle 3"/>
          <p:cNvSpPr>
            <a:spLocks noChangeArrowheads="1"/>
          </p:cNvSpPr>
          <p:nvPr/>
        </p:nvSpPr>
        <p:spPr bwMode="auto">
          <a:xfrm>
            <a:off x="1489075" y="-1310"/>
            <a:ext cx="1971629" cy="36933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>
              <a:spcBef>
                <a:spcPct val="20000"/>
              </a:spcBef>
              <a:buClr>
                <a:srgbClr val="031899"/>
              </a:buClr>
              <a:defRPr/>
            </a:pPr>
            <a:r>
              <a:rPr lang="en-US" sz="1800" dirty="0" err="1">
                <a:latin typeface="+mj-lt"/>
                <a:ea typeface="ＭＳ Ｐゴシック" pitchFamily="34" charset="-128"/>
                <a:cs typeface="Arial" panose="020B0604020202020204" pitchFamily="34" charset="0"/>
              </a:rPr>
              <a:t>Microcystic</a:t>
            </a:r>
            <a:r>
              <a:rPr lang="en-US" sz="1800" dirty="0">
                <a:latin typeface="+mj-lt"/>
                <a:ea typeface="ＭＳ Ｐゴシック" pitchFamily="34" charset="-128"/>
                <a:cs typeface="Arial" panose="020B0604020202020204" pitchFamily="34" charset="0"/>
              </a:rPr>
              <a:t> pattern</a:t>
            </a:r>
          </a:p>
        </p:txBody>
      </p:sp>
      <p:pic>
        <p:nvPicPr>
          <p:cNvPr id="130052" name="Picture 2" descr="Serous c, microcystic spaces with mucin#3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87137" y="-1588"/>
            <a:ext cx="4537075" cy="3394756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0053" name="Rectangle 3"/>
          <p:cNvSpPr>
            <a:spLocks noChangeArrowheads="1"/>
          </p:cNvSpPr>
          <p:nvPr/>
        </p:nvSpPr>
        <p:spPr bwMode="auto">
          <a:xfrm>
            <a:off x="8539799" y="-1588"/>
            <a:ext cx="2265362" cy="36988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dirty="0" err="1">
                <a:latin typeface="+mj-lt"/>
                <a:ea typeface="MS PGothic" panose="020B0600070205080204" pitchFamily="34" charset="-128"/>
                <a:cs typeface="Arial" panose="020B0604020202020204" pitchFamily="34" charset="0"/>
              </a:rPr>
              <a:t>Microcystic</a:t>
            </a:r>
            <a:r>
              <a:rPr lang="en-US" altLang="en-US" sz="1800" dirty="0">
                <a:latin typeface="+mj-lt"/>
                <a:ea typeface="MS PGothic" panose="020B0600070205080204" pitchFamily="34" charset="-128"/>
                <a:cs typeface="Arial" panose="020B0604020202020204" pitchFamily="34" charset="0"/>
              </a:rPr>
              <a:t> pattern</a:t>
            </a:r>
          </a:p>
        </p:txBody>
      </p:sp>
      <p:pic>
        <p:nvPicPr>
          <p:cNvPr id="130054" name="Picture 2" descr="serous ca and signet ring cells Cap 1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1" y="3424238"/>
            <a:ext cx="4606925" cy="34417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1524000" y="3424239"/>
            <a:ext cx="2014538" cy="36988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 eaLnBrk="0" hangingPunct="0">
              <a:defRPr/>
            </a:pPr>
            <a:r>
              <a:rPr lang="en-US" sz="1800" dirty="0">
                <a:latin typeface="+mj-lt"/>
                <a:ea typeface="ＭＳ Ｐゴシック" pitchFamily="34" charset="-128"/>
                <a:cs typeface="Arial" panose="020B0604020202020204" pitchFamily="34" charset="0"/>
              </a:rPr>
              <a:t>Signet-ring cells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85550" y="3424238"/>
            <a:ext cx="4519612" cy="3429000"/>
          </a:xfrm>
          <a:prstGeom prst="rect">
            <a:avLst/>
          </a:prstGeom>
          <a:ln w="28575">
            <a:noFill/>
          </a:ln>
        </p:spPr>
      </p:pic>
      <p:pic>
        <p:nvPicPr>
          <p:cNvPr id="130056" name="Picture 2" descr="serous ca and signet ring cells Cap 2 and WT1 "/>
          <p:cNvPicPr>
            <a:picLocks noChangeAspect="1" noChangeArrowheads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5754" t="17952" r="4577" b="30187"/>
          <a:stretch/>
        </p:blipFill>
        <p:spPr bwMode="auto">
          <a:xfrm>
            <a:off x="1523999" y="5381625"/>
            <a:ext cx="1476375" cy="14763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0057" name="Rectangle 3"/>
          <p:cNvSpPr>
            <a:spLocks noChangeArrowheads="1"/>
          </p:cNvSpPr>
          <p:nvPr/>
        </p:nvSpPr>
        <p:spPr bwMode="auto">
          <a:xfrm>
            <a:off x="315233" y="6328853"/>
            <a:ext cx="1059542" cy="43088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dirty="0">
                <a:latin typeface="+mj-lt"/>
                <a:ea typeface="MS PGothic" panose="020B0600070205080204" pitchFamily="34" charset="-128"/>
              </a:rPr>
              <a:t> </a:t>
            </a:r>
            <a:r>
              <a:rPr lang="en-US" altLang="en-US" sz="1800" dirty="0">
                <a:latin typeface="+mj-lt"/>
                <a:ea typeface="MS PGothic" panose="020B0600070205080204" pitchFamily="34" charset="-128"/>
              </a:rPr>
              <a:t>WT-1+</a:t>
            </a:r>
          </a:p>
        </p:txBody>
      </p:sp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9116061" y="3424238"/>
            <a:ext cx="1689100" cy="36988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Tahom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dirty="0">
                <a:latin typeface="+mj-lt"/>
                <a:ea typeface="MS PGothic" panose="020B0600070205080204" pitchFamily="34" charset="-128"/>
                <a:cs typeface="Arial" panose="020B0604020202020204" pitchFamily="34" charset="0"/>
              </a:rPr>
              <a:t>Cystic pattern</a:t>
            </a:r>
          </a:p>
        </p:txBody>
      </p:sp>
    </p:spTree>
    <p:extLst>
      <p:ext uri="{BB962C8B-B14F-4D97-AF65-F5344CB8AC3E}">
        <p14:creationId xmlns:p14="http://schemas.microsoft.com/office/powerpoint/2010/main" val="1843098871"/>
      </p:ext>
    </p:extLst>
  </p:cSld>
  <p:clrMapOvr>
    <a:masterClrMapping/>
  </p:clrMapOvr>
  <p:transition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075" name="Picture 4" descr="Serous ca with follicles S12-93058 #0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222"/>
          <a:stretch/>
        </p:blipFill>
        <p:spPr bwMode="auto">
          <a:xfrm rot="10800000">
            <a:off x="4095813" y="-2"/>
            <a:ext cx="400037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1074" name="Picture 3" descr="Serous ca with follicles S12-93058 #01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37" r="8025"/>
          <a:stretch/>
        </p:blipFill>
        <p:spPr bwMode="auto">
          <a:xfrm rot="10800000">
            <a:off x="1371" y="10"/>
            <a:ext cx="400037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 descr="Background pattern&#10;&#10;Description automatically generated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6272" b="4723"/>
          <a:stretch/>
        </p:blipFill>
        <p:spPr>
          <a:xfrm rot="16200000">
            <a:off x="6761442" y="1428800"/>
            <a:ext cx="6858000" cy="400037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75397C8-0777-4D77-9EEA-44165DE2A19B}"/>
              </a:ext>
            </a:extLst>
          </p:cNvPr>
          <p:cNvSpPr/>
          <p:nvPr/>
        </p:nvSpPr>
        <p:spPr>
          <a:xfrm>
            <a:off x="4270917" y="6515100"/>
            <a:ext cx="3557239" cy="3429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+mj-lt"/>
              </a:rPr>
              <a:t>High Grade Serous Ca, Follicles</a:t>
            </a:r>
          </a:p>
        </p:txBody>
      </p:sp>
    </p:spTree>
    <p:extLst>
      <p:ext uri="{BB962C8B-B14F-4D97-AF65-F5344CB8AC3E}">
        <p14:creationId xmlns:p14="http://schemas.microsoft.com/office/powerpoint/2010/main" val="405386304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fabric&#10;&#10;Description automatically generated">
            <a:extLst>
              <a:ext uri="{FF2B5EF4-FFF2-40B4-BE49-F238E27FC236}">
                <a16:creationId xmlns:a16="http://schemas.microsoft.com/office/drawing/2014/main" id="{0EEA7D23-7127-4944-95A4-302F4AFB98BB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7650" y="3636323"/>
            <a:ext cx="3835400" cy="3006725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322A22B-2264-49ED-9F97-99268262556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4260920" y="3636323"/>
            <a:ext cx="4127501" cy="30132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BE6F467-04BD-4C6F-9E7B-3B3B73B3C117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90" b="11110"/>
          <a:stretch/>
        </p:blipFill>
        <p:spPr>
          <a:xfrm>
            <a:off x="247650" y="398146"/>
            <a:ext cx="3835400" cy="30893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66BAA41-63A2-4225-A3E2-A727803EF939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1111" t="7407" b="34815"/>
          <a:stretch/>
        </p:blipFill>
        <p:spPr>
          <a:xfrm rot="5400000">
            <a:off x="3971030" y="910035"/>
            <a:ext cx="2395260" cy="185467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57D7140-DA75-4782-9C7C-153CC8AE50B8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screen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51296" t="29228" b="12501"/>
          <a:stretch/>
        </p:blipFill>
        <p:spPr>
          <a:xfrm rot="5400000">
            <a:off x="6123714" y="770300"/>
            <a:ext cx="2395262" cy="2134151"/>
          </a:xfrm>
          <a:prstGeom prst="rect">
            <a:avLst/>
          </a:prstGeom>
        </p:spPr>
      </p:pic>
      <p:pic>
        <p:nvPicPr>
          <p:cNvPr id="10" name="Picture 2" descr="serous ca squamoid 12-86495 #02">
            <a:extLst>
              <a:ext uri="{FF2B5EF4-FFF2-40B4-BE49-F238E27FC236}">
                <a16:creationId xmlns:a16="http://schemas.microsoft.com/office/drawing/2014/main" id="{3C72CF46-A25C-4CDD-9917-F666204B70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lum bright="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8032750" y="1504950"/>
            <a:ext cx="4606925" cy="34686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6104D4C-5D48-4166-8F68-D588A82B69B5}"/>
              </a:ext>
            </a:extLst>
          </p:cNvPr>
          <p:cNvSpPr/>
          <p:nvPr/>
        </p:nvSpPr>
        <p:spPr>
          <a:xfrm>
            <a:off x="4598019" y="152644"/>
            <a:ext cx="3631580" cy="31053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+mj-lt"/>
              </a:rPr>
              <a:t>High Grade Serous Ca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21006C-343A-4AA6-B6BE-77F35FE3C05C}"/>
              </a:ext>
            </a:extLst>
          </p:cNvPr>
          <p:cNvSpPr/>
          <p:nvPr/>
        </p:nvSpPr>
        <p:spPr>
          <a:xfrm>
            <a:off x="4241319" y="2854711"/>
            <a:ext cx="704247" cy="18029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chemeClr val="tx1"/>
                </a:solidFill>
              </a:rPr>
              <a:t>WT-1 +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E2628E-0532-47F1-991F-33E5D337C73E}"/>
              </a:ext>
            </a:extLst>
          </p:cNvPr>
          <p:cNvSpPr/>
          <p:nvPr/>
        </p:nvSpPr>
        <p:spPr>
          <a:xfrm>
            <a:off x="6254270" y="2854712"/>
            <a:ext cx="681790" cy="18029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</a:rPr>
              <a:t>SF1</a:t>
            </a:r>
            <a:r>
              <a:rPr lang="en-US" sz="1400" dirty="0"/>
              <a:t> </a:t>
            </a:r>
            <a:r>
              <a:rPr lang="en-US" sz="1400" dirty="0">
                <a:solidFill>
                  <a:schemeClr val="tx1"/>
                </a:solidFill>
              </a:rPr>
              <a:t>-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7A75D14-B2A4-46BF-B1D8-0A43BA5EA6AD}"/>
              </a:ext>
            </a:extLst>
          </p:cNvPr>
          <p:cNvSpPr/>
          <p:nvPr/>
        </p:nvSpPr>
        <p:spPr>
          <a:xfrm>
            <a:off x="4761571" y="3221677"/>
            <a:ext cx="2375209" cy="2591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Clear cells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E596F0-F407-4CD7-8D07-EC79B075B280}"/>
              </a:ext>
            </a:extLst>
          </p:cNvPr>
          <p:cNvSpPr/>
          <p:nvPr/>
        </p:nvSpPr>
        <p:spPr>
          <a:xfrm>
            <a:off x="9000893" y="5752196"/>
            <a:ext cx="2535044" cy="2591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Adenosquamoid</a:t>
            </a:r>
            <a:r>
              <a:rPr lang="en-US" dirty="0">
                <a:solidFill>
                  <a:schemeClr val="tx1"/>
                </a:solidFill>
              </a:rPr>
              <a:t> appearance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A91266D-E9DE-49CA-B2E1-5351B2E4038B}"/>
              </a:ext>
            </a:extLst>
          </p:cNvPr>
          <p:cNvSpPr/>
          <p:nvPr/>
        </p:nvSpPr>
        <p:spPr>
          <a:xfrm>
            <a:off x="4241319" y="6454255"/>
            <a:ext cx="704247" cy="18029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chemeClr val="tx1"/>
                </a:solidFill>
              </a:rPr>
              <a:t>WT-1 +</a:t>
            </a:r>
          </a:p>
        </p:txBody>
      </p:sp>
    </p:spTree>
    <p:extLst>
      <p:ext uri="{BB962C8B-B14F-4D97-AF65-F5344CB8AC3E}">
        <p14:creationId xmlns:p14="http://schemas.microsoft.com/office/powerpoint/2010/main" val="14622067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Untitled-1 copy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20" b="420"/>
          <a:stretch/>
        </p:blipFill>
        <p:spPr bwMode="auto">
          <a:xfrm>
            <a:off x="1059538" y="3252298"/>
            <a:ext cx="3200400" cy="24003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S04-35102#1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125" r="3125"/>
          <a:stretch/>
        </p:blipFill>
        <p:spPr bwMode="auto">
          <a:xfrm rot="16200000">
            <a:off x="4895850" y="2852249"/>
            <a:ext cx="2400300" cy="32004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Serous c, microcystic spaces with mucin#3"/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59" b="7859"/>
          <a:stretch/>
        </p:blipFill>
        <p:spPr bwMode="auto">
          <a:xfrm>
            <a:off x="7932062" y="3252334"/>
            <a:ext cx="3200400" cy="24003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Rectangle 9"/>
          <p:cNvSpPr/>
          <p:nvPr/>
        </p:nvSpPr>
        <p:spPr>
          <a:xfrm>
            <a:off x="1484903" y="5635507"/>
            <a:ext cx="2349670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sz="1800" dirty="0">
                <a:latin typeface="+mj-lt"/>
                <a:cs typeface="Arial" panose="020B0604020202020204" pitchFamily="34" charset="0"/>
              </a:rPr>
              <a:t>Solid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949583" y="5635507"/>
            <a:ext cx="2292834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sz="1800" dirty="0">
                <a:latin typeface="+mj-lt"/>
                <a:cs typeface="Arial" panose="020B0604020202020204" pitchFamily="34" charset="0"/>
              </a:rPr>
              <a:t>Transitional cell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751693" y="5635507"/>
            <a:ext cx="3494856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sz="1800" dirty="0">
                <a:latin typeface="+mj-lt"/>
                <a:cs typeface="Arial" panose="020B0604020202020204" pitchFamily="34" charset="0"/>
              </a:rPr>
              <a:t> Microcystic/ </a:t>
            </a:r>
            <a:r>
              <a:rPr lang="en-US" sz="1800" dirty="0" err="1">
                <a:latin typeface="+mj-lt"/>
                <a:cs typeface="Arial" panose="020B0604020202020204" pitchFamily="34" charset="0"/>
              </a:rPr>
              <a:t>pseudoendometrioid</a:t>
            </a:r>
            <a:r>
              <a:rPr lang="en-US" sz="1800" dirty="0">
                <a:latin typeface="+mj-lt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17900" y="198104"/>
            <a:ext cx="6357731" cy="249845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36070" y="2326176"/>
            <a:ext cx="3224910" cy="220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1059538" y="6084170"/>
            <a:ext cx="1003978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Homologous recombination-deficient (HRD) tumors tend to show SET patterns, </a:t>
            </a:r>
            <a:r>
              <a:rPr lang="en-US" dirty="0" err="1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micropapillae</a:t>
            </a:r>
            <a:r>
              <a:rPr lang="en-US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, giant cells, geographic necrosis, and prominent lymphocytic infiltrate </a:t>
            </a:r>
            <a:r>
              <a:rPr lang="en-US" dirty="0">
                <a:latin typeface="+mj-lt"/>
              </a:rPr>
              <a:t> </a:t>
            </a:r>
          </a:p>
        </p:txBody>
      </p:sp>
      <p:sp>
        <p:nvSpPr>
          <p:cNvPr id="6" name="Rectangle 5"/>
          <p:cNvSpPr/>
          <p:nvPr/>
        </p:nvSpPr>
        <p:spPr>
          <a:xfrm>
            <a:off x="4802038" y="2782136"/>
            <a:ext cx="2587924" cy="43887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SET</a:t>
            </a:r>
            <a:r>
              <a:rPr lang="en-US" sz="2400" b="1" dirty="0">
                <a:latin typeface="+mj-lt"/>
              </a:rPr>
              <a:t> </a:t>
            </a:r>
            <a:r>
              <a:rPr lang="en-US" sz="2400" b="1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patterns</a:t>
            </a:r>
          </a:p>
        </p:txBody>
      </p:sp>
    </p:spTree>
    <p:extLst>
      <p:ext uri="{BB962C8B-B14F-4D97-AF65-F5344CB8AC3E}">
        <p14:creationId xmlns:p14="http://schemas.microsoft.com/office/powerpoint/2010/main" val="58734049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8439993-90DA-4246-A586-F20CC08A6D84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436667690"/>
              </p:ext>
            </p:extLst>
          </p:nvPr>
        </p:nvGraphicFramePr>
        <p:xfrm>
          <a:off x="190500" y="325583"/>
          <a:ext cx="11544300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56000">
                  <a:extLst>
                    <a:ext uri="{9D8B030D-6E8A-4147-A177-3AD203B41FA5}">
                      <a16:colId xmlns:a16="http://schemas.microsoft.com/office/drawing/2014/main" val="281392905"/>
                    </a:ext>
                  </a:extLst>
                </a:gridCol>
                <a:gridCol w="4343400">
                  <a:extLst>
                    <a:ext uri="{9D8B030D-6E8A-4147-A177-3AD203B41FA5}">
                      <a16:colId xmlns:a16="http://schemas.microsoft.com/office/drawing/2014/main" val="3051442462"/>
                    </a:ext>
                  </a:extLst>
                </a:gridCol>
                <a:gridCol w="3644900">
                  <a:extLst>
                    <a:ext uri="{9D8B030D-6E8A-4147-A177-3AD203B41FA5}">
                      <a16:colId xmlns:a16="http://schemas.microsoft.com/office/drawing/2014/main" val="2374711051"/>
                    </a:ext>
                  </a:extLst>
                </a:gridCol>
              </a:tblGrid>
              <a:tr h="640080">
                <a:tc>
                  <a:txBody>
                    <a:bodyPr/>
                    <a:lstStyle/>
                    <a:p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Low-grade Serous Ca  </a:t>
                      </a:r>
                      <a:endParaRPr lang="en-US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1200" dirty="0"/>
                        <a:t>High-grade Serous Ca 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01830992"/>
                  </a:ext>
                </a:extLst>
              </a:tr>
              <a:tr h="236486">
                <a:tc>
                  <a:txBody>
                    <a:bodyPr/>
                    <a:lstStyle/>
                    <a:p>
                      <a:r>
                        <a:rPr lang="en-US" sz="2000" dirty="0"/>
                        <a:t>Incidence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&lt; 5%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70%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05107739"/>
                  </a:ext>
                </a:extLst>
              </a:tr>
              <a:tr h="418399">
                <a:tc>
                  <a:txBody>
                    <a:bodyPr/>
                    <a:lstStyle/>
                    <a:p>
                      <a:r>
                        <a:rPr lang="en-US" sz="2000" dirty="0"/>
                        <a:t>Age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Median: 43 </a:t>
                      </a:r>
                      <a:r>
                        <a:rPr lang="en-US" sz="2000" dirty="0" err="1"/>
                        <a:t>yrs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Median: 65 </a:t>
                      </a:r>
                      <a:r>
                        <a:rPr lang="en-US" sz="2000" dirty="0" err="1"/>
                        <a:t>yrs</a:t>
                      </a:r>
                      <a:endParaRPr lang="en-US" sz="2000" dirty="0"/>
                    </a:p>
                    <a:p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07409950"/>
                  </a:ext>
                </a:extLst>
              </a:tr>
              <a:tr h="236486">
                <a:tc>
                  <a:txBody>
                    <a:bodyPr/>
                    <a:lstStyle/>
                    <a:p>
                      <a:r>
                        <a:rPr lang="en-US" sz="2000" dirty="0"/>
                        <a:t>Association with SBT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Frequent 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Infrequent 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06769832"/>
                  </a:ext>
                </a:extLst>
              </a:tr>
              <a:tr h="754463">
                <a:tc>
                  <a:txBody>
                    <a:bodyPr/>
                    <a:lstStyle/>
                    <a:p>
                      <a:r>
                        <a:rPr lang="en-US" sz="2000" dirty="0"/>
                        <a:t>Pathogenesis  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Stepwise fashion: SBT with MP/CP, SBT classic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FT, </a:t>
                      </a:r>
                      <a:r>
                        <a:rPr lang="en-US" sz="2000" dirty="0" err="1"/>
                        <a:t>fimbrial</a:t>
                      </a:r>
                      <a:r>
                        <a:rPr lang="en-US" sz="2000" dirty="0"/>
                        <a:t> end (STIC); </a:t>
                      </a:r>
                      <a:r>
                        <a:rPr lang="en-US" sz="2000" dirty="0" err="1"/>
                        <a:t>endosalpingiosis</a:t>
                      </a:r>
                      <a:r>
                        <a:rPr lang="en-US" sz="2000" dirty="0"/>
                        <a:t>; polyploid giant cancer cells (EMT derived)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11122318"/>
                  </a:ext>
                </a:extLst>
              </a:tr>
              <a:tr h="600311">
                <a:tc>
                  <a:txBody>
                    <a:bodyPr/>
                    <a:lstStyle/>
                    <a:p>
                      <a:r>
                        <a:rPr lang="en-US" sz="2000" dirty="0"/>
                        <a:t>Molecular findings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KRAS, NRAS, BRAF, USP9X, E1F1AX, NF2, MAGF1, ARID1A, DOT1L, and  ASH1L </a:t>
                      </a:r>
                      <a:r>
                        <a:rPr lang="en-US" sz="2000" u="none" dirty="0"/>
                        <a:t>mutations</a:t>
                      </a:r>
                      <a:endParaRPr lang="en-US" sz="2000" i="0" u="none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TP53, NF1 </a:t>
                      </a:r>
                      <a:r>
                        <a:rPr lang="en-US" sz="2000" u="none" dirty="0"/>
                        <a:t>mutations</a:t>
                      </a:r>
                      <a:endParaRPr lang="en-US" sz="2000" i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36729460"/>
                  </a:ext>
                </a:extLst>
              </a:tr>
              <a:tr h="600311">
                <a:tc>
                  <a:txBody>
                    <a:bodyPr/>
                    <a:lstStyle/>
                    <a:p>
                      <a:r>
                        <a:rPr lang="en-US" sz="2000" dirty="0"/>
                        <a:t>Genetic risk 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None 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15% of cases with germline BRCA1/2 mutations 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61318835"/>
                  </a:ext>
                </a:extLst>
              </a:tr>
              <a:tr h="418399">
                <a:tc>
                  <a:txBody>
                    <a:bodyPr/>
                    <a:lstStyle/>
                    <a:p>
                      <a:r>
                        <a:rPr lang="en-US" sz="2000" dirty="0"/>
                        <a:t>Response to platinum-based Tx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Poor 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Initial response in 65% pts, but most pts recur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41762110"/>
                  </a:ext>
                </a:extLst>
              </a:tr>
              <a:tr h="334563">
                <a:tc>
                  <a:txBody>
                    <a:bodyPr/>
                    <a:lstStyle/>
                    <a:p>
                      <a:r>
                        <a:rPr lang="en-US" sz="2000" dirty="0"/>
                        <a:t> Survival </a:t>
                      </a:r>
                      <a:endParaRPr lang="en-US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975479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875253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98535" y="279663"/>
            <a:ext cx="6011247" cy="231367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8001" y="2641674"/>
            <a:ext cx="3231780" cy="28575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 bwMode="auto">
          <a:xfrm>
            <a:off x="6440481" y="3305109"/>
            <a:ext cx="3671793" cy="146304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pPr algn="ctr" eaLnBrk="0" hangingPunct="0"/>
            <a:r>
              <a:rPr lang="en-US" sz="2400" dirty="0">
                <a:latin typeface="+mj-lt"/>
              </a:rPr>
              <a:t>In 40% of advanced or symptomatic </a:t>
            </a:r>
            <a:r>
              <a:rPr lang="en-US" sz="2400" dirty="0" err="1">
                <a:latin typeface="+mj-lt"/>
              </a:rPr>
              <a:t>HGSCas</a:t>
            </a:r>
            <a:endParaRPr lang="en-US" sz="2400" dirty="0">
              <a:latin typeface="+mj-lt"/>
            </a:endParaRPr>
          </a:p>
        </p:txBody>
      </p:sp>
      <p:pic>
        <p:nvPicPr>
          <p:cNvPr id="3075" name="Picture 3" descr="R:\GYN Group\MALPICA A\Conferences 2018\Fellows conferences 2018\fimbrial end in situ 2.jpg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30846"/>
          <a:stretch/>
        </p:blipFill>
        <p:spPr bwMode="auto">
          <a:xfrm>
            <a:off x="2145605" y="3305110"/>
            <a:ext cx="3038716" cy="3308501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80458" y="279663"/>
            <a:ext cx="2292537" cy="2292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6440482" y="5150570"/>
            <a:ext cx="3671793" cy="146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eaLnBrk="0" hangingPunct="0"/>
            <a:r>
              <a:rPr lang="en-US" sz="2400" dirty="0">
                <a:solidFill>
                  <a:schemeClr val="tx1"/>
                </a:solidFill>
                <a:latin typeface="+mj-lt"/>
              </a:rPr>
              <a:t>In 80% of early detected or asymptomatic (RRSO) </a:t>
            </a:r>
            <a:r>
              <a:rPr lang="en-US" sz="2400" dirty="0" err="1">
                <a:solidFill>
                  <a:schemeClr val="tx1"/>
                </a:solidFill>
                <a:latin typeface="+mj-lt"/>
              </a:rPr>
              <a:t>HGSCas</a:t>
            </a:r>
            <a:endParaRPr lang="en-US" sz="24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022600" y="2777411"/>
            <a:ext cx="1056126" cy="448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+mj-lt"/>
              </a:rPr>
              <a:t>STIC</a:t>
            </a:r>
          </a:p>
        </p:txBody>
      </p:sp>
      <p:sp>
        <p:nvSpPr>
          <p:cNvPr id="8" name="Right Arrow 7"/>
          <p:cNvSpPr/>
          <p:nvPr/>
        </p:nvSpPr>
        <p:spPr>
          <a:xfrm>
            <a:off x="5327215" y="3806540"/>
            <a:ext cx="978408" cy="484632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E1E6E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Arrow 8"/>
          <p:cNvSpPr/>
          <p:nvPr/>
        </p:nvSpPr>
        <p:spPr>
          <a:xfrm>
            <a:off x="5333311" y="5611972"/>
            <a:ext cx="978408" cy="484632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E1E6E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50949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Chart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42162162"/>
              </p:ext>
            </p:extLst>
          </p:nvPr>
        </p:nvGraphicFramePr>
        <p:xfrm>
          <a:off x="2105854" y="1470023"/>
          <a:ext cx="4572000" cy="340102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1" name="Chart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01891940"/>
              </p:ext>
            </p:extLst>
          </p:nvPr>
        </p:nvGraphicFramePr>
        <p:xfrm>
          <a:off x="6448143" y="1470023"/>
          <a:ext cx="4572000" cy="340102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158874"/>
          </a:xfrm>
          <a:noFill/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+mj-lt"/>
              </a:rPr>
              <a:t>Low- vs High Grade Serous Carcinoma Survival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0159" y="962024"/>
            <a:ext cx="4019550" cy="393699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2400" dirty="0">
                <a:latin typeface="+mj-lt"/>
              </a:rPr>
              <a:t>Estimated 5-year survival</a:t>
            </a:r>
          </a:p>
        </p:txBody>
      </p:sp>
      <p:pic>
        <p:nvPicPr>
          <p:cNvPr id="4" name="Picture 4" descr="IMG_0309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43838" y="4871050"/>
            <a:ext cx="1228759" cy="1186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6810094" y="962024"/>
            <a:ext cx="4198845" cy="39369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685800" rtl="0" eaLnBrk="1" latinLnBrk="0" hangingPunct="1">
              <a:lnSpc>
                <a:spcPct val="90000"/>
              </a:lnSpc>
              <a:spcBef>
                <a:spcPts val="75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3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35000" indent="-29210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SzPct val="70000"/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-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buNone/>
            </a:pPr>
            <a:r>
              <a:rPr lang="en-US" sz="2400" dirty="0">
                <a:latin typeface="+mj-lt"/>
              </a:rPr>
              <a:t>Estimated 10-year survival</a:t>
            </a: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6810094" y="5800720"/>
            <a:ext cx="2810623" cy="32489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685800" rtl="0" eaLnBrk="1" latinLnBrk="0" hangingPunct="1">
              <a:lnSpc>
                <a:spcPct val="90000"/>
              </a:lnSpc>
              <a:spcBef>
                <a:spcPts val="75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3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35000" indent="-29210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SzPct val="70000"/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-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7" indent="0">
              <a:buNone/>
            </a:pPr>
            <a:r>
              <a:rPr lang="en-US" sz="2000" dirty="0">
                <a:latin typeface="+mj-lt"/>
                <a:cs typeface="Arial" panose="020B0604020202020204" pitchFamily="34" charset="0"/>
              </a:rPr>
              <a:t>Okoye E, et al. 2016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154337" y="4948088"/>
            <a:ext cx="317500" cy="30842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6203892" y="4948088"/>
            <a:ext cx="317500" cy="308427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4471838" y="4871050"/>
            <a:ext cx="1142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+mj-lt"/>
              </a:rPr>
              <a:t>Low grade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521392" y="4871050"/>
            <a:ext cx="1188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+mj-lt"/>
              </a:rPr>
              <a:t>High grade</a:t>
            </a:r>
          </a:p>
        </p:txBody>
      </p:sp>
    </p:spTree>
    <p:extLst>
      <p:ext uri="{BB962C8B-B14F-4D97-AF65-F5344CB8AC3E}">
        <p14:creationId xmlns:p14="http://schemas.microsoft.com/office/powerpoint/2010/main" val="309749649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Untitled-1 copy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583" r="35625"/>
          <a:stretch/>
        </p:blipFill>
        <p:spPr bwMode="auto">
          <a:xfrm>
            <a:off x="1397000" y="0"/>
            <a:ext cx="4572000" cy="6858000"/>
          </a:xfrm>
          <a:prstGeom prst="rect">
            <a:avLst/>
          </a:prstGeom>
          <a:solidFill>
            <a:schemeClr val="bg1"/>
          </a:solidFill>
          <a:ln w="28575">
            <a:noFill/>
            <a:miter lim="800000"/>
            <a:headEnd/>
            <a:tailEnd/>
          </a:ln>
        </p:spPr>
      </p:pic>
      <p:pic>
        <p:nvPicPr>
          <p:cNvPr id="3" name="Picture 2" descr="Untitled-1 copy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6731000" y="-634997"/>
            <a:ext cx="3302002" cy="45720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mucinous LMP intestinal type#3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6730999" y="2797045"/>
            <a:ext cx="3302003" cy="45720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6BBD184-AC1F-4AA8-93D0-6A50F333A3B7}"/>
              </a:ext>
            </a:extLst>
          </p:cNvPr>
          <p:cNvSpPr/>
          <p:nvPr/>
        </p:nvSpPr>
        <p:spPr>
          <a:xfrm>
            <a:off x="67112" y="6348575"/>
            <a:ext cx="6028888" cy="5094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+mj-lt"/>
              </a:rPr>
              <a:t>Mucinous Borderline Tumor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+mj-lt"/>
              </a:rPr>
              <a:t>Not recommended: atypical proliferative tumor, LMP </a:t>
            </a:r>
          </a:p>
        </p:txBody>
      </p:sp>
    </p:spTree>
    <p:extLst>
      <p:ext uri="{BB962C8B-B14F-4D97-AF65-F5344CB8AC3E}">
        <p14:creationId xmlns:p14="http://schemas.microsoft.com/office/powerpoint/2010/main" val="3150289386"/>
      </p:ext>
    </p:extLst>
  </p:cSld>
  <p:clrMapOvr>
    <a:masterClrMapping/>
  </p:clrMapOvr>
  <p:transition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>
          <a:xfrm>
            <a:off x="0" y="36786"/>
            <a:ext cx="12192000" cy="1188720"/>
          </a:xfrm>
          <a:solidFill>
            <a:schemeClr val="bg1"/>
          </a:solidFill>
        </p:spPr>
        <p:txBody>
          <a:bodyPr>
            <a:noAutofit/>
          </a:bodyPr>
          <a:lstStyle/>
          <a:p>
            <a:br>
              <a:rPr lang="en-US" altLang="en-US" sz="3600" dirty="0">
                <a:solidFill>
                  <a:schemeClr val="bg2"/>
                </a:solidFill>
              </a:rPr>
            </a:br>
            <a:br>
              <a:rPr lang="en-US" altLang="en-US" sz="3600" dirty="0">
                <a:solidFill>
                  <a:schemeClr val="bg2"/>
                </a:solidFill>
              </a:rPr>
            </a:br>
            <a:r>
              <a:rPr lang="en-US" altLang="en-US" sz="3600" dirty="0">
                <a:solidFill>
                  <a:schemeClr val="bg2"/>
                </a:solidFill>
              </a:rPr>
              <a:t>				</a:t>
            </a:r>
            <a:r>
              <a:rPr lang="en-US" altLang="en-US" sz="3600" dirty="0">
                <a:latin typeface="+mj-lt"/>
              </a:rPr>
              <a:t>Mucinous Borderline Tumor</a:t>
            </a:r>
            <a:br>
              <a:rPr lang="en-US" altLang="en-US" sz="3600" dirty="0">
                <a:solidFill>
                  <a:schemeClr val="bg2"/>
                </a:solidFill>
              </a:rPr>
            </a:br>
            <a:br>
              <a:rPr lang="en-US" altLang="en-US" sz="3600" b="1" dirty="0">
                <a:solidFill>
                  <a:schemeClr val="bg2"/>
                </a:solidFill>
              </a:rPr>
            </a:br>
            <a:endParaRPr lang="en-US" altLang="en-US" sz="3600" dirty="0">
              <a:solidFill>
                <a:schemeClr val="bg2"/>
              </a:solidFill>
            </a:endParaRPr>
          </a:p>
        </p:txBody>
      </p:sp>
      <p:sp>
        <p:nvSpPr>
          <p:cNvPr id="30724" name="Rectangle 3"/>
          <p:cNvSpPr>
            <a:spLocks noChangeArrowheads="1"/>
          </p:cNvSpPr>
          <p:nvPr/>
        </p:nvSpPr>
        <p:spPr bwMode="auto">
          <a:xfrm>
            <a:off x="7619366" y="4468454"/>
            <a:ext cx="2859088" cy="1662113"/>
          </a:xfrm>
          <a:prstGeom prst="rect">
            <a:avLst/>
          </a:prstGeom>
          <a:noFill/>
          <a:ln w="12700" algn="ctr">
            <a:noFill/>
            <a:round/>
            <a:headEnd type="none" w="sm" len="sm"/>
            <a:tailEnd type="none" w="sm" len="sm"/>
          </a:ln>
        </p:spPr>
        <p:txBody>
          <a:bodyPr lIns="83119" tIns="41559" rIns="83119" bIns="41559"/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600" dirty="0">
                <a:solidFill>
                  <a:prstClr val="black"/>
                </a:solidFill>
                <a:latin typeface="+mj-lt"/>
              </a:rPr>
              <a:t>Vang R, et al. 2005 </a:t>
            </a:r>
          </a:p>
          <a:p>
            <a:pPr algn="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600" dirty="0" err="1">
                <a:solidFill>
                  <a:prstClr val="black"/>
                </a:solidFill>
                <a:latin typeface="+mj-lt"/>
              </a:rPr>
              <a:t>Vang</a:t>
            </a:r>
            <a:r>
              <a:rPr lang="en-US" altLang="en-US" sz="1600" dirty="0">
                <a:solidFill>
                  <a:prstClr val="black"/>
                </a:solidFill>
                <a:latin typeface="+mj-lt"/>
              </a:rPr>
              <a:t> R, et al. 2006</a:t>
            </a:r>
          </a:p>
          <a:p>
            <a:pPr algn="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600" dirty="0" err="1">
                <a:solidFill>
                  <a:prstClr val="black"/>
                </a:solidFill>
                <a:latin typeface="+mj-lt"/>
              </a:rPr>
              <a:t>Yasunaga</a:t>
            </a:r>
            <a:r>
              <a:rPr lang="en-US" altLang="en-US" sz="1600" dirty="0">
                <a:solidFill>
                  <a:prstClr val="black"/>
                </a:solidFill>
                <a:latin typeface="+mj-lt"/>
              </a:rPr>
              <a:t> M, et al. 2009</a:t>
            </a:r>
          </a:p>
          <a:p>
            <a:pPr algn="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600" dirty="0">
                <a:solidFill>
                  <a:prstClr val="black"/>
                </a:solidFill>
                <a:latin typeface="+mj-lt"/>
              </a:rPr>
              <a:t>WHO 2014 </a:t>
            </a:r>
          </a:p>
          <a:p>
            <a:pPr algn="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600" dirty="0">
                <a:solidFill>
                  <a:prstClr val="black"/>
                </a:solidFill>
                <a:latin typeface="+mj-lt"/>
              </a:rPr>
              <a:t>Perez </a:t>
            </a:r>
            <a:r>
              <a:rPr lang="en-US" altLang="en-US" sz="1600" dirty="0" err="1">
                <a:solidFill>
                  <a:prstClr val="black"/>
                </a:solidFill>
                <a:latin typeface="+mj-lt"/>
              </a:rPr>
              <a:t>Montiel</a:t>
            </a:r>
            <a:r>
              <a:rPr lang="en-US" altLang="en-US" sz="1600" dirty="0">
                <a:solidFill>
                  <a:prstClr val="black"/>
                </a:solidFill>
                <a:latin typeface="+mj-lt"/>
              </a:rPr>
              <a:t> D, et al, 2015</a:t>
            </a:r>
          </a:p>
          <a:p>
            <a:pPr algn="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600" dirty="0" err="1">
                <a:solidFill>
                  <a:prstClr val="black"/>
                </a:solidFill>
                <a:latin typeface="+mj-lt"/>
              </a:rPr>
              <a:t>Moh</a:t>
            </a:r>
            <a:r>
              <a:rPr lang="en-US" altLang="en-US" sz="1600" dirty="0">
                <a:solidFill>
                  <a:prstClr val="black"/>
                </a:solidFill>
                <a:latin typeface="+mj-lt"/>
              </a:rPr>
              <a:t> M, et al. 2016</a:t>
            </a:r>
          </a:p>
          <a:p>
            <a:pPr algn="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altLang="en-US" sz="1600" dirty="0">
              <a:solidFill>
                <a:prstClr val="black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695387" y="2208072"/>
            <a:ext cx="881064" cy="2643194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 dirty="0">
              <a:solidFill>
                <a:prstClr val="black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695387" y="2208072"/>
            <a:ext cx="881064" cy="702621"/>
          </a:xfrm>
          <a:prstGeom prst="rect">
            <a:avLst/>
          </a:prstGeom>
          <a:solidFill>
            <a:srgbClr val="D9D9D9"/>
          </a:solidFill>
          <a:ln w="190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19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CK7+</a:t>
            </a:r>
          </a:p>
        </p:txBody>
      </p:sp>
      <p:sp>
        <p:nvSpPr>
          <p:cNvPr id="8" name="Freeform 7"/>
          <p:cNvSpPr/>
          <p:nvPr/>
        </p:nvSpPr>
        <p:spPr>
          <a:xfrm rot="16200000">
            <a:off x="1664559" y="3515465"/>
            <a:ext cx="942722" cy="348217"/>
          </a:xfrm>
          <a:custGeom>
            <a:avLst/>
            <a:gdLst>
              <a:gd name="connsiteX0" fmla="*/ 219306 w 1074860"/>
              <a:gd name="connsiteY0" fmla="*/ 525773 h 1143108"/>
              <a:gd name="connsiteX1" fmla="*/ 592686 w 1074860"/>
              <a:gd name="connsiteY1" fmla="*/ 7613 h 1143108"/>
              <a:gd name="connsiteX2" fmla="*/ 882246 w 1074860"/>
              <a:gd name="connsiteY2" fmla="*/ 251453 h 1143108"/>
              <a:gd name="connsiteX3" fmla="*/ 1072746 w 1074860"/>
              <a:gd name="connsiteY3" fmla="*/ 723893 h 1143108"/>
              <a:gd name="connsiteX4" fmla="*/ 760326 w 1074860"/>
              <a:gd name="connsiteY4" fmla="*/ 822953 h 1143108"/>
              <a:gd name="connsiteX5" fmla="*/ 615546 w 1074860"/>
              <a:gd name="connsiteY5" fmla="*/ 1142993 h 1143108"/>
              <a:gd name="connsiteX6" fmla="*/ 447906 w 1074860"/>
              <a:gd name="connsiteY6" fmla="*/ 784853 h 1143108"/>
              <a:gd name="connsiteX7" fmla="*/ 5946 w 1074860"/>
              <a:gd name="connsiteY7" fmla="*/ 777233 h 1143108"/>
              <a:gd name="connsiteX8" fmla="*/ 219306 w 1074860"/>
              <a:gd name="connsiteY8" fmla="*/ 525773 h 1143108"/>
              <a:gd name="connsiteX0" fmla="*/ 184682 w 1078336"/>
              <a:gd name="connsiteY0" fmla="*/ 129964 h 1142990"/>
              <a:gd name="connsiteX1" fmla="*/ 596162 w 1078336"/>
              <a:gd name="connsiteY1" fmla="*/ 7495 h 1142990"/>
              <a:gd name="connsiteX2" fmla="*/ 885722 w 1078336"/>
              <a:gd name="connsiteY2" fmla="*/ 251335 h 1142990"/>
              <a:gd name="connsiteX3" fmla="*/ 1076222 w 1078336"/>
              <a:gd name="connsiteY3" fmla="*/ 723775 h 1142990"/>
              <a:gd name="connsiteX4" fmla="*/ 763802 w 1078336"/>
              <a:gd name="connsiteY4" fmla="*/ 822835 h 1142990"/>
              <a:gd name="connsiteX5" fmla="*/ 619022 w 1078336"/>
              <a:gd name="connsiteY5" fmla="*/ 1142875 h 1142990"/>
              <a:gd name="connsiteX6" fmla="*/ 451382 w 1078336"/>
              <a:gd name="connsiteY6" fmla="*/ 784735 h 1142990"/>
              <a:gd name="connsiteX7" fmla="*/ 9422 w 1078336"/>
              <a:gd name="connsiteY7" fmla="*/ 777115 h 1142990"/>
              <a:gd name="connsiteX8" fmla="*/ 184682 w 1078336"/>
              <a:gd name="connsiteY8" fmla="*/ 129964 h 1142990"/>
              <a:gd name="connsiteX0" fmla="*/ 181222 w 1074876"/>
              <a:gd name="connsiteY0" fmla="*/ 129964 h 1145327"/>
              <a:gd name="connsiteX1" fmla="*/ 592702 w 1074876"/>
              <a:gd name="connsiteY1" fmla="*/ 7495 h 1145327"/>
              <a:gd name="connsiteX2" fmla="*/ 882262 w 1074876"/>
              <a:gd name="connsiteY2" fmla="*/ 251335 h 1145327"/>
              <a:gd name="connsiteX3" fmla="*/ 1072762 w 1074876"/>
              <a:gd name="connsiteY3" fmla="*/ 723775 h 1145327"/>
              <a:gd name="connsiteX4" fmla="*/ 760342 w 1074876"/>
              <a:gd name="connsiteY4" fmla="*/ 822835 h 1145327"/>
              <a:gd name="connsiteX5" fmla="*/ 615562 w 1074876"/>
              <a:gd name="connsiteY5" fmla="*/ 1142875 h 1145327"/>
              <a:gd name="connsiteX6" fmla="*/ 379342 w 1074876"/>
              <a:gd name="connsiteY6" fmla="*/ 960606 h 1145327"/>
              <a:gd name="connsiteX7" fmla="*/ 5962 w 1074876"/>
              <a:gd name="connsiteY7" fmla="*/ 777115 h 1145327"/>
              <a:gd name="connsiteX8" fmla="*/ 181222 w 1074876"/>
              <a:gd name="connsiteY8" fmla="*/ 129964 h 1145327"/>
              <a:gd name="connsiteX0" fmla="*/ 181222 w 1073511"/>
              <a:gd name="connsiteY0" fmla="*/ 129964 h 1143936"/>
              <a:gd name="connsiteX1" fmla="*/ 592702 w 1073511"/>
              <a:gd name="connsiteY1" fmla="*/ 7495 h 1143936"/>
              <a:gd name="connsiteX2" fmla="*/ 882262 w 1073511"/>
              <a:gd name="connsiteY2" fmla="*/ 251335 h 1143936"/>
              <a:gd name="connsiteX3" fmla="*/ 1072762 w 1073511"/>
              <a:gd name="connsiteY3" fmla="*/ 723775 h 1143936"/>
              <a:gd name="connsiteX4" fmla="*/ 813682 w 1073511"/>
              <a:gd name="connsiteY4" fmla="*/ 1020687 h 1143936"/>
              <a:gd name="connsiteX5" fmla="*/ 615562 w 1073511"/>
              <a:gd name="connsiteY5" fmla="*/ 1142875 h 1143936"/>
              <a:gd name="connsiteX6" fmla="*/ 379342 w 1073511"/>
              <a:gd name="connsiteY6" fmla="*/ 960606 h 1143936"/>
              <a:gd name="connsiteX7" fmla="*/ 5962 w 1073511"/>
              <a:gd name="connsiteY7" fmla="*/ 777115 h 1143936"/>
              <a:gd name="connsiteX8" fmla="*/ 181222 w 1073511"/>
              <a:gd name="connsiteY8" fmla="*/ 129964 h 11439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73511" h="1143936">
                <a:moveTo>
                  <a:pt x="181222" y="129964"/>
                </a:moveTo>
                <a:cubicBezTo>
                  <a:pt x="279012" y="1694"/>
                  <a:pt x="475862" y="-12734"/>
                  <a:pt x="592702" y="7495"/>
                </a:cubicBezTo>
                <a:cubicBezTo>
                  <a:pt x="709542" y="27724"/>
                  <a:pt x="802252" y="131955"/>
                  <a:pt x="882262" y="251335"/>
                </a:cubicBezTo>
                <a:cubicBezTo>
                  <a:pt x="962272" y="370715"/>
                  <a:pt x="1084192" y="595550"/>
                  <a:pt x="1072762" y="723775"/>
                </a:cubicBezTo>
                <a:cubicBezTo>
                  <a:pt x="1061332" y="852000"/>
                  <a:pt x="889882" y="950837"/>
                  <a:pt x="813682" y="1020687"/>
                </a:cubicBezTo>
                <a:cubicBezTo>
                  <a:pt x="737482" y="1090537"/>
                  <a:pt x="687952" y="1152888"/>
                  <a:pt x="615562" y="1142875"/>
                </a:cubicBezTo>
                <a:cubicBezTo>
                  <a:pt x="543172" y="1132862"/>
                  <a:pt x="480942" y="1021566"/>
                  <a:pt x="379342" y="960606"/>
                </a:cubicBezTo>
                <a:cubicBezTo>
                  <a:pt x="277742" y="899646"/>
                  <a:pt x="38982" y="915555"/>
                  <a:pt x="5962" y="777115"/>
                </a:cubicBezTo>
                <a:cubicBezTo>
                  <a:pt x="-27058" y="638675"/>
                  <a:pt x="83432" y="258234"/>
                  <a:pt x="181222" y="129964"/>
                </a:cubicBezTo>
                <a:close/>
              </a:path>
            </a:pathLst>
          </a:custGeom>
          <a:solidFill>
            <a:srgbClr val="C55A1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>
              <a:solidFill>
                <a:prstClr val="white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879438" y="4281739"/>
            <a:ext cx="512962" cy="30777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</a:rPr>
              <a:t>93%</a:t>
            </a:r>
          </a:p>
        </p:txBody>
      </p:sp>
      <p:sp>
        <p:nvSpPr>
          <p:cNvPr id="19" name="Rectangle 18"/>
          <p:cNvSpPr/>
          <p:nvPr/>
        </p:nvSpPr>
        <p:spPr>
          <a:xfrm>
            <a:off x="4689665" y="2208072"/>
            <a:ext cx="881064" cy="2643194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 dirty="0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4689665" y="2208072"/>
            <a:ext cx="881064" cy="702621"/>
          </a:xfrm>
          <a:prstGeom prst="rect">
            <a:avLst/>
          </a:prstGeom>
          <a:solidFill>
            <a:srgbClr val="D9D9D9"/>
          </a:solidFill>
          <a:ln w="190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19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PAX-8+</a:t>
            </a:r>
          </a:p>
        </p:txBody>
      </p:sp>
      <p:sp>
        <p:nvSpPr>
          <p:cNvPr id="21" name="Freeform 20"/>
          <p:cNvSpPr/>
          <p:nvPr/>
        </p:nvSpPr>
        <p:spPr>
          <a:xfrm rot="16200000">
            <a:off x="4658837" y="3515465"/>
            <a:ext cx="942722" cy="348217"/>
          </a:xfrm>
          <a:custGeom>
            <a:avLst/>
            <a:gdLst>
              <a:gd name="connsiteX0" fmla="*/ 219306 w 1074860"/>
              <a:gd name="connsiteY0" fmla="*/ 525773 h 1143108"/>
              <a:gd name="connsiteX1" fmla="*/ 592686 w 1074860"/>
              <a:gd name="connsiteY1" fmla="*/ 7613 h 1143108"/>
              <a:gd name="connsiteX2" fmla="*/ 882246 w 1074860"/>
              <a:gd name="connsiteY2" fmla="*/ 251453 h 1143108"/>
              <a:gd name="connsiteX3" fmla="*/ 1072746 w 1074860"/>
              <a:gd name="connsiteY3" fmla="*/ 723893 h 1143108"/>
              <a:gd name="connsiteX4" fmla="*/ 760326 w 1074860"/>
              <a:gd name="connsiteY4" fmla="*/ 822953 h 1143108"/>
              <a:gd name="connsiteX5" fmla="*/ 615546 w 1074860"/>
              <a:gd name="connsiteY5" fmla="*/ 1142993 h 1143108"/>
              <a:gd name="connsiteX6" fmla="*/ 447906 w 1074860"/>
              <a:gd name="connsiteY6" fmla="*/ 784853 h 1143108"/>
              <a:gd name="connsiteX7" fmla="*/ 5946 w 1074860"/>
              <a:gd name="connsiteY7" fmla="*/ 777233 h 1143108"/>
              <a:gd name="connsiteX8" fmla="*/ 219306 w 1074860"/>
              <a:gd name="connsiteY8" fmla="*/ 525773 h 1143108"/>
              <a:gd name="connsiteX0" fmla="*/ 184682 w 1078336"/>
              <a:gd name="connsiteY0" fmla="*/ 129964 h 1142990"/>
              <a:gd name="connsiteX1" fmla="*/ 596162 w 1078336"/>
              <a:gd name="connsiteY1" fmla="*/ 7495 h 1142990"/>
              <a:gd name="connsiteX2" fmla="*/ 885722 w 1078336"/>
              <a:gd name="connsiteY2" fmla="*/ 251335 h 1142990"/>
              <a:gd name="connsiteX3" fmla="*/ 1076222 w 1078336"/>
              <a:gd name="connsiteY3" fmla="*/ 723775 h 1142990"/>
              <a:gd name="connsiteX4" fmla="*/ 763802 w 1078336"/>
              <a:gd name="connsiteY4" fmla="*/ 822835 h 1142990"/>
              <a:gd name="connsiteX5" fmla="*/ 619022 w 1078336"/>
              <a:gd name="connsiteY5" fmla="*/ 1142875 h 1142990"/>
              <a:gd name="connsiteX6" fmla="*/ 451382 w 1078336"/>
              <a:gd name="connsiteY6" fmla="*/ 784735 h 1142990"/>
              <a:gd name="connsiteX7" fmla="*/ 9422 w 1078336"/>
              <a:gd name="connsiteY7" fmla="*/ 777115 h 1142990"/>
              <a:gd name="connsiteX8" fmla="*/ 184682 w 1078336"/>
              <a:gd name="connsiteY8" fmla="*/ 129964 h 1142990"/>
              <a:gd name="connsiteX0" fmla="*/ 181222 w 1074876"/>
              <a:gd name="connsiteY0" fmla="*/ 129964 h 1145327"/>
              <a:gd name="connsiteX1" fmla="*/ 592702 w 1074876"/>
              <a:gd name="connsiteY1" fmla="*/ 7495 h 1145327"/>
              <a:gd name="connsiteX2" fmla="*/ 882262 w 1074876"/>
              <a:gd name="connsiteY2" fmla="*/ 251335 h 1145327"/>
              <a:gd name="connsiteX3" fmla="*/ 1072762 w 1074876"/>
              <a:gd name="connsiteY3" fmla="*/ 723775 h 1145327"/>
              <a:gd name="connsiteX4" fmla="*/ 760342 w 1074876"/>
              <a:gd name="connsiteY4" fmla="*/ 822835 h 1145327"/>
              <a:gd name="connsiteX5" fmla="*/ 615562 w 1074876"/>
              <a:gd name="connsiteY5" fmla="*/ 1142875 h 1145327"/>
              <a:gd name="connsiteX6" fmla="*/ 379342 w 1074876"/>
              <a:gd name="connsiteY6" fmla="*/ 960606 h 1145327"/>
              <a:gd name="connsiteX7" fmla="*/ 5962 w 1074876"/>
              <a:gd name="connsiteY7" fmla="*/ 777115 h 1145327"/>
              <a:gd name="connsiteX8" fmla="*/ 181222 w 1074876"/>
              <a:gd name="connsiteY8" fmla="*/ 129964 h 1145327"/>
              <a:gd name="connsiteX0" fmla="*/ 181222 w 1073511"/>
              <a:gd name="connsiteY0" fmla="*/ 129964 h 1143936"/>
              <a:gd name="connsiteX1" fmla="*/ 592702 w 1073511"/>
              <a:gd name="connsiteY1" fmla="*/ 7495 h 1143936"/>
              <a:gd name="connsiteX2" fmla="*/ 882262 w 1073511"/>
              <a:gd name="connsiteY2" fmla="*/ 251335 h 1143936"/>
              <a:gd name="connsiteX3" fmla="*/ 1072762 w 1073511"/>
              <a:gd name="connsiteY3" fmla="*/ 723775 h 1143936"/>
              <a:gd name="connsiteX4" fmla="*/ 813682 w 1073511"/>
              <a:gd name="connsiteY4" fmla="*/ 1020687 h 1143936"/>
              <a:gd name="connsiteX5" fmla="*/ 615562 w 1073511"/>
              <a:gd name="connsiteY5" fmla="*/ 1142875 h 1143936"/>
              <a:gd name="connsiteX6" fmla="*/ 379342 w 1073511"/>
              <a:gd name="connsiteY6" fmla="*/ 960606 h 1143936"/>
              <a:gd name="connsiteX7" fmla="*/ 5962 w 1073511"/>
              <a:gd name="connsiteY7" fmla="*/ 777115 h 1143936"/>
              <a:gd name="connsiteX8" fmla="*/ 181222 w 1073511"/>
              <a:gd name="connsiteY8" fmla="*/ 129964 h 11439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73511" h="1143936">
                <a:moveTo>
                  <a:pt x="181222" y="129964"/>
                </a:moveTo>
                <a:cubicBezTo>
                  <a:pt x="279012" y="1694"/>
                  <a:pt x="475862" y="-12734"/>
                  <a:pt x="592702" y="7495"/>
                </a:cubicBezTo>
                <a:cubicBezTo>
                  <a:pt x="709542" y="27724"/>
                  <a:pt x="802252" y="131955"/>
                  <a:pt x="882262" y="251335"/>
                </a:cubicBezTo>
                <a:cubicBezTo>
                  <a:pt x="962272" y="370715"/>
                  <a:pt x="1084192" y="595550"/>
                  <a:pt x="1072762" y="723775"/>
                </a:cubicBezTo>
                <a:cubicBezTo>
                  <a:pt x="1061332" y="852000"/>
                  <a:pt x="889882" y="950837"/>
                  <a:pt x="813682" y="1020687"/>
                </a:cubicBezTo>
                <a:cubicBezTo>
                  <a:pt x="737482" y="1090537"/>
                  <a:pt x="687952" y="1152888"/>
                  <a:pt x="615562" y="1142875"/>
                </a:cubicBezTo>
                <a:cubicBezTo>
                  <a:pt x="543172" y="1132862"/>
                  <a:pt x="480942" y="1021566"/>
                  <a:pt x="379342" y="960606"/>
                </a:cubicBezTo>
                <a:cubicBezTo>
                  <a:pt x="277742" y="899646"/>
                  <a:pt x="38982" y="915555"/>
                  <a:pt x="5962" y="777115"/>
                </a:cubicBezTo>
                <a:cubicBezTo>
                  <a:pt x="-27058" y="638675"/>
                  <a:pt x="83432" y="258234"/>
                  <a:pt x="181222" y="129964"/>
                </a:cubicBezTo>
                <a:close/>
              </a:path>
            </a:pathLst>
          </a:custGeom>
          <a:solidFill>
            <a:srgbClr val="C55A1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>
              <a:solidFill>
                <a:prstClr val="white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4688571" y="4281739"/>
            <a:ext cx="883255" cy="30777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</a:rPr>
              <a:t>50-60%</a:t>
            </a:r>
          </a:p>
        </p:txBody>
      </p:sp>
      <p:sp>
        <p:nvSpPr>
          <p:cNvPr id="24" name="Rectangle 23"/>
          <p:cNvSpPr/>
          <p:nvPr/>
        </p:nvSpPr>
        <p:spPr>
          <a:xfrm>
            <a:off x="5687757" y="2208070"/>
            <a:ext cx="881064" cy="2643196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 dirty="0">
              <a:solidFill>
                <a:prstClr val="black"/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5687757" y="2208070"/>
            <a:ext cx="881064" cy="702622"/>
          </a:xfrm>
          <a:prstGeom prst="rect">
            <a:avLst/>
          </a:prstGeom>
          <a:solidFill>
            <a:srgbClr val="D9D9D9"/>
          </a:solidFill>
          <a:ln w="190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19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Vim-</a:t>
            </a:r>
          </a:p>
        </p:txBody>
      </p:sp>
      <p:sp>
        <p:nvSpPr>
          <p:cNvPr id="26" name="Freeform 25"/>
          <p:cNvSpPr/>
          <p:nvPr/>
        </p:nvSpPr>
        <p:spPr>
          <a:xfrm rot="16200000">
            <a:off x="5656929" y="3515464"/>
            <a:ext cx="942722" cy="348217"/>
          </a:xfrm>
          <a:custGeom>
            <a:avLst/>
            <a:gdLst>
              <a:gd name="connsiteX0" fmla="*/ 219306 w 1074860"/>
              <a:gd name="connsiteY0" fmla="*/ 525773 h 1143108"/>
              <a:gd name="connsiteX1" fmla="*/ 592686 w 1074860"/>
              <a:gd name="connsiteY1" fmla="*/ 7613 h 1143108"/>
              <a:gd name="connsiteX2" fmla="*/ 882246 w 1074860"/>
              <a:gd name="connsiteY2" fmla="*/ 251453 h 1143108"/>
              <a:gd name="connsiteX3" fmla="*/ 1072746 w 1074860"/>
              <a:gd name="connsiteY3" fmla="*/ 723893 h 1143108"/>
              <a:gd name="connsiteX4" fmla="*/ 760326 w 1074860"/>
              <a:gd name="connsiteY4" fmla="*/ 822953 h 1143108"/>
              <a:gd name="connsiteX5" fmla="*/ 615546 w 1074860"/>
              <a:gd name="connsiteY5" fmla="*/ 1142993 h 1143108"/>
              <a:gd name="connsiteX6" fmla="*/ 447906 w 1074860"/>
              <a:gd name="connsiteY6" fmla="*/ 784853 h 1143108"/>
              <a:gd name="connsiteX7" fmla="*/ 5946 w 1074860"/>
              <a:gd name="connsiteY7" fmla="*/ 777233 h 1143108"/>
              <a:gd name="connsiteX8" fmla="*/ 219306 w 1074860"/>
              <a:gd name="connsiteY8" fmla="*/ 525773 h 1143108"/>
              <a:gd name="connsiteX0" fmla="*/ 184682 w 1078336"/>
              <a:gd name="connsiteY0" fmla="*/ 129964 h 1142990"/>
              <a:gd name="connsiteX1" fmla="*/ 596162 w 1078336"/>
              <a:gd name="connsiteY1" fmla="*/ 7495 h 1142990"/>
              <a:gd name="connsiteX2" fmla="*/ 885722 w 1078336"/>
              <a:gd name="connsiteY2" fmla="*/ 251335 h 1142990"/>
              <a:gd name="connsiteX3" fmla="*/ 1076222 w 1078336"/>
              <a:gd name="connsiteY3" fmla="*/ 723775 h 1142990"/>
              <a:gd name="connsiteX4" fmla="*/ 763802 w 1078336"/>
              <a:gd name="connsiteY4" fmla="*/ 822835 h 1142990"/>
              <a:gd name="connsiteX5" fmla="*/ 619022 w 1078336"/>
              <a:gd name="connsiteY5" fmla="*/ 1142875 h 1142990"/>
              <a:gd name="connsiteX6" fmla="*/ 451382 w 1078336"/>
              <a:gd name="connsiteY6" fmla="*/ 784735 h 1142990"/>
              <a:gd name="connsiteX7" fmla="*/ 9422 w 1078336"/>
              <a:gd name="connsiteY7" fmla="*/ 777115 h 1142990"/>
              <a:gd name="connsiteX8" fmla="*/ 184682 w 1078336"/>
              <a:gd name="connsiteY8" fmla="*/ 129964 h 1142990"/>
              <a:gd name="connsiteX0" fmla="*/ 181222 w 1074876"/>
              <a:gd name="connsiteY0" fmla="*/ 129964 h 1145327"/>
              <a:gd name="connsiteX1" fmla="*/ 592702 w 1074876"/>
              <a:gd name="connsiteY1" fmla="*/ 7495 h 1145327"/>
              <a:gd name="connsiteX2" fmla="*/ 882262 w 1074876"/>
              <a:gd name="connsiteY2" fmla="*/ 251335 h 1145327"/>
              <a:gd name="connsiteX3" fmla="*/ 1072762 w 1074876"/>
              <a:gd name="connsiteY3" fmla="*/ 723775 h 1145327"/>
              <a:gd name="connsiteX4" fmla="*/ 760342 w 1074876"/>
              <a:gd name="connsiteY4" fmla="*/ 822835 h 1145327"/>
              <a:gd name="connsiteX5" fmla="*/ 615562 w 1074876"/>
              <a:gd name="connsiteY5" fmla="*/ 1142875 h 1145327"/>
              <a:gd name="connsiteX6" fmla="*/ 379342 w 1074876"/>
              <a:gd name="connsiteY6" fmla="*/ 960606 h 1145327"/>
              <a:gd name="connsiteX7" fmla="*/ 5962 w 1074876"/>
              <a:gd name="connsiteY7" fmla="*/ 777115 h 1145327"/>
              <a:gd name="connsiteX8" fmla="*/ 181222 w 1074876"/>
              <a:gd name="connsiteY8" fmla="*/ 129964 h 1145327"/>
              <a:gd name="connsiteX0" fmla="*/ 181222 w 1073511"/>
              <a:gd name="connsiteY0" fmla="*/ 129964 h 1143936"/>
              <a:gd name="connsiteX1" fmla="*/ 592702 w 1073511"/>
              <a:gd name="connsiteY1" fmla="*/ 7495 h 1143936"/>
              <a:gd name="connsiteX2" fmla="*/ 882262 w 1073511"/>
              <a:gd name="connsiteY2" fmla="*/ 251335 h 1143936"/>
              <a:gd name="connsiteX3" fmla="*/ 1072762 w 1073511"/>
              <a:gd name="connsiteY3" fmla="*/ 723775 h 1143936"/>
              <a:gd name="connsiteX4" fmla="*/ 813682 w 1073511"/>
              <a:gd name="connsiteY4" fmla="*/ 1020687 h 1143936"/>
              <a:gd name="connsiteX5" fmla="*/ 615562 w 1073511"/>
              <a:gd name="connsiteY5" fmla="*/ 1142875 h 1143936"/>
              <a:gd name="connsiteX6" fmla="*/ 379342 w 1073511"/>
              <a:gd name="connsiteY6" fmla="*/ 960606 h 1143936"/>
              <a:gd name="connsiteX7" fmla="*/ 5962 w 1073511"/>
              <a:gd name="connsiteY7" fmla="*/ 777115 h 1143936"/>
              <a:gd name="connsiteX8" fmla="*/ 181222 w 1073511"/>
              <a:gd name="connsiteY8" fmla="*/ 129964 h 11439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73511" h="1143936">
                <a:moveTo>
                  <a:pt x="181222" y="129964"/>
                </a:moveTo>
                <a:cubicBezTo>
                  <a:pt x="279012" y="1694"/>
                  <a:pt x="475862" y="-12734"/>
                  <a:pt x="592702" y="7495"/>
                </a:cubicBezTo>
                <a:cubicBezTo>
                  <a:pt x="709542" y="27724"/>
                  <a:pt x="802252" y="131955"/>
                  <a:pt x="882262" y="251335"/>
                </a:cubicBezTo>
                <a:cubicBezTo>
                  <a:pt x="962272" y="370715"/>
                  <a:pt x="1084192" y="595550"/>
                  <a:pt x="1072762" y="723775"/>
                </a:cubicBezTo>
                <a:cubicBezTo>
                  <a:pt x="1061332" y="852000"/>
                  <a:pt x="889882" y="950837"/>
                  <a:pt x="813682" y="1020687"/>
                </a:cubicBezTo>
                <a:cubicBezTo>
                  <a:pt x="737482" y="1090537"/>
                  <a:pt x="687952" y="1152888"/>
                  <a:pt x="615562" y="1142875"/>
                </a:cubicBezTo>
                <a:cubicBezTo>
                  <a:pt x="543172" y="1132862"/>
                  <a:pt x="480942" y="1021566"/>
                  <a:pt x="379342" y="960606"/>
                </a:cubicBezTo>
                <a:cubicBezTo>
                  <a:pt x="277742" y="899646"/>
                  <a:pt x="38982" y="915555"/>
                  <a:pt x="5962" y="777115"/>
                </a:cubicBezTo>
                <a:cubicBezTo>
                  <a:pt x="-27058" y="638675"/>
                  <a:pt x="83432" y="258234"/>
                  <a:pt x="181222" y="129964"/>
                </a:cubicBezTo>
                <a:close/>
              </a:path>
            </a:pathLst>
          </a:custGeom>
          <a:solidFill>
            <a:srgbClr val="9DC3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>
              <a:solidFill>
                <a:prstClr val="white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6685849" y="2208072"/>
            <a:ext cx="881064" cy="2643194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 dirty="0">
              <a:solidFill>
                <a:prstClr val="black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85849" y="2208072"/>
            <a:ext cx="881064" cy="702621"/>
          </a:xfrm>
          <a:prstGeom prst="rect">
            <a:avLst/>
          </a:prstGeom>
          <a:solidFill>
            <a:srgbClr val="D9D9D9"/>
          </a:solidFill>
          <a:ln w="190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19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ER-</a:t>
            </a:r>
          </a:p>
        </p:txBody>
      </p:sp>
      <p:sp>
        <p:nvSpPr>
          <p:cNvPr id="31" name="Freeform 30"/>
          <p:cNvSpPr/>
          <p:nvPr/>
        </p:nvSpPr>
        <p:spPr>
          <a:xfrm rot="16200000">
            <a:off x="6655021" y="3515465"/>
            <a:ext cx="942722" cy="348217"/>
          </a:xfrm>
          <a:custGeom>
            <a:avLst/>
            <a:gdLst>
              <a:gd name="connsiteX0" fmla="*/ 219306 w 1074860"/>
              <a:gd name="connsiteY0" fmla="*/ 525773 h 1143108"/>
              <a:gd name="connsiteX1" fmla="*/ 592686 w 1074860"/>
              <a:gd name="connsiteY1" fmla="*/ 7613 h 1143108"/>
              <a:gd name="connsiteX2" fmla="*/ 882246 w 1074860"/>
              <a:gd name="connsiteY2" fmla="*/ 251453 h 1143108"/>
              <a:gd name="connsiteX3" fmla="*/ 1072746 w 1074860"/>
              <a:gd name="connsiteY3" fmla="*/ 723893 h 1143108"/>
              <a:gd name="connsiteX4" fmla="*/ 760326 w 1074860"/>
              <a:gd name="connsiteY4" fmla="*/ 822953 h 1143108"/>
              <a:gd name="connsiteX5" fmla="*/ 615546 w 1074860"/>
              <a:gd name="connsiteY5" fmla="*/ 1142993 h 1143108"/>
              <a:gd name="connsiteX6" fmla="*/ 447906 w 1074860"/>
              <a:gd name="connsiteY6" fmla="*/ 784853 h 1143108"/>
              <a:gd name="connsiteX7" fmla="*/ 5946 w 1074860"/>
              <a:gd name="connsiteY7" fmla="*/ 777233 h 1143108"/>
              <a:gd name="connsiteX8" fmla="*/ 219306 w 1074860"/>
              <a:gd name="connsiteY8" fmla="*/ 525773 h 1143108"/>
              <a:gd name="connsiteX0" fmla="*/ 184682 w 1078336"/>
              <a:gd name="connsiteY0" fmla="*/ 129964 h 1142990"/>
              <a:gd name="connsiteX1" fmla="*/ 596162 w 1078336"/>
              <a:gd name="connsiteY1" fmla="*/ 7495 h 1142990"/>
              <a:gd name="connsiteX2" fmla="*/ 885722 w 1078336"/>
              <a:gd name="connsiteY2" fmla="*/ 251335 h 1142990"/>
              <a:gd name="connsiteX3" fmla="*/ 1076222 w 1078336"/>
              <a:gd name="connsiteY3" fmla="*/ 723775 h 1142990"/>
              <a:gd name="connsiteX4" fmla="*/ 763802 w 1078336"/>
              <a:gd name="connsiteY4" fmla="*/ 822835 h 1142990"/>
              <a:gd name="connsiteX5" fmla="*/ 619022 w 1078336"/>
              <a:gd name="connsiteY5" fmla="*/ 1142875 h 1142990"/>
              <a:gd name="connsiteX6" fmla="*/ 451382 w 1078336"/>
              <a:gd name="connsiteY6" fmla="*/ 784735 h 1142990"/>
              <a:gd name="connsiteX7" fmla="*/ 9422 w 1078336"/>
              <a:gd name="connsiteY7" fmla="*/ 777115 h 1142990"/>
              <a:gd name="connsiteX8" fmla="*/ 184682 w 1078336"/>
              <a:gd name="connsiteY8" fmla="*/ 129964 h 1142990"/>
              <a:gd name="connsiteX0" fmla="*/ 181222 w 1074876"/>
              <a:gd name="connsiteY0" fmla="*/ 129964 h 1145327"/>
              <a:gd name="connsiteX1" fmla="*/ 592702 w 1074876"/>
              <a:gd name="connsiteY1" fmla="*/ 7495 h 1145327"/>
              <a:gd name="connsiteX2" fmla="*/ 882262 w 1074876"/>
              <a:gd name="connsiteY2" fmla="*/ 251335 h 1145327"/>
              <a:gd name="connsiteX3" fmla="*/ 1072762 w 1074876"/>
              <a:gd name="connsiteY3" fmla="*/ 723775 h 1145327"/>
              <a:gd name="connsiteX4" fmla="*/ 760342 w 1074876"/>
              <a:gd name="connsiteY4" fmla="*/ 822835 h 1145327"/>
              <a:gd name="connsiteX5" fmla="*/ 615562 w 1074876"/>
              <a:gd name="connsiteY5" fmla="*/ 1142875 h 1145327"/>
              <a:gd name="connsiteX6" fmla="*/ 379342 w 1074876"/>
              <a:gd name="connsiteY6" fmla="*/ 960606 h 1145327"/>
              <a:gd name="connsiteX7" fmla="*/ 5962 w 1074876"/>
              <a:gd name="connsiteY7" fmla="*/ 777115 h 1145327"/>
              <a:gd name="connsiteX8" fmla="*/ 181222 w 1074876"/>
              <a:gd name="connsiteY8" fmla="*/ 129964 h 1145327"/>
              <a:gd name="connsiteX0" fmla="*/ 181222 w 1073511"/>
              <a:gd name="connsiteY0" fmla="*/ 129964 h 1143936"/>
              <a:gd name="connsiteX1" fmla="*/ 592702 w 1073511"/>
              <a:gd name="connsiteY1" fmla="*/ 7495 h 1143936"/>
              <a:gd name="connsiteX2" fmla="*/ 882262 w 1073511"/>
              <a:gd name="connsiteY2" fmla="*/ 251335 h 1143936"/>
              <a:gd name="connsiteX3" fmla="*/ 1072762 w 1073511"/>
              <a:gd name="connsiteY3" fmla="*/ 723775 h 1143936"/>
              <a:gd name="connsiteX4" fmla="*/ 813682 w 1073511"/>
              <a:gd name="connsiteY4" fmla="*/ 1020687 h 1143936"/>
              <a:gd name="connsiteX5" fmla="*/ 615562 w 1073511"/>
              <a:gd name="connsiteY5" fmla="*/ 1142875 h 1143936"/>
              <a:gd name="connsiteX6" fmla="*/ 379342 w 1073511"/>
              <a:gd name="connsiteY6" fmla="*/ 960606 h 1143936"/>
              <a:gd name="connsiteX7" fmla="*/ 5962 w 1073511"/>
              <a:gd name="connsiteY7" fmla="*/ 777115 h 1143936"/>
              <a:gd name="connsiteX8" fmla="*/ 181222 w 1073511"/>
              <a:gd name="connsiteY8" fmla="*/ 129964 h 11439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73511" h="1143936">
                <a:moveTo>
                  <a:pt x="181222" y="129964"/>
                </a:moveTo>
                <a:cubicBezTo>
                  <a:pt x="279012" y="1694"/>
                  <a:pt x="475862" y="-12734"/>
                  <a:pt x="592702" y="7495"/>
                </a:cubicBezTo>
                <a:cubicBezTo>
                  <a:pt x="709542" y="27724"/>
                  <a:pt x="802252" y="131955"/>
                  <a:pt x="882262" y="251335"/>
                </a:cubicBezTo>
                <a:cubicBezTo>
                  <a:pt x="962272" y="370715"/>
                  <a:pt x="1084192" y="595550"/>
                  <a:pt x="1072762" y="723775"/>
                </a:cubicBezTo>
                <a:cubicBezTo>
                  <a:pt x="1061332" y="852000"/>
                  <a:pt x="889882" y="950837"/>
                  <a:pt x="813682" y="1020687"/>
                </a:cubicBezTo>
                <a:cubicBezTo>
                  <a:pt x="737482" y="1090537"/>
                  <a:pt x="687952" y="1152888"/>
                  <a:pt x="615562" y="1142875"/>
                </a:cubicBezTo>
                <a:cubicBezTo>
                  <a:pt x="543172" y="1132862"/>
                  <a:pt x="480942" y="1021566"/>
                  <a:pt x="379342" y="960606"/>
                </a:cubicBezTo>
                <a:cubicBezTo>
                  <a:pt x="277742" y="899646"/>
                  <a:pt x="38982" y="915555"/>
                  <a:pt x="5962" y="777115"/>
                </a:cubicBezTo>
                <a:cubicBezTo>
                  <a:pt x="-27058" y="638675"/>
                  <a:pt x="83432" y="258234"/>
                  <a:pt x="181222" y="129964"/>
                </a:cubicBezTo>
                <a:close/>
              </a:path>
            </a:pathLst>
          </a:custGeom>
          <a:solidFill>
            <a:srgbClr val="9DC3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>
              <a:solidFill>
                <a:prstClr val="white"/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7683941" y="2208072"/>
            <a:ext cx="881064" cy="2643194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 dirty="0">
              <a:solidFill>
                <a:prstClr val="black"/>
              </a:solidFill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7683941" y="2208072"/>
            <a:ext cx="881064" cy="702621"/>
          </a:xfrm>
          <a:prstGeom prst="rect">
            <a:avLst/>
          </a:prstGeom>
          <a:solidFill>
            <a:srgbClr val="D9D9D9"/>
          </a:solidFill>
          <a:ln w="190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19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PR-</a:t>
            </a:r>
          </a:p>
        </p:txBody>
      </p:sp>
      <p:sp>
        <p:nvSpPr>
          <p:cNvPr id="36" name="Freeform 35"/>
          <p:cNvSpPr/>
          <p:nvPr/>
        </p:nvSpPr>
        <p:spPr>
          <a:xfrm rot="16200000">
            <a:off x="7653114" y="3515465"/>
            <a:ext cx="942722" cy="348217"/>
          </a:xfrm>
          <a:custGeom>
            <a:avLst/>
            <a:gdLst>
              <a:gd name="connsiteX0" fmla="*/ 219306 w 1074860"/>
              <a:gd name="connsiteY0" fmla="*/ 525773 h 1143108"/>
              <a:gd name="connsiteX1" fmla="*/ 592686 w 1074860"/>
              <a:gd name="connsiteY1" fmla="*/ 7613 h 1143108"/>
              <a:gd name="connsiteX2" fmla="*/ 882246 w 1074860"/>
              <a:gd name="connsiteY2" fmla="*/ 251453 h 1143108"/>
              <a:gd name="connsiteX3" fmla="*/ 1072746 w 1074860"/>
              <a:gd name="connsiteY3" fmla="*/ 723893 h 1143108"/>
              <a:gd name="connsiteX4" fmla="*/ 760326 w 1074860"/>
              <a:gd name="connsiteY4" fmla="*/ 822953 h 1143108"/>
              <a:gd name="connsiteX5" fmla="*/ 615546 w 1074860"/>
              <a:gd name="connsiteY5" fmla="*/ 1142993 h 1143108"/>
              <a:gd name="connsiteX6" fmla="*/ 447906 w 1074860"/>
              <a:gd name="connsiteY6" fmla="*/ 784853 h 1143108"/>
              <a:gd name="connsiteX7" fmla="*/ 5946 w 1074860"/>
              <a:gd name="connsiteY7" fmla="*/ 777233 h 1143108"/>
              <a:gd name="connsiteX8" fmla="*/ 219306 w 1074860"/>
              <a:gd name="connsiteY8" fmla="*/ 525773 h 1143108"/>
              <a:gd name="connsiteX0" fmla="*/ 184682 w 1078336"/>
              <a:gd name="connsiteY0" fmla="*/ 129964 h 1142990"/>
              <a:gd name="connsiteX1" fmla="*/ 596162 w 1078336"/>
              <a:gd name="connsiteY1" fmla="*/ 7495 h 1142990"/>
              <a:gd name="connsiteX2" fmla="*/ 885722 w 1078336"/>
              <a:gd name="connsiteY2" fmla="*/ 251335 h 1142990"/>
              <a:gd name="connsiteX3" fmla="*/ 1076222 w 1078336"/>
              <a:gd name="connsiteY3" fmla="*/ 723775 h 1142990"/>
              <a:gd name="connsiteX4" fmla="*/ 763802 w 1078336"/>
              <a:gd name="connsiteY4" fmla="*/ 822835 h 1142990"/>
              <a:gd name="connsiteX5" fmla="*/ 619022 w 1078336"/>
              <a:gd name="connsiteY5" fmla="*/ 1142875 h 1142990"/>
              <a:gd name="connsiteX6" fmla="*/ 451382 w 1078336"/>
              <a:gd name="connsiteY6" fmla="*/ 784735 h 1142990"/>
              <a:gd name="connsiteX7" fmla="*/ 9422 w 1078336"/>
              <a:gd name="connsiteY7" fmla="*/ 777115 h 1142990"/>
              <a:gd name="connsiteX8" fmla="*/ 184682 w 1078336"/>
              <a:gd name="connsiteY8" fmla="*/ 129964 h 1142990"/>
              <a:gd name="connsiteX0" fmla="*/ 181222 w 1074876"/>
              <a:gd name="connsiteY0" fmla="*/ 129964 h 1145327"/>
              <a:gd name="connsiteX1" fmla="*/ 592702 w 1074876"/>
              <a:gd name="connsiteY1" fmla="*/ 7495 h 1145327"/>
              <a:gd name="connsiteX2" fmla="*/ 882262 w 1074876"/>
              <a:gd name="connsiteY2" fmla="*/ 251335 h 1145327"/>
              <a:gd name="connsiteX3" fmla="*/ 1072762 w 1074876"/>
              <a:gd name="connsiteY3" fmla="*/ 723775 h 1145327"/>
              <a:gd name="connsiteX4" fmla="*/ 760342 w 1074876"/>
              <a:gd name="connsiteY4" fmla="*/ 822835 h 1145327"/>
              <a:gd name="connsiteX5" fmla="*/ 615562 w 1074876"/>
              <a:gd name="connsiteY5" fmla="*/ 1142875 h 1145327"/>
              <a:gd name="connsiteX6" fmla="*/ 379342 w 1074876"/>
              <a:gd name="connsiteY6" fmla="*/ 960606 h 1145327"/>
              <a:gd name="connsiteX7" fmla="*/ 5962 w 1074876"/>
              <a:gd name="connsiteY7" fmla="*/ 777115 h 1145327"/>
              <a:gd name="connsiteX8" fmla="*/ 181222 w 1074876"/>
              <a:gd name="connsiteY8" fmla="*/ 129964 h 1145327"/>
              <a:gd name="connsiteX0" fmla="*/ 181222 w 1073511"/>
              <a:gd name="connsiteY0" fmla="*/ 129964 h 1143936"/>
              <a:gd name="connsiteX1" fmla="*/ 592702 w 1073511"/>
              <a:gd name="connsiteY1" fmla="*/ 7495 h 1143936"/>
              <a:gd name="connsiteX2" fmla="*/ 882262 w 1073511"/>
              <a:gd name="connsiteY2" fmla="*/ 251335 h 1143936"/>
              <a:gd name="connsiteX3" fmla="*/ 1072762 w 1073511"/>
              <a:gd name="connsiteY3" fmla="*/ 723775 h 1143936"/>
              <a:gd name="connsiteX4" fmla="*/ 813682 w 1073511"/>
              <a:gd name="connsiteY4" fmla="*/ 1020687 h 1143936"/>
              <a:gd name="connsiteX5" fmla="*/ 615562 w 1073511"/>
              <a:gd name="connsiteY5" fmla="*/ 1142875 h 1143936"/>
              <a:gd name="connsiteX6" fmla="*/ 379342 w 1073511"/>
              <a:gd name="connsiteY6" fmla="*/ 960606 h 1143936"/>
              <a:gd name="connsiteX7" fmla="*/ 5962 w 1073511"/>
              <a:gd name="connsiteY7" fmla="*/ 777115 h 1143936"/>
              <a:gd name="connsiteX8" fmla="*/ 181222 w 1073511"/>
              <a:gd name="connsiteY8" fmla="*/ 129964 h 11439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73511" h="1143936">
                <a:moveTo>
                  <a:pt x="181222" y="129964"/>
                </a:moveTo>
                <a:cubicBezTo>
                  <a:pt x="279012" y="1694"/>
                  <a:pt x="475862" y="-12734"/>
                  <a:pt x="592702" y="7495"/>
                </a:cubicBezTo>
                <a:cubicBezTo>
                  <a:pt x="709542" y="27724"/>
                  <a:pt x="802252" y="131955"/>
                  <a:pt x="882262" y="251335"/>
                </a:cubicBezTo>
                <a:cubicBezTo>
                  <a:pt x="962272" y="370715"/>
                  <a:pt x="1084192" y="595550"/>
                  <a:pt x="1072762" y="723775"/>
                </a:cubicBezTo>
                <a:cubicBezTo>
                  <a:pt x="1061332" y="852000"/>
                  <a:pt x="889882" y="950837"/>
                  <a:pt x="813682" y="1020687"/>
                </a:cubicBezTo>
                <a:cubicBezTo>
                  <a:pt x="737482" y="1090537"/>
                  <a:pt x="687952" y="1152888"/>
                  <a:pt x="615562" y="1142875"/>
                </a:cubicBezTo>
                <a:cubicBezTo>
                  <a:pt x="543172" y="1132862"/>
                  <a:pt x="480942" y="1021566"/>
                  <a:pt x="379342" y="960606"/>
                </a:cubicBezTo>
                <a:cubicBezTo>
                  <a:pt x="277742" y="899646"/>
                  <a:pt x="38982" y="915555"/>
                  <a:pt x="5962" y="777115"/>
                </a:cubicBezTo>
                <a:cubicBezTo>
                  <a:pt x="-27058" y="638675"/>
                  <a:pt x="83432" y="258234"/>
                  <a:pt x="181222" y="129964"/>
                </a:cubicBezTo>
                <a:close/>
              </a:path>
            </a:pathLst>
          </a:custGeom>
          <a:solidFill>
            <a:srgbClr val="9DC3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>
              <a:solidFill>
                <a:prstClr val="white"/>
              </a:solidFill>
            </a:endParaRPr>
          </a:p>
        </p:txBody>
      </p:sp>
      <p:sp>
        <p:nvSpPr>
          <p:cNvPr id="39" name="Rectangle 38"/>
          <p:cNvSpPr/>
          <p:nvPr/>
        </p:nvSpPr>
        <p:spPr>
          <a:xfrm>
            <a:off x="8682036" y="2208072"/>
            <a:ext cx="881064" cy="2643194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 dirty="0">
              <a:solidFill>
                <a:prstClr val="black"/>
              </a:solidFill>
            </a:endParaRPr>
          </a:p>
        </p:txBody>
      </p:sp>
      <p:sp>
        <p:nvSpPr>
          <p:cNvPr id="40" name="Rectangle 39"/>
          <p:cNvSpPr/>
          <p:nvPr/>
        </p:nvSpPr>
        <p:spPr>
          <a:xfrm>
            <a:off x="8682036" y="2208072"/>
            <a:ext cx="881064" cy="702621"/>
          </a:xfrm>
          <a:prstGeom prst="rect">
            <a:avLst/>
          </a:prstGeom>
          <a:solidFill>
            <a:srgbClr val="D9D9D9"/>
          </a:solidFill>
          <a:ln w="190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19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WT-1-</a:t>
            </a:r>
          </a:p>
        </p:txBody>
      </p:sp>
      <p:sp>
        <p:nvSpPr>
          <p:cNvPr id="41" name="Freeform 40"/>
          <p:cNvSpPr/>
          <p:nvPr/>
        </p:nvSpPr>
        <p:spPr>
          <a:xfrm rot="16200000">
            <a:off x="8651208" y="3515465"/>
            <a:ext cx="942722" cy="348217"/>
          </a:xfrm>
          <a:custGeom>
            <a:avLst/>
            <a:gdLst>
              <a:gd name="connsiteX0" fmla="*/ 219306 w 1074860"/>
              <a:gd name="connsiteY0" fmla="*/ 525773 h 1143108"/>
              <a:gd name="connsiteX1" fmla="*/ 592686 w 1074860"/>
              <a:gd name="connsiteY1" fmla="*/ 7613 h 1143108"/>
              <a:gd name="connsiteX2" fmla="*/ 882246 w 1074860"/>
              <a:gd name="connsiteY2" fmla="*/ 251453 h 1143108"/>
              <a:gd name="connsiteX3" fmla="*/ 1072746 w 1074860"/>
              <a:gd name="connsiteY3" fmla="*/ 723893 h 1143108"/>
              <a:gd name="connsiteX4" fmla="*/ 760326 w 1074860"/>
              <a:gd name="connsiteY4" fmla="*/ 822953 h 1143108"/>
              <a:gd name="connsiteX5" fmla="*/ 615546 w 1074860"/>
              <a:gd name="connsiteY5" fmla="*/ 1142993 h 1143108"/>
              <a:gd name="connsiteX6" fmla="*/ 447906 w 1074860"/>
              <a:gd name="connsiteY6" fmla="*/ 784853 h 1143108"/>
              <a:gd name="connsiteX7" fmla="*/ 5946 w 1074860"/>
              <a:gd name="connsiteY7" fmla="*/ 777233 h 1143108"/>
              <a:gd name="connsiteX8" fmla="*/ 219306 w 1074860"/>
              <a:gd name="connsiteY8" fmla="*/ 525773 h 1143108"/>
              <a:gd name="connsiteX0" fmla="*/ 184682 w 1078336"/>
              <a:gd name="connsiteY0" fmla="*/ 129964 h 1142990"/>
              <a:gd name="connsiteX1" fmla="*/ 596162 w 1078336"/>
              <a:gd name="connsiteY1" fmla="*/ 7495 h 1142990"/>
              <a:gd name="connsiteX2" fmla="*/ 885722 w 1078336"/>
              <a:gd name="connsiteY2" fmla="*/ 251335 h 1142990"/>
              <a:gd name="connsiteX3" fmla="*/ 1076222 w 1078336"/>
              <a:gd name="connsiteY3" fmla="*/ 723775 h 1142990"/>
              <a:gd name="connsiteX4" fmla="*/ 763802 w 1078336"/>
              <a:gd name="connsiteY4" fmla="*/ 822835 h 1142990"/>
              <a:gd name="connsiteX5" fmla="*/ 619022 w 1078336"/>
              <a:gd name="connsiteY5" fmla="*/ 1142875 h 1142990"/>
              <a:gd name="connsiteX6" fmla="*/ 451382 w 1078336"/>
              <a:gd name="connsiteY6" fmla="*/ 784735 h 1142990"/>
              <a:gd name="connsiteX7" fmla="*/ 9422 w 1078336"/>
              <a:gd name="connsiteY7" fmla="*/ 777115 h 1142990"/>
              <a:gd name="connsiteX8" fmla="*/ 184682 w 1078336"/>
              <a:gd name="connsiteY8" fmla="*/ 129964 h 1142990"/>
              <a:gd name="connsiteX0" fmla="*/ 181222 w 1074876"/>
              <a:gd name="connsiteY0" fmla="*/ 129964 h 1145327"/>
              <a:gd name="connsiteX1" fmla="*/ 592702 w 1074876"/>
              <a:gd name="connsiteY1" fmla="*/ 7495 h 1145327"/>
              <a:gd name="connsiteX2" fmla="*/ 882262 w 1074876"/>
              <a:gd name="connsiteY2" fmla="*/ 251335 h 1145327"/>
              <a:gd name="connsiteX3" fmla="*/ 1072762 w 1074876"/>
              <a:gd name="connsiteY3" fmla="*/ 723775 h 1145327"/>
              <a:gd name="connsiteX4" fmla="*/ 760342 w 1074876"/>
              <a:gd name="connsiteY4" fmla="*/ 822835 h 1145327"/>
              <a:gd name="connsiteX5" fmla="*/ 615562 w 1074876"/>
              <a:gd name="connsiteY5" fmla="*/ 1142875 h 1145327"/>
              <a:gd name="connsiteX6" fmla="*/ 379342 w 1074876"/>
              <a:gd name="connsiteY6" fmla="*/ 960606 h 1145327"/>
              <a:gd name="connsiteX7" fmla="*/ 5962 w 1074876"/>
              <a:gd name="connsiteY7" fmla="*/ 777115 h 1145327"/>
              <a:gd name="connsiteX8" fmla="*/ 181222 w 1074876"/>
              <a:gd name="connsiteY8" fmla="*/ 129964 h 1145327"/>
              <a:gd name="connsiteX0" fmla="*/ 181222 w 1073511"/>
              <a:gd name="connsiteY0" fmla="*/ 129964 h 1143936"/>
              <a:gd name="connsiteX1" fmla="*/ 592702 w 1073511"/>
              <a:gd name="connsiteY1" fmla="*/ 7495 h 1143936"/>
              <a:gd name="connsiteX2" fmla="*/ 882262 w 1073511"/>
              <a:gd name="connsiteY2" fmla="*/ 251335 h 1143936"/>
              <a:gd name="connsiteX3" fmla="*/ 1072762 w 1073511"/>
              <a:gd name="connsiteY3" fmla="*/ 723775 h 1143936"/>
              <a:gd name="connsiteX4" fmla="*/ 813682 w 1073511"/>
              <a:gd name="connsiteY4" fmla="*/ 1020687 h 1143936"/>
              <a:gd name="connsiteX5" fmla="*/ 615562 w 1073511"/>
              <a:gd name="connsiteY5" fmla="*/ 1142875 h 1143936"/>
              <a:gd name="connsiteX6" fmla="*/ 379342 w 1073511"/>
              <a:gd name="connsiteY6" fmla="*/ 960606 h 1143936"/>
              <a:gd name="connsiteX7" fmla="*/ 5962 w 1073511"/>
              <a:gd name="connsiteY7" fmla="*/ 777115 h 1143936"/>
              <a:gd name="connsiteX8" fmla="*/ 181222 w 1073511"/>
              <a:gd name="connsiteY8" fmla="*/ 129964 h 11439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73511" h="1143936">
                <a:moveTo>
                  <a:pt x="181222" y="129964"/>
                </a:moveTo>
                <a:cubicBezTo>
                  <a:pt x="279012" y="1694"/>
                  <a:pt x="475862" y="-12734"/>
                  <a:pt x="592702" y="7495"/>
                </a:cubicBezTo>
                <a:cubicBezTo>
                  <a:pt x="709542" y="27724"/>
                  <a:pt x="802252" y="131955"/>
                  <a:pt x="882262" y="251335"/>
                </a:cubicBezTo>
                <a:cubicBezTo>
                  <a:pt x="962272" y="370715"/>
                  <a:pt x="1084192" y="595550"/>
                  <a:pt x="1072762" y="723775"/>
                </a:cubicBezTo>
                <a:cubicBezTo>
                  <a:pt x="1061332" y="852000"/>
                  <a:pt x="889882" y="950837"/>
                  <a:pt x="813682" y="1020687"/>
                </a:cubicBezTo>
                <a:cubicBezTo>
                  <a:pt x="737482" y="1090537"/>
                  <a:pt x="687952" y="1152888"/>
                  <a:pt x="615562" y="1142875"/>
                </a:cubicBezTo>
                <a:cubicBezTo>
                  <a:pt x="543172" y="1132862"/>
                  <a:pt x="480942" y="1021566"/>
                  <a:pt x="379342" y="960606"/>
                </a:cubicBezTo>
                <a:cubicBezTo>
                  <a:pt x="277742" y="899646"/>
                  <a:pt x="38982" y="915555"/>
                  <a:pt x="5962" y="777115"/>
                </a:cubicBezTo>
                <a:cubicBezTo>
                  <a:pt x="-27058" y="638675"/>
                  <a:pt x="83432" y="258234"/>
                  <a:pt x="181222" y="129964"/>
                </a:cubicBezTo>
                <a:close/>
              </a:path>
            </a:pathLst>
          </a:custGeom>
          <a:solidFill>
            <a:srgbClr val="9DC3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>
              <a:solidFill>
                <a:prstClr val="white"/>
              </a:solidFill>
            </a:endParaRPr>
          </a:p>
        </p:txBody>
      </p:sp>
      <p:sp>
        <p:nvSpPr>
          <p:cNvPr id="43" name="Rectangle 42"/>
          <p:cNvSpPr/>
          <p:nvPr/>
        </p:nvSpPr>
        <p:spPr>
          <a:xfrm>
            <a:off x="9659657" y="2208072"/>
            <a:ext cx="881064" cy="2643194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 dirty="0">
              <a:solidFill>
                <a:prstClr val="black"/>
              </a:solidFill>
            </a:endParaRPr>
          </a:p>
        </p:txBody>
      </p:sp>
      <p:sp>
        <p:nvSpPr>
          <p:cNvPr id="44" name="Rectangle 43"/>
          <p:cNvSpPr/>
          <p:nvPr/>
        </p:nvSpPr>
        <p:spPr>
          <a:xfrm>
            <a:off x="9659657" y="2208072"/>
            <a:ext cx="881064" cy="702621"/>
          </a:xfrm>
          <a:prstGeom prst="rect">
            <a:avLst/>
          </a:prstGeom>
          <a:solidFill>
            <a:srgbClr val="D9D9D9"/>
          </a:solidFill>
          <a:ln w="190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19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SATB2-</a:t>
            </a:r>
          </a:p>
        </p:txBody>
      </p:sp>
      <p:sp>
        <p:nvSpPr>
          <p:cNvPr id="45" name="Freeform 44"/>
          <p:cNvSpPr/>
          <p:nvPr/>
        </p:nvSpPr>
        <p:spPr>
          <a:xfrm rot="16200000">
            <a:off x="9628829" y="3515465"/>
            <a:ext cx="942722" cy="348217"/>
          </a:xfrm>
          <a:custGeom>
            <a:avLst/>
            <a:gdLst>
              <a:gd name="connsiteX0" fmla="*/ 219306 w 1074860"/>
              <a:gd name="connsiteY0" fmla="*/ 525773 h 1143108"/>
              <a:gd name="connsiteX1" fmla="*/ 592686 w 1074860"/>
              <a:gd name="connsiteY1" fmla="*/ 7613 h 1143108"/>
              <a:gd name="connsiteX2" fmla="*/ 882246 w 1074860"/>
              <a:gd name="connsiteY2" fmla="*/ 251453 h 1143108"/>
              <a:gd name="connsiteX3" fmla="*/ 1072746 w 1074860"/>
              <a:gd name="connsiteY3" fmla="*/ 723893 h 1143108"/>
              <a:gd name="connsiteX4" fmla="*/ 760326 w 1074860"/>
              <a:gd name="connsiteY4" fmla="*/ 822953 h 1143108"/>
              <a:gd name="connsiteX5" fmla="*/ 615546 w 1074860"/>
              <a:gd name="connsiteY5" fmla="*/ 1142993 h 1143108"/>
              <a:gd name="connsiteX6" fmla="*/ 447906 w 1074860"/>
              <a:gd name="connsiteY6" fmla="*/ 784853 h 1143108"/>
              <a:gd name="connsiteX7" fmla="*/ 5946 w 1074860"/>
              <a:gd name="connsiteY7" fmla="*/ 777233 h 1143108"/>
              <a:gd name="connsiteX8" fmla="*/ 219306 w 1074860"/>
              <a:gd name="connsiteY8" fmla="*/ 525773 h 1143108"/>
              <a:gd name="connsiteX0" fmla="*/ 184682 w 1078336"/>
              <a:gd name="connsiteY0" fmla="*/ 129964 h 1142990"/>
              <a:gd name="connsiteX1" fmla="*/ 596162 w 1078336"/>
              <a:gd name="connsiteY1" fmla="*/ 7495 h 1142990"/>
              <a:gd name="connsiteX2" fmla="*/ 885722 w 1078336"/>
              <a:gd name="connsiteY2" fmla="*/ 251335 h 1142990"/>
              <a:gd name="connsiteX3" fmla="*/ 1076222 w 1078336"/>
              <a:gd name="connsiteY3" fmla="*/ 723775 h 1142990"/>
              <a:gd name="connsiteX4" fmla="*/ 763802 w 1078336"/>
              <a:gd name="connsiteY4" fmla="*/ 822835 h 1142990"/>
              <a:gd name="connsiteX5" fmla="*/ 619022 w 1078336"/>
              <a:gd name="connsiteY5" fmla="*/ 1142875 h 1142990"/>
              <a:gd name="connsiteX6" fmla="*/ 451382 w 1078336"/>
              <a:gd name="connsiteY6" fmla="*/ 784735 h 1142990"/>
              <a:gd name="connsiteX7" fmla="*/ 9422 w 1078336"/>
              <a:gd name="connsiteY7" fmla="*/ 777115 h 1142990"/>
              <a:gd name="connsiteX8" fmla="*/ 184682 w 1078336"/>
              <a:gd name="connsiteY8" fmla="*/ 129964 h 1142990"/>
              <a:gd name="connsiteX0" fmla="*/ 181222 w 1074876"/>
              <a:gd name="connsiteY0" fmla="*/ 129964 h 1145327"/>
              <a:gd name="connsiteX1" fmla="*/ 592702 w 1074876"/>
              <a:gd name="connsiteY1" fmla="*/ 7495 h 1145327"/>
              <a:gd name="connsiteX2" fmla="*/ 882262 w 1074876"/>
              <a:gd name="connsiteY2" fmla="*/ 251335 h 1145327"/>
              <a:gd name="connsiteX3" fmla="*/ 1072762 w 1074876"/>
              <a:gd name="connsiteY3" fmla="*/ 723775 h 1145327"/>
              <a:gd name="connsiteX4" fmla="*/ 760342 w 1074876"/>
              <a:gd name="connsiteY4" fmla="*/ 822835 h 1145327"/>
              <a:gd name="connsiteX5" fmla="*/ 615562 w 1074876"/>
              <a:gd name="connsiteY5" fmla="*/ 1142875 h 1145327"/>
              <a:gd name="connsiteX6" fmla="*/ 379342 w 1074876"/>
              <a:gd name="connsiteY6" fmla="*/ 960606 h 1145327"/>
              <a:gd name="connsiteX7" fmla="*/ 5962 w 1074876"/>
              <a:gd name="connsiteY7" fmla="*/ 777115 h 1145327"/>
              <a:gd name="connsiteX8" fmla="*/ 181222 w 1074876"/>
              <a:gd name="connsiteY8" fmla="*/ 129964 h 1145327"/>
              <a:gd name="connsiteX0" fmla="*/ 181222 w 1073511"/>
              <a:gd name="connsiteY0" fmla="*/ 129964 h 1143936"/>
              <a:gd name="connsiteX1" fmla="*/ 592702 w 1073511"/>
              <a:gd name="connsiteY1" fmla="*/ 7495 h 1143936"/>
              <a:gd name="connsiteX2" fmla="*/ 882262 w 1073511"/>
              <a:gd name="connsiteY2" fmla="*/ 251335 h 1143936"/>
              <a:gd name="connsiteX3" fmla="*/ 1072762 w 1073511"/>
              <a:gd name="connsiteY3" fmla="*/ 723775 h 1143936"/>
              <a:gd name="connsiteX4" fmla="*/ 813682 w 1073511"/>
              <a:gd name="connsiteY4" fmla="*/ 1020687 h 1143936"/>
              <a:gd name="connsiteX5" fmla="*/ 615562 w 1073511"/>
              <a:gd name="connsiteY5" fmla="*/ 1142875 h 1143936"/>
              <a:gd name="connsiteX6" fmla="*/ 379342 w 1073511"/>
              <a:gd name="connsiteY6" fmla="*/ 960606 h 1143936"/>
              <a:gd name="connsiteX7" fmla="*/ 5962 w 1073511"/>
              <a:gd name="connsiteY7" fmla="*/ 777115 h 1143936"/>
              <a:gd name="connsiteX8" fmla="*/ 181222 w 1073511"/>
              <a:gd name="connsiteY8" fmla="*/ 129964 h 11439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73511" h="1143936">
                <a:moveTo>
                  <a:pt x="181222" y="129964"/>
                </a:moveTo>
                <a:cubicBezTo>
                  <a:pt x="279012" y="1694"/>
                  <a:pt x="475862" y="-12734"/>
                  <a:pt x="592702" y="7495"/>
                </a:cubicBezTo>
                <a:cubicBezTo>
                  <a:pt x="709542" y="27724"/>
                  <a:pt x="802252" y="131955"/>
                  <a:pt x="882262" y="251335"/>
                </a:cubicBezTo>
                <a:cubicBezTo>
                  <a:pt x="962272" y="370715"/>
                  <a:pt x="1084192" y="595550"/>
                  <a:pt x="1072762" y="723775"/>
                </a:cubicBezTo>
                <a:cubicBezTo>
                  <a:pt x="1061332" y="852000"/>
                  <a:pt x="889882" y="950837"/>
                  <a:pt x="813682" y="1020687"/>
                </a:cubicBezTo>
                <a:cubicBezTo>
                  <a:pt x="737482" y="1090537"/>
                  <a:pt x="687952" y="1152888"/>
                  <a:pt x="615562" y="1142875"/>
                </a:cubicBezTo>
                <a:cubicBezTo>
                  <a:pt x="543172" y="1132862"/>
                  <a:pt x="480942" y="1021566"/>
                  <a:pt x="379342" y="960606"/>
                </a:cubicBezTo>
                <a:cubicBezTo>
                  <a:pt x="277742" y="899646"/>
                  <a:pt x="38982" y="915555"/>
                  <a:pt x="5962" y="777115"/>
                </a:cubicBezTo>
                <a:cubicBezTo>
                  <a:pt x="-27058" y="638675"/>
                  <a:pt x="83432" y="258234"/>
                  <a:pt x="181222" y="129964"/>
                </a:cubicBezTo>
                <a:close/>
              </a:path>
            </a:pathLst>
          </a:custGeom>
          <a:solidFill>
            <a:srgbClr val="9DC3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>
              <a:solidFill>
                <a:prstClr val="white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693479" y="2208072"/>
            <a:ext cx="881064" cy="2643194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 dirty="0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93479" y="2208072"/>
            <a:ext cx="881064" cy="702621"/>
          </a:xfrm>
          <a:prstGeom prst="rect">
            <a:avLst/>
          </a:prstGeom>
          <a:solidFill>
            <a:srgbClr val="D9D9D9"/>
          </a:solidFill>
          <a:ln w="190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19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CK20+</a:t>
            </a:r>
          </a:p>
        </p:txBody>
      </p:sp>
      <p:sp>
        <p:nvSpPr>
          <p:cNvPr id="13" name="Freeform 12"/>
          <p:cNvSpPr/>
          <p:nvPr/>
        </p:nvSpPr>
        <p:spPr>
          <a:xfrm rot="16200000">
            <a:off x="2662652" y="3515465"/>
            <a:ext cx="942722" cy="348217"/>
          </a:xfrm>
          <a:custGeom>
            <a:avLst/>
            <a:gdLst>
              <a:gd name="connsiteX0" fmla="*/ 219306 w 1074860"/>
              <a:gd name="connsiteY0" fmla="*/ 525773 h 1143108"/>
              <a:gd name="connsiteX1" fmla="*/ 592686 w 1074860"/>
              <a:gd name="connsiteY1" fmla="*/ 7613 h 1143108"/>
              <a:gd name="connsiteX2" fmla="*/ 882246 w 1074860"/>
              <a:gd name="connsiteY2" fmla="*/ 251453 h 1143108"/>
              <a:gd name="connsiteX3" fmla="*/ 1072746 w 1074860"/>
              <a:gd name="connsiteY3" fmla="*/ 723893 h 1143108"/>
              <a:gd name="connsiteX4" fmla="*/ 760326 w 1074860"/>
              <a:gd name="connsiteY4" fmla="*/ 822953 h 1143108"/>
              <a:gd name="connsiteX5" fmla="*/ 615546 w 1074860"/>
              <a:gd name="connsiteY5" fmla="*/ 1142993 h 1143108"/>
              <a:gd name="connsiteX6" fmla="*/ 447906 w 1074860"/>
              <a:gd name="connsiteY6" fmla="*/ 784853 h 1143108"/>
              <a:gd name="connsiteX7" fmla="*/ 5946 w 1074860"/>
              <a:gd name="connsiteY7" fmla="*/ 777233 h 1143108"/>
              <a:gd name="connsiteX8" fmla="*/ 219306 w 1074860"/>
              <a:gd name="connsiteY8" fmla="*/ 525773 h 1143108"/>
              <a:gd name="connsiteX0" fmla="*/ 184682 w 1078336"/>
              <a:gd name="connsiteY0" fmla="*/ 129964 h 1142990"/>
              <a:gd name="connsiteX1" fmla="*/ 596162 w 1078336"/>
              <a:gd name="connsiteY1" fmla="*/ 7495 h 1142990"/>
              <a:gd name="connsiteX2" fmla="*/ 885722 w 1078336"/>
              <a:gd name="connsiteY2" fmla="*/ 251335 h 1142990"/>
              <a:gd name="connsiteX3" fmla="*/ 1076222 w 1078336"/>
              <a:gd name="connsiteY3" fmla="*/ 723775 h 1142990"/>
              <a:gd name="connsiteX4" fmla="*/ 763802 w 1078336"/>
              <a:gd name="connsiteY4" fmla="*/ 822835 h 1142990"/>
              <a:gd name="connsiteX5" fmla="*/ 619022 w 1078336"/>
              <a:gd name="connsiteY5" fmla="*/ 1142875 h 1142990"/>
              <a:gd name="connsiteX6" fmla="*/ 451382 w 1078336"/>
              <a:gd name="connsiteY6" fmla="*/ 784735 h 1142990"/>
              <a:gd name="connsiteX7" fmla="*/ 9422 w 1078336"/>
              <a:gd name="connsiteY7" fmla="*/ 777115 h 1142990"/>
              <a:gd name="connsiteX8" fmla="*/ 184682 w 1078336"/>
              <a:gd name="connsiteY8" fmla="*/ 129964 h 1142990"/>
              <a:gd name="connsiteX0" fmla="*/ 181222 w 1074876"/>
              <a:gd name="connsiteY0" fmla="*/ 129964 h 1145327"/>
              <a:gd name="connsiteX1" fmla="*/ 592702 w 1074876"/>
              <a:gd name="connsiteY1" fmla="*/ 7495 h 1145327"/>
              <a:gd name="connsiteX2" fmla="*/ 882262 w 1074876"/>
              <a:gd name="connsiteY2" fmla="*/ 251335 h 1145327"/>
              <a:gd name="connsiteX3" fmla="*/ 1072762 w 1074876"/>
              <a:gd name="connsiteY3" fmla="*/ 723775 h 1145327"/>
              <a:gd name="connsiteX4" fmla="*/ 760342 w 1074876"/>
              <a:gd name="connsiteY4" fmla="*/ 822835 h 1145327"/>
              <a:gd name="connsiteX5" fmla="*/ 615562 w 1074876"/>
              <a:gd name="connsiteY5" fmla="*/ 1142875 h 1145327"/>
              <a:gd name="connsiteX6" fmla="*/ 379342 w 1074876"/>
              <a:gd name="connsiteY6" fmla="*/ 960606 h 1145327"/>
              <a:gd name="connsiteX7" fmla="*/ 5962 w 1074876"/>
              <a:gd name="connsiteY7" fmla="*/ 777115 h 1145327"/>
              <a:gd name="connsiteX8" fmla="*/ 181222 w 1074876"/>
              <a:gd name="connsiteY8" fmla="*/ 129964 h 1145327"/>
              <a:gd name="connsiteX0" fmla="*/ 181222 w 1073511"/>
              <a:gd name="connsiteY0" fmla="*/ 129964 h 1143936"/>
              <a:gd name="connsiteX1" fmla="*/ 592702 w 1073511"/>
              <a:gd name="connsiteY1" fmla="*/ 7495 h 1143936"/>
              <a:gd name="connsiteX2" fmla="*/ 882262 w 1073511"/>
              <a:gd name="connsiteY2" fmla="*/ 251335 h 1143936"/>
              <a:gd name="connsiteX3" fmla="*/ 1072762 w 1073511"/>
              <a:gd name="connsiteY3" fmla="*/ 723775 h 1143936"/>
              <a:gd name="connsiteX4" fmla="*/ 813682 w 1073511"/>
              <a:gd name="connsiteY4" fmla="*/ 1020687 h 1143936"/>
              <a:gd name="connsiteX5" fmla="*/ 615562 w 1073511"/>
              <a:gd name="connsiteY5" fmla="*/ 1142875 h 1143936"/>
              <a:gd name="connsiteX6" fmla="*/ 379342 w 1073511"/>
              <a:gd name="connsiteY6" fmla="*/ 960606 h 1143936"/>
              <a:gd name="connsiteX7" fmla="*/ 5962 w 1073511"/>
              <a:gd name="connsiteY7" fmla="*/ 777115 h 1143936"/>
              <a:gd name="connsiteX8" fmla="*/ 181222 w 1073511"/>
              <a:gd name="connsiteY8" fmla="*/ 129964 h 11439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73511" h="1143936">
                <a:moveTo>
                  <a:pt x="181222" y="129964"/>
                </a:moveTo>
                <a:cubicBezTo>
                  <a:pt x="279012" y="1694"/>
                  <a:pt x="475862" y="-12734"/>
                  <a:pt x="592702" y="7495"/>
                </a:cubicBezTo>
                <a:cubicBezTo>
                  <a:pt x="709542" y="27724"/>
                  <a:pt x="802252" y="131955"/>
                  <a:pt x="882262" y="251335"/>
                </a:cubicBezTo>
                <a:cubicBezTo>
                  <a:pt x="962272" y="370715"/>
                  <a:pt x="1084192" y="595550"/>
                  <a:pt x="1072762" y="723775"/>
                </a:cubicBezTo>
                <a:cubicBezTo>
                  <a:pt x="1061332" y="852000"/>
                  <a:pt x="889882" y="950837"/>
                  <a:pt x="813682" y="1020687"/>
                </a:cubicBezTo>
                <a:cubicBezTo>
                  <a:pt x="737482" y="1090537"/>
                  <a:pt x="687952" y="1152888"/>
                  <a:pt x="615562" y="1142875"/>
                </a:cubicBezTo>
                <a:cubicBezTo>
                  <a:pt x="543172" y="1132862"/>
                  <a:pt x="480942" y="1021566"/>
                  <a:pt x="379342" y="960606"/>
                </a:cubicBezTo>
                <a:cubicBezTo>
                  <a:pt x="277742" y="899646"/>
                  <a:pt x="38982" y="915555"/>
                  <a:pt x="5962" y="777115"/>
                </a:cubicBezTo>
                <a:cubicBezTo>
                  <a:pt x="-27058" y="638675"/>
                  <a:pt x="83432" y="258234"/>
                  <a:pt x="181222" y="129964"/>
                </a:cubicBezTo>
                <a:close/>
              </a:path>
            </a:pathLst>
          </a:custGeom>
          <a:solidFill>
            <a:srgbClr val="C55A1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>
              <a:solidFill>
                <a:prstClr val="white"/>
              </a:solidFill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2846269" y="4281739"/>
            <a:ext cx="512962" cy="30777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</a:rPr>
              <a:t>87%</a:t>
            </a:r>
          </a:p>
        </p:txBody>
      </p:sp>
      <p:sp>
        <p:nvSpPr>
          <p:cNvPr id="15" name="Rectangle 14"/>
          <p:cNvSpPr/>
          <p:nvPr/>
        </p:nvSpPr>
        <p:spPr>
          <a:xfrm>
            <a:off x="3691572" y="2208072"/>
            <a:ext cx="881064" cy="2643194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 dirty="0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3691572" y="2208072"/>
            <a:ext cx="881064" cy="702621"/>
          </a:xfrm>
          <a:prstGeom prst="rect">
            <a:avLst/>
          </a:prstGeom>
          <a:solidFill>
            <a:srgbClr val="D9D9D9"/>
          </a:solidFill>
          <a:ln w="190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19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CDX-2+</a:t>
            </a:r>
          </a:p>
        </p:txBody>
      </p:sp>
      <p:sp>
        <p:nvSpPr>
          <p:cNvPr id="17" name="Freeform 16"/>
          <p:cNvSpPr/>
          <p:nvPr/>
        </p:nvSpPr>
        <p:spPr>
          <a:xfrm rot="16200000">
            <a:off x="3660744" y="3515465"/>
            <a:ext cx="942722" cy="348217"/>
          </a:xfrm>
          <a:custGeom>
            <a:avLst/>
            <a:gdLst>
              <a:gd name="connsiteX0" fmla="*/ 219306 w 1074860"/>
              <a:gd name="connsiteY0" fmla="*/ 525773 h 1143108"/>
              <a:gd name="connsiteX1" fmla="*/ 592686 w 1074860"/>
              <a:gd name="connsiteY1" fmla="*/ 7613 h 1143108"/>
              <a:gd name="connsiteX2" fmla="*/ 882246 w 1074860"/>
              <a:gd name="connsiteY2" fmla="*/ 251453 h 1143108"/>
              <a:gd name="connsiteX3" fmla="*/ 1072746 w 1074860"/>
              <a:gd name="connsiteY3" fmla="*/ 723893 h 1143108"/>
              <a:gd name="connsiteX4" fmla="*/ 760326 w 1074860"/>
              <a:gd name="connsiteY4" fmla="*/ 822953 h 1143108"/>
              <a:gd name="connsiteX5" fmla="*/ 615546 w 1074860"/>
              <a:gd name="connsiteY5" fmla="*/ 1142993 h 1143108"/>
              <a:gd name="connsiteX6" fmla="*/ 447906 w 1074860"/>
              <a:gd name="connsiteY6" fmla="*/ 784853 h 1143108"/>
              <a:gd name="connsiteX7" fmla="*/ 5946 w 1074860"/>
              <a:gd name="connsiteY7" fmla="*/ 777233 h 1143108"/>
              <a:gd name="connsiteX8" fmla="*/ 219306 w 1074860"/>
              <a:gd name="connsiteY8" fmla="*/ 525773 h 1143108"/>
              <a:gd name="connsiteX0" fmla="*/ 184682 w 1078336"/>
              <a:gd name="connsiteY0" fmla="*/ 129964 h 1142990"/>
              <a:gd name="connsiteX1" fmla="*/ 596162 w 1078336"/>
              <a:gd name="connsiteY1" fmla="*/ 7495 h 1142990"/>
              <a:gd name="connsiteX2" fmla="*/ 885722 w 1078336"/>
              <a:gd name="connsiteY2" fmla="*/ 251335 h 1142990"/>
              <a:gd name="connsiteX3" fmla="*/ 1076222 w 1078336"/>
              <a:gd name="connsiteY3" fmla="*/ 723775 h 1142990"/>
              <a:gd name="connsiteX4" fmla="*/ 763802 w 1078336"/>
              <a:gd name="connsiteY4" fmla="*/ 822835 h 1142990"/>
              <a:gd name="connsiteX5" fmla="*/ 619022 w 1078336"/>
              <a:gd name="connsiteY5" fmla="*/ 1142875 h 1142990"/>
              <a:gd name="connsiteX6" fmla="*/ 451382 w 1078336"/>
              <a:gd name="connsiteY6" fmla="*/ 784735 h 1142990"/>
              <a:gd name="connsiteX7" fmla="*/ 9422 w 1078336"/>
              <a:gd name="connsiteY7" fmla="*/ 777115 h 1142990"/>
              <a:gd name="connsiteX8" fmla="*/ 184682 w 1078336"/>
              <a:gd name="connsiteY8" fmla="*/ 129964 h 1142990"/>
              <a:gd name="connsiteX0" fmla="*/ 181222 w 1074876"/>
              <a:gd name="connsiteY0" fmla="*/ 129964 h 1145327"/>
              <a:gd name="connsiteX1" fmla="*/ 592702 w 1074876"/>
              <a:gd name="connsiteY1" fmla="*/ 7495 h 1145327"/>
              <a:gd name="connsiteX2" fmla="*/ 882262 w 1074876"/>
              <a:gd name="connsiteY2" fmla="*/ 251335 h 1145327"/>
              <a:gd name="connsiteX3" fmla="*/ 1072762 w 1074876"/>
              <a:gd name="connsiteY3" fmla="*/ 723775 h 1145327"/>
              <a:gd name="connsiteX4" fmla="*/ 760342 w 1074876"/>
              <a:gd name="connsiteY4" fmla="*/ 822835 h 1145327"/>
              <a:gd name="connsiteX5" fmla="*/ 615562 w 1074876"/>
              <a:gd name="connsiteY5" fmla="*/ 1142875 h 1145327"/>
              <a:gd name="connsiteX6" fmla="*/ 379342 w 1074876"/>
              <a:gd name="connsiteY6" fmla="*/ 960606 h 1145327"/>
              <a:gd name="connsiteX7" fmla="*/ 5962 w 1074876"/>
              <a:gd name="connsiteY7" fmla="*/ 777115 h 1145327"/>
              <a:gd name="connsiteX8" fmla="*/ 181222 w 1074876"/>
              <a:gd name="connsiteY8" fmla="*/ 129964 h 1145327"/>
              <a:gd name="connsiteX0" fmla="*/ 181222 w 1073511"/>
              <a:gd name="connsiteY0" fmla="*/ 129964 h 1143936"/>
              <a:gd name="connsiteX1" fmla="*/ 592702 w 1073511"/>
              <a:gd name="connsiteY1" fmla="*/ 7495 h 1143936"/>
              <a:gd name="connsiteX2" fmla="*/ 882262 w 1073511"/>
              <a:gd name="connsiteY2" fmla="*/ 251335 h 1143936"/>
              <a:gd name="connsiteX3" fmla="*/ 1072762 w 1073511"/>
              <a:gd name="connsiteY3" fmla="*/ 723775 h 1143936"/>
              <a:gd name="connsiteX4" fmla="*/ 813682 w 1073511"/>
              <a:gd name="connsiteY4" fmla="*/ 1020687 h 1143936"/>
              <a:gd name="connsiteX5" fmla="*/ 615562 w 1073511"/>
              <a:gd name="connsiteY5" fmla="*/ 1142875 h 1143936"/>
              <a:gd name="connsiteX6" fmla="*/ 379342 w 1073511"/>
              <a:gd name="connsiteY6" fmla="*/ 960606 h 1143936"/>
              <a:gd name="connsiteX7" fmla="*/ 5962 w 1073511"/>
              <a:gd name="connsiteY7" fmla="*/ 777115 h 1143936"/>
              <a:gd name="connsiteX8" fmla="*/ 181222 w 1073511"/>
              <a:gd name="connsiteY8" fmla="*/ 129964 h 11439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73511" h="1143936">
                <a:moveTo>
                  <a:pt x="181222" y="129964"/>
                </a:moveTo>
                <a:cubicBezTo>
                  <a:pt x="279012" y="1694"/>
                  <a:pt x="475862" y="-12734"/>
                  <a:pt x="592702" y="7495"/>
                </a:cubicBezTo>
                <a:cubicBezTo>
                  <a:pt x="709542" y="27724"/>
                  <a:pt x="802252" y="131955"/>
                  <a:pt x="882262" y="251335"/>
                </a:cubicBezTo>
                <a:cubicBezTo>
                  <a:pt x="962272" y="370715"/>
                  <a:pt x="1084192" y="595550"/>
                  <a:pt x="1072762" y="723775"/>
                </a:cubicBezTo>
                <a:cubicBezTo>
                  <a:pt x="1061332" y="852000"/>
                  <a:pt x="889882" y="950837"/>
                  <a:pt x="813682" y="1020687"/>
                </a:cubicBezTo>
                <a:cubicBezTo>
                  <a:pt x="737482" y="1090537"/>
                  <a:pt x="687952" y="1152888"/>
                  <a:pt x="615562" y="1142875"/>
                </a:cubicBezTo>
                <a:cubicBezTo>
                  <a:pt x="543172" y="1132862"/>
                  <a:pt x="480942" y="1021566"/>
                  <a:pt x="379342" y="960606"/>
                </a:cubicBezTo>
                <a:cubicBezTo>
                  <a:pt x="277742" y="899646"/>
                  <a:pt x="38982" y="915555"/>
                  <a:pt x="5962" y="777115"/>
                </a:cubicBezTo>
                <a:cubicBezTo>
                  <a:pt x="-27058" y="638675"/>
                  <a:pt x="83432" y="258234"/>
                  <a:pt x="181222" y="129964"/>
                </a:cubicBezTo>
                <a:close/>
              </a:path>
            </a:pathLst>
          </a:custGeom>
          <a:solidFill>
            <a:srgbClr val="C55A1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000" b="1">
              <a:solidFill>
                <a:prstClr val="white"/>
              </a:solidFill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3902876" y="4281739"/>
            <a:ext cx="512962" cy="30777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</a:rPr>
              <a:t>42%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221BC834-B543-49F7-A7E0-3C5568A9A075}"/>
              </a:ext>
            </a:extLst>
          </p:cNvPr>
          <p:cNvCxnSpPr/>
          <p:nvPr/>
        </p:nvCxnSpPr>
        <p:spPr>
          <a:xfrm>
            <a:off x="518160" y="11278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16040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534BED5-5A43-4A88-A498-F53BB6159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507" y="548464"/>
            <a:ext cx="4116880" cy="2228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700" dirty="0">
                <a:latin typeface="+mj-lt"/>
                <a:cs typeface="+mj-cs"/>
              </a:rPr>
              <a:t>Mucinous Borderline Tumor with Microinvasion</a:t>
            </a:r>
            <a:endParaRPr lang="en-US" sz="3700" dirty="0">
              <a:latin typeface="+mj-lt"/>
              <a:cs typeface="+mj-cs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1D14A0C-38BC-4ECC-8AAE-BA818D1441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49382" y="2974109"/>
            <a:ext cx="4608945" cy="31314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10870">
              <a:defRPr/>
            </a:pPr>
            <a:r>
              <a:rPr lang="en-US" sz="2400" dirty="0">
                <a:latin typeface="+mj-lt"/>
                <a:cs typeface="+mn-cs"/>
              </a:rPr>
              <a:t>Focus of invasion into the stroma &lt; 5 mm in greatest linear extent</a:t>
            </a:r>
          </a:p>
          <a:p>
            <a:pPr marL="310870">
              <a:spcBef>
                <a:spcPts val="3000"/>
              </a:spcBef>
              <a:defRPr/>
            </a:pPr>
            <a:r>
              <a:rPr lang="en-US" sz="2400" dirty="0">
                <a:latin typeface="+mj-lt"/>
                <a:cs typeface="+mn-cs"/>
              </a:rPr>
              <a:t>Mild to moderate cytologic atypia within the invasive focus </a:t>
            </a:r>
          </a:p>
        </p:txBody>
      </p:sp>
      <p:pic>
        <p:nvPicPr>
          <p:cNvPr id="5" name="Picture 2" descr="Untitled-13">
            <a:extLst>
              <a:ext uri="{FF2B5EF4-FFF2-40B4-BE49-F238E27FC236}">
                <a16:creationId xmlns:a16="http://schemas.microsoft.com/office/drawing/2014/main" id="{A4B0B19C-F079-461E-A9A3-23715E7A2C01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148" r="19951" b="-1"/>
          <a:stretch/>
        </p:blipFill>
        <p:spPr bwMode="auto">
          <a:xfrm>
            <a:off x="5010386" y="10"/>
            <a:ext cx="7181613" cy="6857990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395355723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32AFF-F4E2-4BCD-9A0B-11F2CA71645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8200" y="1588"/>
            <a:ext cx="10515600" cy="652462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+mj-lt"/>
              </a:rPr>
              <a:t>Microinvasive Mucinous Carcinoma</a:t>
            </a:r>
            <a:endParaRPr lang="en-US" dirty="0">
              <a:latin typeface="+mj-lt"/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27390C7E-6D20-42FA-A5AB-1EF583CED241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738448" y="1019175"/>
            <a:ext cx="3113088" cy="397192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>
            <a:extLst>
              <a:ext uri="{FF2B5EF4-FFF2-40B4-BE49-F238E27FC236}">
                <a16:creationId xmlns:a16="http://schemas.microsoft.com/office/drawing/2014/main" id="{76768C8A-CEEE-4443-AAD5-9AA85346C21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7638915" y="1425518"/>
            <a:ext cx="4698372" cy="352377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CB061A2B-B1D5-4383-9675-9B9AC615013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3904397" y="1425518"/>
            <a:ext cx="4698372" cy="352377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078268-4352-4F0E-A6D1-1F3031F0875F}"/>
              </a:ext>
            </a:extLst>
          </p:cNvPr>
          <p:cNvSpPr/>
          <p:nvPr/>
        </p:nvSpPr>
        <p:spPr>
          <a:xfrm>
            <a:off x="309042" y="4709715"/>
            <a:ext cx="3971900" cy="492443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tIns="91440" bIns="91440" rtlCol="0" anchor="ctr">
            <a:spAutoFit/>
          </a:bodyPr>
          <a:lstStyle/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Borderline Mucinous Tumor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F4C8AEC-7E64-4882-8E1D-B34BDBE1803C}"/>
              </a:ext>
            </a:extLst>
          </p:cNvPr>
          <p:cNvSpPr/>
          <p:nvPr/>
        </p:nvSpPr>
        <p:spPr>
          <a:xfrm>
            <a:off x="4478600" y="5704308"/>
            <a:ext cx="7271391" cy="95410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91440" bIns="91440" rtlCol="0" anchor="ctr">
            <a:spAutoFit/>
          </a:bodyPr>
          <a:lstStyle/>
          <a:p>
            <a:pPr marL="310870" lvl="0" indent="-311665" defTabSz="831107">
              <a:spcBef>
                <a:spcPts val="1800"/>
              </a:spcBef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schemeClr val="tx1"/>
                </a:solidFill>
                <a:latin typeface="+mj-lt"/>
                <a:ea typeface="ＭＳ Ｐゴシック" pitchFamily="34" charset="-128"/>
                <a:cs typeface="Arial" panose="020B0604020202020204" pitchFamily="34" charset="0"/>
              </a:rPr>
              <a:t>Focus of invasion into the stroma &lt; 5mm in greatest linear extent</a:t>
            </a:r>
          </a:p>
          <a:p>
            <a:pPr marL="310870" lvl="0" indent="-311665" defTabSz="831107">
              <a:spcBef>
                <a:spcPts val="1200"/>
              </a:spcBef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schemeClr val="tx1"/>
                </a:solidFill>
                <a:latin typeface="+mj-lt"/>
                <a:ea typeface="ＭＳ Ｐゴシック" pitchFamily="34" charset="-128"/>
                <a:cs typeface="Arial" panose="020B0604020202020204" pitchFamily="34" charset="0"/>
              </a:rPr>
              <a:t>Marked cytologic atypia within the invasive </a:t>
            </a:r>
            <a:r>
              <a:rPr lang="en-US" sz="2000" dirty="0">
                <a:solidFill>
                  <a:schemeClr val="bg1"/>
                </a:solidFill>
                <a:latin typeface="+mj-lt"/>
                <a:ea typeface="ＭＳ Ｐゴシック" pitchFamily="34" charset="-128"/>
                <a:cs typeface="Arial" panose="020B0604020202020204" pitchFamily="34" charset="0"/>
              </a:rPr>
              <a:t>focus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6D9F4C-B997-4716-9C91-E04446A01871}"/>
              </a:ext>
            </a:extLst>
          </p:cNvPr>
          <p:cNvCxnSpPr/>
          <p:nvPr/>
        </p:nvCxnSpPr>
        <p:spPr>
          <a:xfrm>
            <a:off x="518160" y="65405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885086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EB904-BB12-434E-B514-888A28209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3342"/>
            <a:ext cx="10515600" cy="590931"/>
          </a:xfrm>
        </p:spPr>
        <p:txBody>
          <a:bodyPr>
            <a:spAutoFit/>
          </a:bodyPr>
          <a:lstStyle/>
          <a:p>
            <a:pPr algn="ctr"/>
            <a:r>
              <a:rPr lang="en-US" sz="3600" dirty="0">
                <a:latin typeface="+mj-lt"/>
              </a:rPr>
              <a:t>Microinvasive Mucinous Carcinoma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248FF-5713-4E37-89BC-704F16EEE3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6738" y="1825624"/>
            <a:ext cx="8833607" cy="4155713"/>
          </a:xfrm>
        </p:spPr>
        <p:txBody>
          <a:bodyPr/>
          <a:lstStyle/>
          <a:p>
            <a:r>
              <a:rPr lang="en-US" sz="3600" dirty="0">
                <a:latin typeface="+mj-lt"/>
              </a:rPr>
              <a:t>Experience is limited</a:t>
            </a:r>
          </a:p>
          <a:p>
            <a:pPr marL="0" indent="0">
              <a:buNone/>
            </a:pPr>
            <a:endParaRPr lang="en-US" sz="3600" dirty="0">
              <a:latin typeface="+mj-lt"/>
            </a:endParaRPr>
          </a:p>
          <a:p>
            <a:r>
              <a:rPr lang="en-US" sz="3600" dirty="0">
                <a:latin typeface="+mj-lt"/>
              </a:rPr>
              <a:t>Rare cases have been reported with recurrences and death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A954592-5277-4FBA-A99D-008A82D12926}"/>
              </a:ext>
            </a:extLst>
          </p:cNvPr>
          <p:cNvSpPr/>
          <p:nvPr/>
        </p:nvSpPr>
        <p:spPr>
          <a:xfrm>
            <a:off x="6488048" y="4709939"/>
            <a:ext cx="5456301" cy="105943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chemeClr val="tx1"/>
                </a:solidFill>
                <a:latin typeface="+mj-lt"/>
                <a:ea typeface="MS PGothic" pitchFamily="34" charset="-128"/>
                <a:cs typeface="Arial" panose="020B0604020202020204" pitchFamily="34" charset="0"/>
              </a:rPr>
              <a:t>Nomura K, </a:t>
            </a:r>
            <a:r>
              <a:rPr lang="en-US" altLang="en-US" dirty="0" err="1">
                <a:solidFill>
                  <a:schemeClr val="tx1"/>
                </a:solidFill>
                <a:latin typeface="+mj-lt"/>
                <a:ea typeface="MS PGothic" pitchFamily="34" charset="-128"/>
                <a:cs typeface="Arial" panose="020B0604020202020204" pitchFamily="34" charset="0"/>
              </a:rPr>
              <a:t>Aizawa</a:t>
            </a:r>
            <a:r>
              <a:rPr lang="en-US" altLang="en-US" dirty="0">
                <a:solidFill>
                  <a:schemeClr val="tx1"/>
                </a:solidFill>
                <a:latin typeface="+mj-lt"/>
                <a:ea typeface="MS PGothic" pitchFamily="34" charset="-128"/>
                <a:cs typeface="Arial" panose="020B0604020202020204" pitchFamily="34" charset="0"/>
              </a:rPr>
              <a:t> S. Cancer 2000 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 err="1">
                <a:solidFill>
                  <a:schemeClr val="tx1"/>
                </a:solidFill>
                <a:latin typeface="+mj-lt"/>
                <a:ea typeface="MS PGothic" pitchFamily="34" charset="-128"/>
                <a:cs typeface="Arial" panose="020B0604020202020204" pitchFamily="34" charset="0"/>
              </a:rPr>
              <a:t>Khunamornpong</a:t>
            </a:r>
            <a:r>
              <a:rPr lang="en-US" altLang="en-US" dirty="0">
                <a:solidFill>
                  <a:schemeClr val="tx1"/>
                </a:solidFill>
                <a:latin typeface="+mj-lt"/>
                <a:ea typeface="MS PGothic" pitchFamily="34" charset="-128"/>
                <a:cs typeface="Arial" panose="020B0604020202020204" pitchFamily="34" charset="0"/>
              </a:rPr>
              <a:t> S. et al. Int J </a:t>
            </a:r>
            <a:r>
              <a:rPr lang="en-US" altLang="en-US" dirty="0" err="1">
                <a:solidFill>
                  <a:schemeClr val="tx1"/>
                </a:solidFill>
                <a:latin typeface="+mj-lt"/>
                <a:ea typeface="MS PGothic" pitchFamily="34" charset="-128"/>
                <a:cs typeface="Arial" panose="020B0604020202020204" pitchFamily="34" charset="0"/>
              </a:rPr>
              <a:t>Gynecol</a:t>
            </a:r>
            <a:r>
              <a:rPr lang="en-US" altLang="en-US" dirty="0">
                <a:solidFill>
                  <a:schemeClr val="tx1"/>
                </a:solidFill>
                <a:latin typeface="+mj-lt"/>
                <a:ea typeface="MS PGothic" pitchFamily="34" charset="-128"/>
                <a:cs typeface="Arial" panose="020B0604020202020204" pitchFamily="34" charset="0"/>
              </a:rPr>
              <a:t> Path 2011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chemeClr val="tx1"/>
                </a:solidFill>
                <a:latin typeface="+mj-lt"/>
                <a:ea typeface="MS PGothic" pitchFamily="34" charset="-128"/>
                <a:cs typeface="Arial" panose="020B0604020202020204" pitchFamily="34" charset="0"/>
              </a:rPr>
              <a:t>WHO 2014 and 2020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7CBFD63-4165-4DD5-B994-9F9433429E6A}"/>
              </a:ext>
            </a:extLst>
          </p:cNvPr>
          <p:cNvCxnSpPr/>
          <p:nvPr/>
        </p:nvCxnSpPr>
        <p:spPr>
          <a:xfrm>
            <a:off x="518160" y="11278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520011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518" t="8714" b="7684"/>
          <a:stretch>
            <a:fillRect/>
          </a:stretch>
        </p:blipFill>
        <p:spPr bwMode="auto">
          <a:xfrm>
            <a:off x="1020029" y="50800"/>
            <a:ext cx="2249488" cy="286702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515" name="Picture 3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418" t="7587" b="9544"/>
          <a:stretch>
            <a:fillRect/>
          </a:stretch>
        </p:blipFill>
        <p:spPr bwMode="auto">
          <a:xfrm>
            <a:off x="3449923" y="50800"/>
            <a:ext cx="2298700" cy="286702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516" name="Picture 2" descr="Untitled-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770" b="9628"/>
          <a:stretch>
            <a:fillRect/>
          </a:stretch>
        </p:blipFill>
        <p:spPr bwMode="auto">
          <a:xfrm>
            <a:off x="6590506" y="50800"/>
            <a:ext cx="4572000" cy="286702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4519" name="Rectangle 1"/>
          <p:cNvSpPr>
            <a:spLocks noChangeArrowheads="1"/>
          </p:cNvSpPr>
          <p:nvPr/>
        </p:nvSpPr>
        <p:spPr bwMode="auto">
          <a:xfrm>
            <a:off x="947729" y="2919262"/>
            <a:ext cx="456723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 err="1">
                <a:latin typeface="+mj-lt"/>
                <a:ea typeface="MS PGothic" pitchFamily="34" charset="-128"/>
                <a:cs typeface="Arial" panose="020B0604020202020204" pitchFamily="34" charset="0"/>
              </a:rPr>
              <a:t>Microinvasive</a:t>
            </a:r>
            <a:r>
              <a:rPr lang="en-US" altLang="en-US" dirty="0">
                <a:latin typeface="+mj-lt"/>
                <a:ea typeface="MS PGothic" pitchFamily="34" charset="-128"/>
                <a:cs typeface="Arial" panose="020B0604020202020204" pitchFamily="34" charset="0"/>
              </a:rPr>
              <a:t> Mucinous Carcinoma</a:t>
            </a:r>
          </a:p>
        </p:txBody>
      </p:sp>
      <p:sp>
        <p:nvSpPr>
          <p:cNvPr id="3" name="Rectangle 2"/>
          <p:cNvSpPr/>
          <p:nvPr/>
        </p:nvSpPr>
        <p:spPr>
          <a:xfrm>
            <a:off x="6167489" y="2919262"/>
            <a:ext cx="537894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dirty="0">
                <a:latin typeface="+mj-lt"/>
                <a:ea typeface="ＭＳ Ｐゴシック" charset="-128"/>
                <a:cs typeface="Arial" panose="020B0604020202020204" pitchFamily="34" charset="0"/>
              </a:rPr>
              <a:t>Mucinous Borderline Tumor with Microinvasion</a:t>
            </a:r>
            <a:endParaRPr lang="en-US" dirty="0">
              <a:latin typeface="+mj-lt"/>
              <a:ea typeface="ＭＳ Ｐゴシック" pitchFamily="34" charset="-128"/>
              <a:cs typeface="Arial" panose="020B0604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C83C7D1-DC37-401A-ACEE-B51026E2AB0A}"/>
              </a:ext>
            </a:extLst>
          </p:cNvPr>
          <p:cNvGrpSpPr/>
          <p:nvPr/>
        </p:nvGrpSpPr>
        <p:grpSpPr>
          <a:xfrm>
            <a:off x="1278326" y="3332958"/>
            <a:ext cx="3795712" cy="3570287"/>
            <a:chOff x="2016819" y="3332958"/>
            <a:chExt cx="3795712" cy="3570287"/>
          </a:xfrm>
        </p:grpSpPr>
        <p:sp>
          <p:nvSpPr>
            <p:cNvPr id="1288" name="Freeform 1287"/>
            <p:cNvSpPr/>
            <p:nvPr/>
          </p:nvSpPr>
          <p:spPr bwMode="auto">
            <a:xfrm>
              <a:off x="2016819" y="3332958"/>
              <a:ext cx="3795712" cy="3560859"/>
            </a:xfrm>
            <a:custGeom>
              <a:avLst/>
              <a:gdLst>
                <a:gd name="connsiteX0" fmla="*/ 0 w 2133600"/>
                <a:gd name="connsiteY0" fmla="*/ 1845852 h 2206799"/>
                <a:gd name="connsiteX1" fmla="*/ 152400 w 2133600"/>
                <a:gd name="connsiteY1" fmla="*/ 1364589 h 2206799"/>
                <a:gd name="connsiteX2" fmla="*/ 240632 w 2133600"/>
                <a:gd name="connsiteY2" fmla="*/ 771031 h 2206799"/>
                <a:gd name="connsiteX3" fmla="*/ 553453 w 2133600"/>
                <a:gd name="connsiteY3" fmla="*/ 618631 h 2206799"/>
                <a:gd name="connsiteX4" fmla="*/ 697832 w 2133600"/>
                <a:gd name="connsiteY4" fmla="*/ 1099894 h 2206799"/>
                <a:gd name="connsiteX5" fmla="*/ 737937 w 2133600"/>
                <a:gd name="connsiteY5" fmla="*/ 1749599 h 2206799"/>
                <a:gd name="connsiteX6" fmla="*/ 922421 w 2133600"/>
                <a:gd name="connsiteY6" fmla="*/ 1869915 h 2206799"/>
                <a:gd name="connsiteX7" fmla="*/ 1074821 w 2133600"/>
                <a:gd name="connsiteY7" fmla="*/ 1107915 h 2206799"/>
                <a:gd name="connsiteX8" fmla="*/ 1179095 w 2133600"/>
                <a:gd name="connsiteY8" fmla="*/ 434147 h 2206799"/>
                <a:gd name="connsiteX9" fmla="*/ 1548063 w 2133600"/>
                <a:gd name="connsiteY9" fmla="*/ 1010 h 2206799"/>
                <a:gd name="connsiteX10" fmla="*/ 1876926 w 2133600"/>
                <a:gd name="connsiteY10" fmla="*/ 337894 h 2206799"/>
                <a:gd name="connsiteX11" fmla="*/ 1716505 w 2133600"/>
                <a:gd name="connsiteY11" fmla="*/ 1051768 h 2206799"/>
                <a:gd name="connsiteX12" fmla="*/ 1724526 w 2133600"/>
                <a:gd name="connsiteY12" fmla="*/ 1621262 h 2206799"/>
                <a:gd name="connsiteX13" fmla="*/ 1852863 w 2133600"/>
                <a:gd name="connsiteY13" fmla="*/ 1901999 h 2206799"/>
                <a:gd name="connsiteX14" fmla="*/ 2133600 w 2133600"/>
                <a:gd name="connsiteY14" fmla="*/ 2206799 h 2206799"/>
                <a:gd name="connsiteX0" fmla="*/ 0 w 2300287"/>
                <a:gd name="connsiteY0" fmla="*/ 2236377 h 2236377"/>
                <a:gd name="connsiteX1" fmla="*/ 319087 w 2300287"/>
                <a:gd name="connsiteY1" fmla="*/ 1364589 h 2236377"/>
                <a:gd name="connsiteX2" fmla="*/ 407319 w 2300287"/>
                <a:gd name="connsiteY2" fmla="*/ 771031 h 2236377"/>
                <a:gd name="connsiteX3" fmla="*/ 720140 w 2300287"/>
                <a:gd name="connsiteY3" fmla="*/ 618631 h 2236377"/>
                <a:gd name="connsiteX4" fmla="*/ 864519 w 2300287"/>
                <a:gd name="connsiteY4" fmla="*/ 1099894 h 2236377"/>
                <a:gd name="connsiteX5" fmla="*/ 904624 w 2300287"/>
                <a:gd name="connsiteY5" fmla="*/ 1749599 h 2236377"/>
                <a:gd name="connsiteX6" fmla="*/ 1089108 w 2300287"/>
                <a:gd name="connsiteY6" fmla="*/ 1869915 h 2236377"/>
                <a:gd name="connsiteX7" fmla="*/ 1241508 w 2300287"/>
                <a:gd name="connsiteY7" fmla="*/ 1107915 h 2236377"/>
                <a:gd name="connsiteX8" fmla="*/ 1345782 w 2300287"/>
                <a:gd name="connsiteY8" fmla="*/ 434147 h 2236377"/>
                <a:gd name="connsiteX9" fmla="*/ 1714750 w 2300287"/>
                <a:gd name="connsiteY9" fmla="*/ 1010 h 2236377"/>
                <a:gd name="connsiteX10" fmla="*/ 2043613 w 2300287"/>
                <a:gd name="connsiteY10" fmla="*/ 337894 h 2236377"/>
                <a:gd name="connsiteX11" fmla="*/ 1883192 w 2300287"/>
                <a:gd name="connsiteY11" fmla="*/ 1051768 h 2236377"/>
                <a:gd name="connsiteX12" fmla="*/ 1891213 w 2300287"/>
                <a:gd name="connsiteY12" fmla="*/ 1621262 h 2236377"/>
                <a:gd name="connsiteX13" fmla="*/ 2019550 w 2300287"/>
                <a:gd name="connsiteY13" fmla="*/ 1901999 h 2236377"/>
                <a:gd name="connsiteX14" fmla="*/ 2300287 w 2300287"/>
                <a:gd name="connsiteY14" fmla="*/ 2206799 h 2236377"/>
                <a:gd name="connsiteX0" fmla="*/ 0 w 2300287"/>
                <a:gd name="connsiteY0" fmla="*/ 2236377 h 2236377"/>
                <a:gd name="connsiteX1" fmla="*/ 319087 w 2300287"/>
                <a:gd name="connsiteY1" fmla="*/ 1364589 h 2236377"/>
                <a:gd name="connsiteX2" fmla="*/ 407319 w 2300287"/>
                <a:gd name="connsiteY2" fmla="*/ 771031 h 2236377"/>
                <a:gd name="connsiteX3" fmla="*/ 720140 w 2300287"/>
                <a:gd name="connsiteY3" fmla="*/ 618631 h 2236377"/>
                <a:gd name="connsiteX4" fmla="*/ 864519 w 2300287"/>
                <a:gd name="connsiteY4" fmla="*/ 1099894 h 2236377"/>
                <a:gd name="connsiteX5" fmla="*/ 904624 w 2300287"/>
                <a:gd name="connsiteY5" fmla="*/ 1749599 h 2236377"/>
                <a:gd name="connsiteX6" fmla="*/ 1089108 w 2300287"/>
                <a:gd name="connsiteY6" fmla="*/ 1869915 h 2236377"/>
                <a:gd name="connsiteX7" fmla="*/ 1241508 w 2300287"/>
                <a:gd name="connsiteY7" fmla="*/ 1107915 h 2236377"/>
                <a:gd name="connsiteX8" fmla="*/ 1345782 w 2300287"/>
                <a:gd name="connsiteY8" fmla="*/ 434147 h 2236377"/>
                <a:gd name="connsiteX9" fmla="*/ 1714750 w 2300287"/>
                <a:gd name="connsiteY9" fmla="*/ 1010 h 2236377"/>
                <a:gd name="connsiteX10" fmla="*/ 2043613 w 2300287"/>
                <a:gd name="connsiteY10" fmla="*/ 337894 h 2236377"/>
                <a:gd name="connsiteX11" fmla="*/ 1883192 w 2300287"/>
                <a:gd name="connsiteY11" fmla="*/ 1051768 h 2236377"/>
                <a:gd name="connsiteX12" fmla="*/ 1891213 w 2300287"/>
                <a:gd name="connsiteY12" fmla="*/ 1621262 h 2236377"/>
                <a:gd name="connsiteX13" fmla="*/ 2019550 w 2300287"/>
                <a:gd name="connsiteY13" fmla="*/ 1901999 h 2236377"/>
                <a:gd name="connsiteX14" fmla="*/ 2300287 w 2300287"/>
                <a:gd name="connsiteY14" fmla="*/ 2206799 h 2236377"/>
                <a:gd name="connsiteX0" fmla="*/ 0 w 2596134"/>
                <a:gd name="connsiteY0" fmla="*/ 2236377 h 2804532"/>
                <a:gd name="connsiteX1" fmla="*/ 319087 w 2596134"/>
                <a:gd name="connsiteY1" fmla="*/ 1364589 h 2804532"/>
                <a:gd name="connsiteX2" fmla="*/ 407319 w 2596134"/>
                <a:gd name="connsiteY2" fmla="*/ 771031 h 2804532"/>
                <a:gd name="connsiteX3" fmla="*/ 720140 w 2596134"/>
                <a:gd name="connsiteY3" fmla="*/ 618631 h 2804532"/>
                <a:gd name="connsiteX4" fmla="*/ 864519 w 2596134"/>
                <a:gd name="connsiteY4" fmla="*/ 1099894 h 2804532"/>
                <a:gd name="connsiteX5" fmla="*/ 904624 w 2596134"/>
                <a:gd name="connsiteY5" fmla="*/ 1749599 h 2804532"/>
                <a:gd name="connsiteX6" fmla="*/ 1089108 w 2596134"/>
                <a:gd name="connsiteY6" fmla="*/ 1869915 h 2804532"/>
                <a:gd name="connsiteX7" fmla="*/ 1241508 w 2596134"/>
                <a:gd name="connsiteY7" fmla="*/ 1107915 h 2804532"/>
                <a:gd name="connsiteX8" fmla="*/ 1345782 w 2596134"/>
                <a:gd name="connsiteY8" fmla="*/ 434147 h 2804532"/>
                <a:gd name="connsiteX9" fmla="*/ 1714750 w 2596134"/>
                <a:gd name="connsiteY9" fmla="*/ 1010 h 2804532"/>
                <a:gd name="connsiteX10" fmla="*/ 2043613 w 2596134"/>
                <a:gd name="connsiteY10" fmla="*/ 337894 h 2804532"/>
                <a:gd name="connsiteX11" fmla="*/ 1883192 w 2596134"/>
                <a:gd name="connsiteY11" fmla="*/ 1051768 h 2804532"/>
                <a:gd name="connsiteX12" fmla="*/ 1891213 w 2596134"/>
                <a:gd name="connsiteY12" fmla="*/ 1621262 h 2804532"/>
                <a:gd name="connsiteX13" fmla="*/ 2019550 w 2596134"/>
                <a:gd name="connsiteY13" fmla="*/ 1901999 h 2804532"/>
                <a:gd name="connsiteX14" fmla="*/ 2596134 w 2596134"/>
                <a:gd name="connsiteY14" fmla="*/ 2804532 h 2804532"/>
                <a:gd name="connsiteX0" fmla="*/ 0 w 2605465"/>
                <a:gd name="connsiteY0" fmla="*/ 2236377 h 2804532"/>
                <a:gd name="connsiteX1" fmla="*/ 319087 w 2605465"/>
                <a:gd name="connsiteY1" fmla="*/ 1364589 h 2804532"/>
                <a:gd name="connsiteX2" fmla="*/ 407319 w 2605465"/>
                <a:gd name="connsiteY2" fmla="*/ 771031 h 2804532"/>
                <a:gd name="connsiteX3" fmla="*/ 720140 w 2605465"/>
                <a:gd name="connsiteY3" fmla="*/ 618631 h 2804532"/>
                <a:gd name="connsiteX4" fmla="*/ 864519 w 2605465"/>
                <a:gd name="connsiteY4" fmla="*/ 1099894 h 2804532"/>
                <a:gd name="connsiteX5" fmla="*/ 904624 w 2605465"/>
                <a:gd name="connsiteY5" fmla="*/ 1749599 h 2804532"/>
                <a:gd name="connsiteX6" fmla="*/ 1089108 w 2605465"/>
                <a:gd name="connsiteY6" fmla="*/ 1869915 h 2804532"/>
                <a:gd name="connsiteX7" fmla="*/ 1241508 w 2605465"/>
                <a:gd name="connsiteY7" fmla="*/ 1107915 h 2804532"/>
                <a:gd name="connsiteX8" fmla="*/ 1345782 w 2605465"/>
                <a:gd name="connsiteY8" fmla="*/ 434147 h 2804532"/>
                <a:gd name="connsiteX9" fmla="*/ 1714750 w 2605465"/>
                <a:gd name="connsiteY9" fmla="*/ 1010 h 2804532"/>
                <a:gd name="connsiteX10" fmla="*/ 2043613 w 2605465"/>
                <a:gd name="connsiteY10" fmla="*/ 337894 h 2804532"/>
                <a:gd name="connsiteX11" fmla="*/ 1883192 w 2605465"/>
                <a:gd name="connsiteY11" fmla="*/ 1051768 h 2804532"/>
                <a:gd name="connsiteX12" fmla="*/ 1891213 w 2605465"/>
                <a:gd name="connsiteY12" fmla="*/ 1621262 h 2804532"/>
                <a:gd name="connsiteX13" fmla="*/ 2019550 w 2605465"/>
                <a:gd name="connsiteY13" fmla="*/ 1901999 h 2804532"/>
                <a:gd name="connsiteX14" fmla="*/ 2596134 w 2605465"/>
                <a:gd name="connsiteY14" fmla="*/ 2804532 h 2804532"/>
                <a:gd name="connsiteX0" fmla="*/ 0 w 2834898"/>
                <a:gd name="connsiteY0" fmla="*/ 2822033 h 2822033"/>
                <a:gd name="connsiteX1" fmla="*/ 548520 w 2834898"/>
                <a:gd name="connsiteY1" fmla="*/ 1364589 h 2822033"/>
                <a:gd name="connsiteX2" fmla="*/ 636752 w 2834898"/>
                <a:gd name="connsiteY2" fmla="*/ 771031 h 2822033"/>
                <a:gd name="connsiteX3" fmla="*/ 949573 w 2834898"/>
                <a:gd name="connsiteY3" fmla="*/ 618631 h 2822033"/>
                <a:gd name="connsiteX4" fmla="*/ 1093952 w 2834898"/>
                <a:gd name="connsiteY4" fmla="*/ 1099894 h 2822033"/>
                <a:gd name="connsiteX5" fmla="*/ 1134057 w 2834898"/>
                <a:gd name="connsiteY5" fmla="*/ 1749599 h 2822033"/>
                <a:gd name="connsiteX6" fmla="*/ 1318541 w 2834898"/>
                <a:gd name="connsiteY6" fmla="*/ 1869915 h 2822033"/>
                <a:gd name="connsiteX7" fmla="*/ 1470941 w 2834898"/>
                <a:gd name="connsiteY7" fmla="*/ 1107915 h 2822033"/>
                <a:gd name="connsiteX8" fmla="*/ 1575215 w 2834898"/>
                <a:gd name="connsiteY8" fmla="*/ 434147 h 2822033"/>
                <a:gd name="connsiteX9" fmla="*/ 1944183 w 2834898"/>
                <a:gd name="connsiteY9" fmla="*/ 1010 h 2822033"/>
                <a:gd name="connsiteX10" fmla="*/ 2273046 w 2834898"/>
                <a:gd name="connsiteY10" fmla="*/ 337894 h 2822033"/>
                <a:gd name="connsiteX11" fmla="*/ 2112625 w 2834898"/>
                <a:gd name="connsiteY11" fmla="*/ 1051768 h 2822033"/>
                <a:gd name="connsiteX12" fmla="*/ 2120646 w 2834898"/>
                <a:gd name="connsiteY12" fmla="*/ 1621262 h 2822033"/>
                <a:gd name="connsiteX13" fmla="*/ 2248983 w 2834898"/>
                <a:gd name="connsiteY13" fmla="*/ 1901999 h 2822033"/>
                <a:gd name="connsiteX14" fmla="*/ 2825567 w 2834898"/>
                <a:gd name="connsiteY14" fmla="*/ 2804532 h 2822033"/>
                <a:gd name="connsiteX0" fmla="*/ 0 w 2834898"/>
                <a:gd name="connsiteY0" fmla="*/ 2822033 h 2822033"/>
                <a:gd name="connsiteX1" fmla="*/ 220413 w 2834898"/>
                <a:gd name="connsiteY1" fmla="*/ 2347679 h 2822033"/>
                <a:gd name="connsiteX2" fmla="*/ 548520 w 2834898"/>
                <a:gd name="connsiteY2" fmla="*/ 1364589 h 2822033"/>
                <a:gd name="connsiteX3" fmla="*/ 636752 w 2834898"/>
                <a:gd name="connsiteY3" fmla="*/ 771031 h 2822033"/>
                <a:gd name="connsiteX4" fmla="*/ 949573 w 2834898"/>
                <a:gd name="connsiteY4" fmla="*/ 618631 h 2822033"/>
                <a:gd name="connsiteX5" fmla="*/ 1093952 w 2834898"/>
                <a:gd name="connsiteY5" fmla="*/ 1099894 h 2822033"/>
                <a:gd name="connsiteX6" fmla="*/ 1134057 w 2834898"/>
                <a:gd name="connsiteY6" fmla="*/ 1749599 h 2822033"/>
                <a:gd name="connsiteX7" fmla="*/ 1318541 w 2834898"/>
                <a:gd name="connsiteY7" fmla="*/ 1869915 h 2822033"/>
                <a:gd name="connsiteX8" fmla="*/ 1470941 w 2834898"/>
                <a:gd name="connsiteY8" fmla="*/ 1107915 h 2822033"/>
                <a:gd name="connsiteX9" fmla="*/ 1575215 w 2834898"/>
                <a:gd name="connsiteY9" fmla="*/ 434147 h 2822033"/>
                <a:gd name="connsiteX10" fmla="*/ 1944183 w 2834898"/>
                <a:gd name="connsiteY10" fmla="*/ 1010 h 2822033"/>
                <a:gd name="connsiteX11" fmla="*/ 2273046 w 2834898"/>
                <a:gd name="connsiteY11" fmla="*/ 337894 h 2822033"/>
                <a:gd name="connsiteX12" fmla="*/ 2112625 w 2834898"/>
                <a:gd name="connsiteY12" fmla="*/ 1051768 h 2822033"/>
                <a:gd name="connsiteX13" fmla="*/ 2120646 w 2834898"/>
                <a:gd name="connsiteY13" fmla="*/ 1621262 h 2822033"/>
                <a:gd name="connsiteX14" fmla="*/ 2248983 w 2834898"/>
                <a:gd name="connsiteY14" fmla="*/ 1901999 h 2822033"/>
                <a:gd name="connsiteX15" fmla="*/ 2825567 w 2834898"/>
                <a:gd name="connsiteY15" fmla="*/ 2804532 h 2822033"/>
                <a:gd name="connsiteX0" fmla="*/ 82748 w 2917646"/>
                <a:gd name="connsiteY0" fmla="*/ 2822033 h 2822033"/>
                <a:gd name="connsiteX1" fmla="*/ 303161 w 2917646"/>
                <a:gd name="connsiteY1" fmla="*/ 2347679 h 2822033"/>
                <a:gd name="connsiteX2" fmla="*/ 631268 w 2917646"/>
                <a:gd name="connsiteY2" fmla="*/ 1364589 h 2822033"/>
                <a:gd name="connsiteX3" fmla="*/ 719500 w 2917646"/>
                <a:gd name="connsiteY3" fmla="*/ 771031 h 2822033"/>
                <a:gd name="connsiteX4" fmla="*/ 1032321 w 2917646"/>
                <a:gd name="connsiteY4" fmla="*/ 618631 h 2822033"/>
                <a:gd name="connsiteX5" fmla="*/ 1176700 w 2917646"/>
                <a:gd name="connsiteY5" fmla="*/ 1099894 h 2822033"/>
                <a:gd name="connsiteX6" fmla="*/ 1216805 w 2917646"/>
                <a:gd name="connsiteY6" fmla="*/ 1749599 h 2822033"/>
                <a:gd name="connsiteX7" fmla="*/ 1401289 w 2917646"/>
                <a:gd name="connsiteY7" fmla="*/ 1869915 h 2822033"/>
                <a:gd name="connsiteX8" fmla="*/ 1553689 w 2917646"/>
                <a:gd name="connsiteY8" fmla="*/ 1107915 h 2822033"/>
                <a:gd name="connsiteX9" fmla="*/ 1657963 w 2917646"/>
                <a:gd name="connsiteY9" fmla="*/ 434147 h 2822033"/>
                <a:gd name="connsiteX10" fmla="*/ 2026931 w 2917646"/>
                <a:gd name="connsiteY10" fmla="*/ 1010 h 2822033"/>
                <a:gd name="connsiteX11" fmla="*/ 2355794 w 2917646"/>
                <a:gd name="connsiteY11" fmla="*/ 337894 h 2822033"/>
                <a:gd name="connsiteX12" fmla="*/ 2195373 w 2917646"/>
                <a:gd name="connsiteY12" fmla="*/ 1051768 h 2822033"/>
                <a:gd name="connsiteX13" fmla="*/ 2203394 w 2917646"/>
                <a:gd name="connsiteY13" fmla="*/ 1621262 h 2822033"/>
                <a:gd name="connsiteX14" fmla="*/ 2331731 w 2917646"/>
                <a:gd name="connsiteY14" fmla="*/ 1901999 h 2822033"/>
                <a:gd name="connsiteX15" fmla="*/ 2908315 w 2917646"/>
                <a:gd name="connsiteY15" fmla="*/ 2804532 h 2822033"/>
                <a:gd name="connsiteX0" fmla="*/ 74784 w 2909682"/>
                <a:gd name="connsiteY0" fmla="*/ 2822033 h 2822033"/>
                <a:gd name="connsiteX1" fmla="*/ 355574 w 2909682"/>
                <a:gd name="connsiteY1" fmla="*/ 2208812 h 2822033"/>
                <a:gd name="connsiteX2" fmla="*/ 623304 w 2909682"/>
                <a:gd name="connsiteY2" fmla="*/ 1364589 h 2822033"/>
                <a:gd name="connsiteX3" fmla="*/ 711536 w 2909682"/>
                <a:gd name="connsiteY3" fmla="*/ 771031 h 2822033"/>
                <a:gd name="connsiteX4" fmla="*/ 1024357 w 2909682"/>
                <a:gd name="connsiteY4" fmla="*/ 618631 h 2822033"/>
                <a:gd name="connsiteX5" fmla="*/ 1168736 w 2909682"/>
                <a:gd name="connsiteY5" fmla="*/ 1099894 h 2822033"/>
                <a:gd name="connsiteX6" fmla="*/ 1208841 w 2909682"/>
                <a:gd name="connsiteY6" fmla="*/ 1749599 h 2822033"/>
                <a:gd name="connsiteX7" fmla="*/ 1393325 w 2909682"/>
                <a:gd name="connsiteY7" fmla="*/ 1869915 h 2822033"/>
                <a:gd name="connsiteX8" fmla="*/ 1545725 w 2909682"/>
                <a:gd name="connsiteY8" fmla="*/ 1107915 h 2822033"/>
                <a:gd name="connsiteX9" fmla="*/ 1649999 w 2909682"/>
                <a:gd name="connsiteY9" fmla="*/ 434147 h 2822033"/>
                <a:gd name="connsiteX10" fmla="*/ 2018967 w 2909682"/>
                <a:gd name="connsiteY10" fmla="*/ 1010 h 2822033"/>
                <a:gd name="connsiteX11" fmla="*/ 2347830 w 2909682"/>
                <a:gd name="connsiteY11" fmla="*/ 337894 h 2822033"/>
                <a:gd name="connsiteX12" fmla="*/ 2187409 w 2909682"/>
                <a:gd name="connsiteY12" fmla="*/ 1051768 h 2822033"/>
                <a:gd name="connsiteX13" fmla="*/ 2195430 w 2909682"/>
                <a:gd name="connsiteY13" fmla="*/ 1621262 h 2822033"/>
                <a:gd name="connsiteX14" fmla="*/ 2323767 w 2909682"/>
                <a:gd name="connsiteY14" fmla="*/ 1901999 h 2822033"/>
                <a:gd name="connsiteX15" fmla="*/ 2900351 w 2909682"/>
                <a:gd name="connsiteY15" fmla="*/ 2804532 h 2822033"/>
                <a:gd name="connsiteX0" fmla="*/ 172738 w 3007636"/>
                <a:gd name="connsiteY0" fmla="*/ 2822033 h 2822033"/>
                <a:gd name="connsiteX1" fmla="*/ 453528 w 3007636"/>
                <a:gd name="connsiteY1" fmla="*/ 2208812 h 2822033"/>
                <a:gd name="connsiteX2" fmla="*/ 721258 w 3007636"/>
                <a:gd name="connsiteY2" fmla="*/ 1364589 h 2822033"/>
                <a:gd name="connsiteX3" fmla="*/ 809490 w 3007636"/>
                <a:gd name="connsiteY3" fmla="*/ 771031 h 2822033"/>
                <a:gd name="connsiteX4" fmla="*/ 1122311 w 3007636"/>
                <a:gd name="connsiteY4" fmla="*/ 618631 h 2822033"/>
                <a:gd name="connsiteX5" fmla="*/ 1266690 w 3007636"/>
                <a:gd name="connsiteY5" fmla="*/ 1099894 h 2822033"/>
                <a:gd name="connsiteX6" fmla="*/ 1306795 w 3007636"/>
                <a:gd name="connsiteY6" fmla="*/ 1749599 h 2822033"/>
                <a:gd name="connsiteX7" fmla="*/ 1491279 w 3007636"/>
                <a:gd name="connsiteY7" fmla="*/ 1869915 h 2822033"/>
                <a:gd name="connsiteX8" fmla="*/ 1643679 w 3007636"/>
                <a:gd name="connsiteY8" fmla="*/ 1107915 h 2822033"/>
                <a:gd name="connsiteX9" fmla="*/ 1747953 w 3007636"/>
                <a:gd name="connsiteY9" fmla="*/ 434147 h 2822033"/>
                <a:gd name="connsiteX10" fmla="*/ 2116921 w 3007636"/>
                <a:gd name="connsiteY10" fmla="*/ 1010 h 2822033"/>
                <a:gd name="connsiteX11" fmla="*/ 2445784 w 3007636"/>
                <a:gd name="connsiteY11" fmla="*/ 337894 h 2822033"/>
                <a:gd name="connsiteX12" fmla="*/ 2285363 w 3007636"/>
                <a:gd name="connsiteY12" fmla="*/ 1051768 h 2822033"/>
                <a:gd name="connsiteX13" fmla="*/ 2293384 w 3007636"/>
                <a:gd name="connsiteY13" fmla="*/ 1621262 h 2822033"/>
                <a:gd name="connsiteX14" fmla="*/ 2421721 w 3007636"/>
                <a:gd name="connsiteY14" fmla="*/ 1901999 h 2822033"/>
                <a:gd name="connsiteX15" fmla="*/ 2998305 w 3007636"/>
                <a:gd name="connsiteY15" fmla="*/ 2804532 h 2822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07636" h="2822033">
                  <a:moveTo>
                    <a:pt x="172738" y="2822033"/>
                  </a:moveTo>
                  <a:cubicBezTo>
                    <a:pt x="-309769" y="2350524"/>
                    <a:pt x="362108" y="2451719"/>
                    <a:pt x="453528" y="2208812"/>
                  </a:cubicBezTo>
                  <a:cubicBezTo>
                    <a:pt x="544948" y="1965905"/>
                    <a:pt x="661931" y="1604219"/>
                    <a:pt x="721258" y="1364589"/>
                  </a:cubicBezTo>
                  <a:cubicBezTo>
                    <a:pt x="780585" y="1124959"/>
                    <a:pt x="742648" y="895357"/>
                    <a:pt x="809490" y="771031"/>
                  </a:cubicBezTo>
                  <a:cubicBezTo>
                    <a:pt x="876332" y="646705"/>
                    <a:pt x="1046111" y="563821"/>
                    <a:pt x="1122311" y="618631"/>
                  </a:cubicBezTo>
                  <a:cubicBezTo>
                    <a:pt x="1198511" y="673441"/>
                    <a:pt x="1235943" y="911399"/>
                    <a:pt x="1266690" y="1099894"/>
                  </a:cubicBezTo>
                  <a:cubicBezTo>
                    <a:pt x="1297437" y="1288389"/>
                    <a:pt x="1269364" y="1621262"/>
                    <a:pt x="1306795" y="1749599"/>
                  </a:cubicBezTo>
                  <a:cubicBezTo>
                    <a:pt x="1344227" y="1877936"/>
                    <a:pt x="1435132" y="1976862"/>
                    <a:pt x="1491279" y="1869915"/>
                  </a:cubicBezTo>
                  <a:cubicBezTo>
                    <a:pt x="1547426" y="1762968"/>
                    <a:pt x="1600900" y="1347210"/>
                    <a:pt x="1643679" y="1107915"/>
                  </a:cubicBezTo>
                  <a:cubicBezTo>
                    <a:pt x="1686458" y="868620"/>
                    <a:pt x="1669079" y="618631"/>
                    <a:pt x="1747953" y="434147"/>
                  </a:cubicBezTo>
                  <a:cubicBezTo>
                    <a:pt x="1826827" y="249663"/>
                    <a:pt x="2000616" y="17052"/>
                    <a:pt x="2116921" y="1010"/>
                  </a:cubicBezTo>
                  <a:cubicBezTo>
                    <a:pt x="2233226" y="-15032"/>
                    <a:pt x="2417710" y="162768"/>
                    <a:pt x="2445784" y="337894"/>
                  </a:cubicBezTo>
                  <a:cubicBezTo>
                    <a:pt x="2473858" y="513020"/>
                    <a:pt x="2310763" y="837873"/>
                    <a:pt x="2285363" y="1051768"/>
                  </a:cubicBezTo>
                  <a:cubicBezTo>
                    <a:pt x="2259963" y="1265663"/>
                    <a:pt x="2270658" y="1479557"/>
                    <a:pt x="2293384" y="1621262"/>
                  </a:cubicBezTo>
                  <a:cubicBezTo>
                    <a:pt x="2316110" y="1762967"/>
                    <a:pt x="2304234" y="1704787"/>
                    <a:pt x="2421721" y="1901999"/>
                  </a:cubicBezTo>
                  <a:cubicBezTo>
                    <a:pt x="2539208" y="2099211"/>
                    <a:pt x="3085232" y="2429230"/>
                    <a:pt x="2998305" y="2804532"/>
                  </a:cubicBezTo>
                </a:path>
              </a:pathLst>
            </a:custGeom>
            <a:solidFill>
              <a:sysClr val="window" lastClr="FFFFFF">
                <a:lumMod val="20000"/>
                <a:lumOff val="80000"/>
                <a:alpha val="40000"/>
              </a:sysClr>
            </a:solidFill>
            <a:ln w="12700" cap="flat" cmpd="sng" algn="ctr">
              <a:solidFill>
                <a:sysClr val="window" lastClr="FFFFFF"/>
              </a:solidFill>
              <a:prstDash val="solid"/>
              <a:round/>
              <a:headEnd type="none" w="sm" len="sm"/>
              <a:tailEnd type="none" w="sm" len="sm"/>
            </a:ln>
            <a:effectLst>
              <a:glow rad="101600">
                <a:srgbClr val="A5A5A5">
                  <a:satMod val="175000"/>
                  <a:alpha val="40000"/>
                </a:srgbClr>
              </a:glow>
              <a:softEdge rad="31750"/>
            </a:effec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289" name="Freeform 1288"/>
            <p:cNvSpPr/>
            <p:nvPr/>
          </p:nvSpPr>
          <p:spPr bwMode="auto">
            <a:xfrm rot="957626">
              <a:off x="2778819" y="5784058"/>
              <a:ext cx="268287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290" name="Freeform 1289"/>
            <p:cNvSpPr/>
            <p:nvPr/>
          </p:nvSpPr>
          <p:spPr bwMode="auto">
            <a:xfrm rot="957626">
              <a:off x="2861225" y="5815353"/>
              <a:ext cx="159761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291" name="Freeform 1290"/>
            <p:cNvSpPr/>
            <p:nvPr/>
          </p:nvSpPr>
          <p:spPr bwMode="auto">
            <a:xfrm rot="1379710">
              <a:off x="2796281" y="5661820"/>
              <a:ext cx="268288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292" name="Freeform 1291"/>
            <p:cNvSpPr/>
            <p:nvPr/>
          </p:nvSpPr>
          <p:spPr bwMode="auto">
            <a:xfrm rot="1379710">
              <a:off x="2876060" y="5695849"/>
              <a:ext cx="159761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293" name="Freeform 1292"/>
            <p:cNvSpPr/>
            <p:nvPr/>
          </p:nvSpPr>
          <p:spPr bwMode="auto">
            <a:xfrm rot="479332">
              <a:off x="3063542" y="5962223"/>
              <a:ext cx="1356064" cy="941022"/>
            </a:xfrm>
            <a:custGeom>
              <a:avLst/>
              <a:gdLst>
                <a:gd name="connsiteX0" fmla="*/ 0 w 2133600"/>
                <a:gd name="connsiteY0" fmla="*/ 1845852 h 2206799"/>
                <a:gd name="connsiteX1" fmla="*/ 152400 w 2133600"/>
                <a:gd name="connsiteY1" fmla="*/ 1364589 h 2206799"/>
                <a:gd name="connsiteX2" fmla="*/ 240632 w 2133600"/>
                <a:gd name="connsiteY2" fmla="*/ 771031 h 2206799"/>
                <a:gd name="connsiteX3" fmla="*/ 553453 w 2133600"/>
                <a:gd name="connsiteY3" fmla="*/ 618631 h 2206799"/>
                <a:gd name="connsiteX4" fmla="*/ 697832 w 2133600"/>
                <a:gd name="connsiteY4" fmla="*/ 1099894 h 2206799"/>
                <a:gd name="connsiteX5" fmla="*/ 737937 w 2133600"/>
                <a:gd name="connsiteY5" fmla="*/ 1749599 h 2206799"/>
                <a:gd name="connsiteX6" fmla="*/ 922421 w 2133600"/>
                <a:gd name="connsiteY6" fmla="*/ 1869915 h 2206799"/>
                <a:gd name="connsiteX7" fmla="*/ 1074821 w 2133600"/>
                <a:gd name="connsiteY7" fmla="*/ 1107915 h 2206799"/>
                <a:gd name="connsiteX8" fmla="*/ 1179095 w 2133600"/>
                <a:gd name="connsiteY8" fmla="*/ 434147 h 2206799"/>
                <a:gd name="connsiteX9" fmla="*/ 1548063 w 2133600"/>
                <a:gd name="connsiteY9" fmla="*/ 1010 h 2206799"/>
                <a:gd name="connsiteX10" fmla="*/ 1876926 w 2133600"/>
                <a:gd name="connsiteY10" fmla="*/ 337894 h 2206799"/>
                <a:gd name="connsiteX11" fmla="*/ 1716505 w 2133600"/>
                <a:gd name="connsiteY11" fmla="*/ 1051768 h 2206799"/>
                <a:gd name="connsiteX12" fmla="*/ 1724526 w 2133600"/>
                <a:gd name="connsiteY12" fmla="*/ 1621262 h 2206799"/>
                <a:gd name="connsiteX13" fmla="*/ 1852863 w 2133600"/>
                <a:gd name="connsiteY13" fmla="*/ 1901999 h 2206799"/>
                <a:gd name="connsiteX14" fmla="*/ 2133600 w 2133600"/>
                <a:gd name="connsiteY14" fmla="*/ 2206799 h 2206799"/>
                <a:gd name="connsiteX0" fmla="*/ 0 w 2300287"/>
                <a:gd name="connsiteY0" fmla="*/ 2236377 h 2236377"/>
                <a:gd name="connsiteX1" fmla="*/ 319087 w 2300287"/>
                <a:gd name="connsiteY1" fmla="*/ 1364589 h 2236377"/>
                <a:gd name="connsiteX2" fmla="*/ 407319 w 2300287"/>
                <a:gd name="connsiteY2" fmla="*/ 771031 h 2236377"/>
                <a:gd name="connsiteX3" fmla="*/ 720140 w 2300287"/>
                <a:gd name="connsiteY3" fmla="*/ 618631 h 2236377"/>
                <a:gd name="connsiteX4" fmla="*/ 864519 w 2300287"/>
                <a:gd name="connsiteY4" fmla="*/ 1099894 h 2236377"/>
                <a:gd name="connsiteX5" fmla="*/ 904624 w 2300287"/>
                <a:gd name="connsiteY5" fmla="*/ 1749599 h 2236377"/>
                <a:gd name="connsiteX6" fmla="*/ 1089108 w 2300287"/>
                <a:gd name="connsiteY6" fmla="*/ 1869915 h 2236377"/>
                <a:gd name="connsiteX7" fmla="*/ 1241508 w 2300287"/>
                <a:gd name="connsiteY7" fmla="*/ 1107915 h 2236377"/>
                <a:gd name="connsiteX8" fmla="*/ 1345782 w 2300287"/>
                <a:gd name="connsiteY8" fmla="*/ 434147 h 2236377"/>
                <a:gd name="connsiteX9" fmla="*/ 1714750 w 2300287"/>
                <a:gd name="connsiteY9" fmla="*/ 1010 h 2236377"/>
                <a:gd name="connsiteX10" fmla="*/ 2043613 w 2300287"/>
                <a:gd name="connsiteY10" fmla="*/ 337894 h 2236377"/>
                <a:gd name="connsiteX11" fmla="*/ 1883192 w 2300287"/>
                <a:gd name="connsiteY11" fmla="*/ 1051768 h 2236377"/>
                <a:gd name="connsiteX12" fmla="*/ 1891213 w 2300287"/>
                <a:gd name="connsiteY12" fmla="*/ 1621262 h 2236377"/>
                <a:gd name="connsiteX13" fmla="*/ 2019550 w 2300287"/>
                <a:gd name="connsiteY13" fmla="*/ 1901999 h 2236377"/>
                <a:gd name="connsiteX14" fmla="*/ 2300287 w 2300287"/>
                <a:gd name="connsiteY14" fmla="*/ 2206799 h 2236377"/>
                <a:gd name="connsiteX0" fmla="*/ 0 w 2300287"/>
                <a:gd name="connsiteY0" fmla="*/ 2236377 h 2236377"/>
                <a:gd name="connsiteX1" fmla="*/ 319087 w 2300287"/>
                <a:gd name="connsiteY1" fmla="*/ 1364589 h 2236377"/>
                <a:gd name="connsiteX2" fmla="*/ 407319 w 2300287"/>
                <a:gd name="connsiteY2" fmla="*/ 771031 h 2236377"/>
                <a:gd name="connsiteX3" fmla="*/ 720140 w 2300287"/>
                <a:gd name="connsiteY3" fmla="*/ 618631 h 2236377"/>
                <a:gd name="connsiteX4" fmla="*/ 864519 w 2300287"/>
                <a:gd name="connsiteY4" fmla="*/ 1099894 h 2236377"/>
                <a:gd name="connsiteX5" fmla="*/ 904624 w 2300287"/>
                <a:gd name="connsiteY5" fmla="*/ 1749599 h 2236377"/>
                <a:gd name="connsiteX6" fmla="*/ 1089108 w 2300287"/>
                <a:gd name="connsiteY6" fmla="*/ 1869915 h 2236377"/>
                <a:gd name="connsiteX7" fmla="*/ 1241508 w 2300287"/>
                <a:gd name="connsiteY7" fmla="*/ 1107915 h 2236377"/>
                <a:gd name="connsiteX8" fmla="*/ 1345782 w 2300287"/>
                <a:gd name="connsiteY8" fmla="*/ 434147 h 2236377"/>
                <a:gd name="connsiteX9" fmla="*/ 1714750 w 2300287"/>
                <a:gd name="connsiteY9" fmla="*/ 1010 h 2236377"/>
                <a:gd name="connsiteX10" fmla="*/ 2043613 w 2300287"/>
                <a:gd name="connsiteY10" fmla="*/ 337894 h 2236377"/>
                <a:gd name="connsiteX11" fmla="*/ 1883192 w 2300287"/>
                <a:gd name="connsiteY11" fmla="*/ 1051768 h 2236377"/>
                <a:gd name="connsiteX12" fmla="*/ 1891213 w 2300287"/>
                <a:gd name="connsiteY12" fmla="*/ 1621262 h 2236377"/>
                <a:gd name="connsiteX13" fmla="*/ 2019550 w 2300287"/>
                <a:gd name="connsiteY13" fmla="*/ 1901999 h 2236377"/>
                <a:gd name="connsiteX14" fmla="*/ 2300287 w 2300287"/>
                <a:gd name="connsiteY14" fmla="*/ 2206799 h 2236377"/>
                <a:gd name="connsiteX0" fmla="*/ 0 w 2596134"/>
                <a:gd name="connsiteY0" fmla="*/ 2236377 h 2804532"/>
                <a:gd name="connsiteX1" fmla="*/ 319087 w 2596134"/>
                <a:gd name="connsiteY1" fmla="*/ 1364589 h 2804532"/>
                <a:gd name="connsiteX2" fmla="*/ 407319 w 2596134"/>
                <a:gd name="connsiteY2" fmla="*/ 771031 h 2804532"/>
                <a:gd name="connsiteX3" fmla="*/ 720140 w 2596134"/>
                <a:gd name="connsiteY3" fmla="*/ 618631 h 2804532"/>
                <a:gd name="connsiteX4" fmla="*/ 864519 w 2596134"/>
                <a:gd name="connsiteY4" fmla="*/ 1099894 h 2804532"/>
                <a:gd name="connsiteX5" fmla="*/ 904624 w 2596134"/>
                <a:gd name="connsiteY5" fmla="*/ 1749599 h 2804532"/>
                <a:gd name="connsiteX6" fmla="*/ 1089108 w 2596134"/>
                <a:gd name="connsiteY6" fmla="*/ 1869915 h 2804532"/>
                <a:gd name="connsiteX7" fmla="*/ 1241508 w 2596134"/>
                <a:gd name="connsiteY7" fmla="*/ 1107915 h 2804532"/>
                <a:gd name="connsiteX8" fmla="*/ 1345782 w 2596134"/>
                <a:gd name="connsiteY8" fmla="*/ 434147 h 2804532"/>
                <a:gd name="connsiteX9" fmla="*/ 1714750 w 2596134"/>
                <a:gd name="connsiteY9" fmla="*/ 1010 h 2804532"/>
                <a:gd name="connsiteX10" fmla="*/ 2043613 w 2596134"/>
                <a:gd name="connsiteY10" fmla="*/ 337894 h 2804532"/>
                <a:gd name="connsiteX11" fmla="*/ 1883192 w 2596134"/>
                <a:gd name="connsiteY11" fmla="*/ 1051768 h 2804532"/>
                <a:gd name="connsiteX12" fmla="*/ 1891213 w 2596134"/>
                <a:gd name="connsiteY12" fmla="*/ 1621262 h 2804532"/>
                <a:gd name="connsiteX13" fmla="*/ 2019550 w 2596134"/>
                <a:gd name="connsiteY13" fmla="*/ 1901999 h 2804532"/>
                <a:gd name="connsiteX14" fmla="*/ 2596134 w 2596134"/>
                <a:gd name="connsiteY14" fmla="*/ 2804532 h 2804532"/>
                <a:gd name="connsiteX0" fmla="*/ 0 w 2605465"/>
                <a:gd name="connsiteY0" fmla="*/ 2236377 h 2804532"/>
                <a:gd name="connsiteX1" fmla="*/ 319087 w 2605465"/>
                <a:gd name="connsiteY1" fmla="*/ 1364589 h 2804532"/>
                <a:gd name="connsiteX2" fmla="*/ 407319 w 2605465"/>
                <a:gd name="connsiteY2" fmla="*/ 771031 h 2804532"/>
                <a:gd name="connsiteX3" fmla="*/ 720140 w 2605465"/>
                <a:gd name="connsiteY3" fmla="*/ 618631 h 2804532"/>
                <a:gd name="connsiteX4" fmla="*/ 864519 w 2605465"/>
                <a:gd name="connsiteY4" fmla="*/ 1099894 h 2804532"/>
                <a:gd name="connsiteX5" fmla="*/ 904624 w 2605465"/>
                <a:gd name="connsiteY5" fmla="*/ 1749599 h 2804532"/>
                <a:gd name="connsiteX6" fmla="*/ 1089108 w 2605465"/>
                <a:gd name="connsiteY6" fmla="*/ 1869915 h 2804532"/>
                <a:gd name="connsiteX7" fmla="*/ 1241508 w 2605465"/>
                <a:gd name="connsiteY7" fmla="*/ 1107915 h 2804532"/>
                <a:gd name="connsiteX8" fmla="*/ 1345782 w 2605465"/>
                <a:gd name="connsiteY8" fmla="*/ 434147 h 2804532"/>
                <a:gd name="connsiteX9" fmla="*/ 1714750 w 2605465"/>
                <a:gd name="connsiteY9" fmla="*/ 1010 h 2804532"/>
                <a:gd name="connsiteX10" fmla="*/ 2043613 w 2605465"/>
                <a:gd name="connsiteY10" fmla="*/ 337894 h 2804532"/>
                <a:gd name="connsiteX11" fmla="*/ 1883192 w 2605465"/>
                <a:gd name="connsiteY11" fmla="*/ 1051768 h 2804532"/>
                <a:gd name="connsiteX12" fmla="*/ 1891213 w 2605465"/>
                <a:gd name="connsiteY12" fmla="*/ 1621262 h 2804532"/>
                <a:gd name="connsiteX13" fmla="*/ 2019550 w 2605465"/>
                <a:gd name="connsiteY13" fmla="*/ 1901999 h 2804532"/>
                <a:gd name="connsiteX14" fmla="*/ 2596134 w 2605465"/>
                <a:gd name="connsiteY14" fmla="*/ 2804532 h 2804532"/>
                <a:gd name="connsiteX0" fmla="*/ 0 w 2834898"/>
                <a:gd name="connsiteY0" fmla="*/ 2822033 h 2822033"/>
                <a:gd name="connsiteX1" fmla="*/ 548520 w 2834898"/>
                <a:gd name="connsiteY1" fmla="*/ 1364589 h 2822033"/>
                <a:gd name="connsiteX2" fmla="*/ 636752 w 2834898"/>
                <a:gd name="connsiteY2" fmla="*/ 771031 h 2822033"/>
                <a:gd name="connsiteX3" fmla="*/ 949573 w 2834898"/>
                <a:gd name="connsiteY3" fmla="*/ 618631 h 2822033"/>
                <a:gd name="connsiteX4" fmla="*/ 1093952 w 2834898"/>
                <a:gd name="connsiteY4" fmla="*/ 1099894 h 2822033"/>
                <a:gd name="connsiteX5" fmla="*/ 1134057 w 2834898"/>
                <a:gd name="connsiteY5" fmla="*/ 1749599 h 2822033"/>
                <a:gd name="connsiteX6" fmla="*/ 1318541 w 2834898"/>
                <a:gd name="connsiteY6" fmla="*/ 1869915 h 2822033"/>
                <a:gd name="connsiteX7" fmla="*/ 1470941 w 2834898"/>
                <a:gd name="connsiteY7" fmla="*/ 1107915 h 2822033"/>
                <a:gd name="connsiteX8" fmla="*/ 1575215 w 2834898"/>
                <a:gd name="connsiteY8" fmla="*/ 434147 h 2822033"/>
                <a:gd name="connsiteX9" fmla="*/ 1944183 w 2834898"/>
                <a:gd name="connsiteY9" fmla="*/ 1010 h 2822033"/>
                <a:gd name="connsiteX10" fmla="*/ 2273046 w 2834898"/>
                <a:gd name="connsiteY10" fmla="*/ 337894 h 2822033"/>
                <a:gd name="connsiteX11" fmla="*/ 2112625 w 2834898"/>
                <a:gd name="connsiteY11" fmla="*/ 1051768 h 2822033"/>
                <a:gd name="connsiteX12" fmla="*/ 2120646 w 2834898"/>
                <a:gd name="connsiteY12" fmla="*/ 1621262 h 2822033"/>
                <a:gd name="connsiteX13" fmla="*/ 2248983 w 2834898"/>
                <a:gd name="connsiteY13" fmla="*/ 1901999 h 2822033"/>
                <a:gd name="connsiteX14" fmla="*/ 2825567 w 2834898"/>
                <a:gd name="connsiteY14" fmla="*/ 2804532 h 2822033"/>
                <a:gd name="connsiteX0" fmla="*/ 0 w 2834898"/>
                <a:gd name="connsiteY0" fmla="*/ 2822033 h 2822033"/>
                <a:gd name="connsiteX1" fmla="*/ 220413 w 2834898"/>
                <a:gd name="connsiteY1" fmla="*/ 2347679 h 2822033"/>
                <a:gd name="connsiteX2" fmla="*/ 548520 w 2834898"/>
                <a:gd name="connsiteY2" fmla="*/ 1364589 h 2822033"/>
                <a:gd name="connsiteX3" fmla="*/ 636752 w 2834898"/>
                <a:gd name="connsiteY3" fmla="*/ 771031 h 2822033"/>
                <a:gd name="connsiteX4" fmla="*/ 949573 w 2834898"/>
                <a:gd name="connsiteY4" fmla="*/ 618631 h 2822033"/>
                <a:gd name="connsiteX5" fmla="*/ 1093952 w 2834898"/>
                <a:gd name="connsiteY5" fmla="*/ 1099894 h 2822033"/>
                <a:gd name="connsiteX6" fmla="*/ 1134057 w 2834898"/>
                <a:gd name="connsiteY6" fmla="*/ 1749599 h 2822033"/>
                <a:gd name="connsiteX7" fmla="*/ 1318541 w 2834898"/>
                <a:gd name="connsiteY7" fmla="*/ 1869915 h 2822033"/>
                <a:gd name="connsiteX8" fmla="*/ 1470941 w 2834898"/>
                <a:gd name="connsiteY8" fmla="*/ 1107915 h 2822033"/>
                <a:gd name="connsiteX9" fmla="*/ 1575215 w 2834898"/>
                <a:gd name="connsiteY9" fmla="*/ 434147 h 2822033"/>
                <a:gd name="connsiteX10" fmla="*/ 1944183 w 2834898"/>
                <a:gd name="connsiteY10" fmla="*/ 1010 h 2822033"/>
                <a:gd name="connsiteX11" fmla="*/ 2273046 w 2834898"/>
                <a:gd name="connsiteY11" fmla="*/ 337894 h 2822033"/>
                <a:gd name="connsiteX12" fmla="*/ 2112625 w 2834898"/>
                <a:gd name="connsiteY12" fmla="*/ 1051768 h 2822033"/>
                <a:gd name="connsiteX13" fmla="*/ 2120646 w 2834898"/>
                <a:gd name="connsiteY13" fmla="*/ 1621262 h 2822033"/>
                <a:gd name="connsiteX14" fmla="*/ 2248983 w 2834898"/>
                <a:gd name="connsiteY14" fmla="*/ 1901999 h 2822033"/>
                <a:gd name="connsiteX15" fmla="*/ 2825567 w 2834898"/>
                <a:gd name="connsiteY15" fmla="*/ 2804532 h 2822033"/>
                <a:gd name="connsiteX0" fmla="*/ 82748 w 2917646"/>
                <a:gd name="connsiteY0" fmla="*/ 2822033 h 2822033"/>
                <a:gd name="connsiteX1" fmla="*/ 303161 w 2917646"/>
                <a:gd name="connsiteY1" fmla="*/ 2347679 h 2822033"/>
                <a:gd name="connsiteX2" fmla="*/ 631268 w 2917646"/>
                <a:gd name="connsiteY2" fmla="*/ 1364589 h 2822033"/>
                <a:gd name="connsiteX3" fmla="*/ 719500 w 2917646"/>
                <a:gd name="connsiteY3" fmla="*/ 771031 h 2822033"/>
                <a:gd name="connsiteX4" fmla="*/ 1032321 w 2917646"/>
                <a:gd name="connsiteY4" fmla="*/ 618631 h 2822033"/>
                <a:gd name="connsiteX5" fmla="*/ 1176700 w 2917646"/>
                <a:gd name="connsiteY5" fmla="*/ 1099894 h 2822033"/>
                <a:gd name="connsiteX6" fmla="*/ 1216805 w 2917646"/>
                <a:gd name="connsiteY6" fmla="*/ 1749599 h 2822033"/>
                <a:gd name="connsiteX7" fmla="*/ 1401289 w 2917646"/>
                <a:gd name="connsiteY7" fmla="*/ 1869915 h 2822033"/>
                <a:gd name="connsiteX8" fmla="*/ 1553689 w 2917646"/>
                <a:gd name="connsiteY8" fmla="*/ 1107915 h 2822033"/>
                <a:gd name="connsiteX9" fmla="*/ 1657963 w 2917646"/>
                <a:gd name="connsiteY9" fmla="*/ 434147 h 2822033"/>
                <a:gd name="connsiteX10" fmla="*/ 2026931 w 2917646"/>
                <a:gd name="connsiteY10" fmla="*/ 1010 h 2822033"/>
                <a:gd name="connsiteX11" fmla="*/ 2355794 w 2917646"/>
                <a:gd name="connsiteY11" fmla="*/ 337894 h 2822033"/>
                <a:gd name="connsiteX12" fmla="*/ 2195373 w 2917646"/>
                <a:gd name="connsiteY12" fmla="*/ 1051768 h 2822033"/>
                <a:gd name="connsiteX13" fmla="*/ 2203394 w 2917646"/>
                <a:gd name="connsiteY13" fmla="*/ 1621262 h 2822033"/>
                <a:gd name="connsiteX14" fmla="*/ 2331731 w 2917646"/>
                <a:gd name="connsiteY14" fmla="*/ 1901999 h 2822033"/>
                <a:gd name="connsiteX15" fmla="*/ 2908315 w 2917646"/>
                <a:gd name="connsiteY15" fmla="*/ 2804532 h 2822033"/>
                <a:gd name="connsiteX0" fmla="*/ 74784 w 2909682"/>
                <a:gd name="connsiteY0" fmla="*/ 2822033 h 2822033"/>
                <a:gd name="connsiteX1" fmla="*/ 355574 w 2909682"/>
                <a:gd name="connsiteY1" fmla="*/ 2208812 h 2822033"/>
                <a:gd name="connsiteX2" fmla="*/ 623304 w 2909682"/>
                <a:gd name="connsiteY2" fmla="*/ 1364589 h 2822033"/>
                <a:gd name="connsiteX3" fmla="*/ 711536 w 2909682"/>
                <a:gd name="connsiteY3" fmla="*/ 771031 h 2822033"/>
                <a:gd name="connsiteX4" fmla="*/ 1024357 w 2909682"/>
                <a:gd name="connsiteY4" fmla="*/ 618631 h 2822033"/>
                <a:gd name="connsiteX5" fmla="*/ 1168736 w 2909682"/>
                <a:gd name="connsiteY5" fmla="*/ 1099894 h 2822033"/>
                <a:gd name="connsiteX6" fmla="*/ 1208841 w 2909682"/>
                <a:gd name="connsiteY6" fmla="*/ 1749599 h 2822033"/>
                <a:gd name="connsiteX7" fmla="*/ 1393325 w 2909682"/>
                <a:gd name="connsiteY7" fmla="*/ 1869915 h 2822033"/>
                <a:gd name="connsiteX8" fmla="*/ 1545725 w 2909682"/>
                <a:gd name="connsiteY8" fmla="*/ 1107915 h 2822033"/>
                <a:gd name="connsiteX9" fmla="*/ 1649999 w 2909682"/>
                <a:gd name="connsiteY9" fmla="*/ 434147 h 2822033"/>
                <a:gd name="connsiteX10" fmla="*/ 2018967 w 2909682"/>
                <a:gd name="connsiteY10" fmla="*/ 1010 h 2822033"/>
                <a:gd name="connsiteX11" fmla="*/ 2347830 w 2909682"/>
                <a:gd name="connsiteY11" fmla="*/ 337894 h 2822033"/>
                <a:gd name="connsiteX12" fmla="*/ 2187409 w 2909682"/>
                <a:gd name="connsiteY12" fmla="*/ 1051768 h 2822033"/>
                <a:gd name="connsiteX13" fmla="*/ 2195430 w 2909682"/>
                <a:gd name="connsiteY13" fmla="*/ 1621262 h 2822033"/>
                <a:gd name="connsiteX14" fmla="*/ 2323767 w 2909682"/>
                <a:gd name="connsiteY14" fmla="*/ 1901999 h 2822033"/>
                <a:gd name="connsiteX15" fmla="*/ 2900351 w 2909682"/>
                <a:gd name="connsiteY15" fmla="*/ 2804532 h 2822033"/>
                <a:gd name="connsiteX0" fmla="*/ 172738 w 3007636"/>
                <a:gd name="connsiteY0" fmla="*/ 2822033 h 2822033"/>
                <a:gd name="connsiteX1" fmla="*/ 453528 w 3007636"/>
                <a:gd name="connsiteY1" fmla="*/ 2208812 h 2822033"/>
                <a:gd name="connsiteX2" fmla="*/ 721258 w 3007636"/>
                <a:gd name="connsiteY2" fmla="*/ 1364589 h 2822033"/>
                <a:gd name="connsiteX3" fmla="*/ 809490 w 3007636"/>
                <a:gd name="connsiteY3" fmla="*/ 771031 h 2822033"/>
                <a:gd name="connsiteX4" fmla="*/ 1122311 w 3007636"/>
                <a:gd name="connsiteY4" fmla="*/ 618631 h 2822033"/>
                <a:gd name="connsiteX5" fmla="*/ 1266690 w 3007636"/>
                <a:gd name="connsiteY5" fmla="*/ 1099894 h 2822033"/>
                <a:gd name="connsiteX6" fmla="*/ 1306795 w 3007636"/>
                <a:gd name="connsiteY6" fmla="*/ 1749599 h 2822033"/>
                <a:gd name="connsiteX7" fmla="*/ 1491279 w 3007636"/>
                <a:gd name="connsiteY7" fmla="*/ 1869915 h 2822033"/>
                <a:gd name="connsiteX8" fmla="*/ 1643679 w 3007636"/>
                <a:gd name="connsiteY8" fmla="*/ 1107915 h 2822033"/>
                <a:gd name="connsiteX9" fmla="*/ 1747953 w 3007636"/>
                <a:gd name="connsiteY9" fmla="*/ 434147 h 2822033"/>
                <a:gd name="connsiteX10" fmla="*/ 2116921 w 3007636"/>
                <a:gd name="connsiteY10" fmla="*/ 1010 h 2822033"/>
                <a:gd name="connsiteX11" fmla="*/ 2445784 w 3007636"/>
                <a:gd name="connsiteY11" fmla="*/ 337894 h 2822033"/>
                <a:gd name="connsiteX12" fmla="*/ 2285363 w 3007636"/>
                <a:gd name="connsiteY12" fmla="*/ 1051768 h 2822033"/>
                <a:gd name="connsiteX13" fmla="*/ 2293384 w 3007636"/>
                <a:gd name="connsiteY13" fmla="*/ 1621262 h 2822033"/>
                <a:gd name="connsiteX14" fmla="*/ 2421721 w 3007636"/>
                <a:gd name="connsiteY14" fmla="*/ 1901999 h 2822033"/>
                <a:gd name="connsiteX15" fmla="*/ 2998305 w 3007636"/>
                <a:gd name="connsiteY15" fmla="*/ 2804532 h 2822033"/>
                <a:gd name="connsiteX0" fmla="*/ 172738 w 2449020"/>
                <a:gd name="connsiteY0" fmla="*/ 2822033 h 2822033"/>
                <a:gd name="connsiteX1" fmla="*/ 453528 w 2449020"/>
                <a:gd name="connsiteY1" fmla="*/ 2208812 h 2822033"/>
                <a:gd name="connsiteX2" fmla="*/ 721258 w 2449020"/>
                <a:gd name="connsiteY2" fmla="*/ 1364589 h 2822033"/>
                <a:gd name="connsiteX3" fmla="*/ 809490 w 2449020"/>
                <a:gd name="connsiteY3" fmla="*/ 771031 h 2822033"/>
                <a:gd name="connsiteX4" fmla="*/ 1122311 w 2449020"/>
                <a:gd name="connsiteY4" fmla="*/ 618631 h 2822033"/>
                <a:gd name="connsiteX5" fmla="*/ 1266690 w 2449020"/>
                <a:gd name="connsiteY5" fmla="*/ 1099894 h 2822033"/>
                <a:gd name="connsiteX6" fmla="*/ 1306795 w 2449020"/>
                <a:gd name="connsiteY6" fmla="*/ 1749599 h 2822033"/>
                <a:gd name="connsiteX7" fmla="*/ 1491279 w 2449020"/>
                <a:gd name="connsiteY7" fmla="*/ 1869915 h 2822033"/>
                <a:gd name="connsiteX8" fmla="*/ 1643679 w 2449020"/>
                <a:gd name="connsiteY8" fmla="*/ 1107915 h 2822033"/>
                <a:gd name="connsiteX9" fmla="*/ 1747953 w 2449020"/>
                <a:gd name="connsiteY9" fmla="*/ 434147 h 2822033"/>
                <a:gd name="connsiteX10" fmla="*/ 2116921 w 2449020"/>
                <a:gd name="connsiteY10" fmla="*/ 1010 h 2822033"/>
                <a:gd name="connsiteX11" fmla="*/ 2445784 w 2449020"/>
                <a:gd name="connsiteY11" fmla="*/ 337894 h 2822033"/>
                <a:gd name="connsiteX12" fmla="*/ 2285363 w 2449020"/>
                <a:gd name="connsiteY12" fmla="*/ 1051768 h 2822033"/>
                <a:gd name="connsiteX13" fmla="*/ 2293384 w 2449020"/>
                <a:gd name="connsiteY13" fmla="*/ 1621262 h 2822033"/>
                <a:gd name="connsiteX14" fmla="*/ 2421721 w 2449020"/>
                <a:gd name="connsiteY14" fmla="*/ 1901999 h 2822033"/>
                <a:gd name="connsiteX0" fmla="*/ 172738 w 2449020"/>
                <a:gd name="connsiteY0" fmla="*/ 2822033 h 2822033"/>
                <a:gd name="connsiteX1" fmla="*/ 453528 w 2449020"/>
                <a:gd name="connsiteY1" fmla="*/ 2208812 h 2822033"/>
                <a:gd name="connsiteX2" fmla="*/ 721258 w 2449020"/>
                <a:gd name="connsiteY2" fmla="*/ 1364589 h 2822033"/>
                <a:gd name="connsiteX3" fmla="*/ 809490 w 2449020"/>
                <a:gd name="connsiteY3" fmla="*/ 771031 h 2822033"/>
                <a:gd name="connsiteX4" fmla="*/ 1122311 w 2449020"/>
                <a:gd name="connsiteY4" fmla="*/ 618631 h 2822033"/>
                <a:gd name="connsiteX5" fmla="*/ 1266690 w 2449020"/>
                <a:gd name="connsiteY5" fmla="*/ 1099894 h 2822033"/>
                <a:gd name="connsiteX6" fmla="*/ 1306795 w 2449020"/>
                <a:gd name="connsiteY6" fmla="*/ 1749599 h 2822033"/>
                <a:gd name="connsiteX7" fmla="*/ 1643679 w 2449020"/>
                <a:gd name="connsiteY7" fmla="*/ 1107915 h 2822033"/>
                <a:gd name="connsiteX8" fmla="*/ 1747953 w 2449020"/>
                <a:gd name="connsiteY8" fmla="*/ 434147 h 2822033"/>
                <a:gd name="connsiteX9" fmla="*/ 2116921 w 2449020"/>
                <a:gd name="connsiteY9" fmla="*/ 1010 h 2822033"/>
                <a:gd name="connsiteX10" fmla="*/ 2445784 w 2449020"/>
                <a:gd name="connsiteY10" fmla="*/ 337894 h 2822033"/>
                <a:gd name="connsiteX11" fmla="*/ 2285363 w 2449020"/>
                <a:gd name="connsiteY11" fmla="*/ 1051768 h 2822033"/>
                <a:gd name="connsiteX12" fmla="*/ 2293384 w 2449020"/>
                <a:gd name="connsiteY12" fmla="*/ 1621262 h 2822033"/>
                <a:gd name="connsiteX13" fmla="*/ 2421721 w 2449020"/>
                <a:gd name="connsiteY13" fmla="*/ 1901999 h 2822033"/>
                <a:gd name="connsiteX0" fmla="*/ 172738 w 2449020"/>
                <a:gd name="connsiteY0" fmla="*/ 2822033 h 2822033"/>
                <a:gd name="connsiteX1" fmla="*/ 453528 w 2449020"/>
                <a:gd name="connsiteY1" fmla="*/ 2208812 h 2822033"/>
                <a:gd name="connsiteX2" fmla="*/ 721258 w 2449020"/>
                <a:gd name="connsiteY2" fmla="*/ 1364589 h 2822033"/>
                <a:gd name="connsiteX3" fmla="*/ 809490 w 2449020"/>
                <a:gd name="connsiteY3" fmla="*/ 771031 h 2822033"/>
                <a:gd name="connsiteX4" fmla="*/ 1122311 w 2449020"/>
                <a:gd name="connsiteY4" fmla="*/ 618631 h 2822033"/>
                <a:gd name="connsiteX5" fmla="*/ 1266690 w 2449020"/>
                <a:gd name="connsiteY5" fmla="*/ 1099894 h 2822033"/>
                <a:gd name="connsiteX6" fmla="*/ 1643679 w 2449020"/>
                <a:gd name="connsiteY6" fmla="*/ 1107915 h 2822033"/>
                <a:gd name="connsiteX7" fmla="*/ 1747953 w 2449020"/>
                <a:gd name="connsiteY7" fmla="*/ 434147 h 2822033"/>
                <a:gd name="connsiteX8" fmla="*/ 2116921 w 2449020"/>
                <a:gd name="connsiteY8" fmla="*/ 1010 h 2822033"/>
                <a:gd name="connsiteX9" fmla="*/ 2445784 w 2449020"/>
                <a:gd name="connsiteY9" fmla="*/ 337894 h 2822033"/>
                <a:gd name="connsiteX10" fmla="*/ 2285363 w 2449020"/>
                <a:gd name="connsiteY10" fmla="*/ 1051768 h 2822033"/>
                <a:gd name="connsiteX11" fmla="*/ 2293384 w 2449020"/>
                <a:gd name="connsiteY11" fmla="*/ 1621262 h 2822033"/>
                <a:gd name="connsiteX12" fmla="*/ 2421721 w 2449020"/>
                <a:gd name="connsiteY12" fmla="*/ 1901999 h 2822033"/>
                <a:gd name="connsiteX0" fmla="*/ 172738 w 2449020"/>
                <a:gd name="connsiteY0" fmla="*/ 2822033 h 2822033"/>
                <a:gd name="connsiteX1" fmla="*/ 453528 w 2449020"/>
                <a:gd name="connsiteY1" fmla="*/ 2208812 h 2822033"/>
                <a:gd name="connsiteX2" fmla="*/ 721258 w 2449020"/>
                <a:gd name="connsiteY2" fmla="*/ 1364589 h 2822033"/>
                <a:gd name="connsiteX3" fmla="*/ 809490 w 2449020"/>
                <a:gd name="connsiteY3" fmla="*/ 771031 h 2822033"/>
                <a:gd name="connsiteX4" fmla="*/ 1122311 w 2449020"/>
                <a:gd name="connsiteY4" fmla="*/ 618631 h 2822033"/>
                <a:gd name="connsiteX5" fmla="*/ 1643679 w 2449020"/>
                <a:gd name="connsiteY5" fmla="*/ 1107915 h 2822033"/>
                <a:gd name="connsiteX6" fmla="*/ 1747953 w 2449020"/>
                <a:gd name="connsiteY6" fmla="*/ 434147 h 2822033"/>
                <a:gd name="connsiteX7" fmla="*/ 2116921 w 2449020"/>
                <a:gd name="connsiteY7" fmla="*/ 1010 h 2822033"/>
                <a:gd name="connsiteX8" fmla="*/ 2445784 w 2449020"/>
                <a:gd name="connsiteY8" fmla="*/ 337894 h 2822033"/>
                <a:gd name="connsiteX9" fmla="*/ 2285363 w 2449020"/>
                <a:gd name="connsiteY9" fmla="*/ 1051768 h 2822033"/>
                <a:gd name="connsiteX10" fmla="*/ 2293384 w 2449020"/>
                <a:gd name="connsiteY10" fmla="*/ 1621262 h 2822033"/>
                <a:gd name="connsiteX11" fmla="*/ 2421721 w 2449020"/>
                <a:gd name="connsiteY11" fmla="*/ 1901999 h 2822033"/>
                <a:gd name="connsiteX0" fmla="*/ 172738 w 2449020"/>
                <a:gd name="connsiteY0" fmla="*/ 2822033 h 2822033"/>
                <a:gd name="connsiteX1" fmla="*/ 453528 w 2449020"/>
                <a:gd name="connsiteY1" fmla="*/ 2208812 h 2822033"/>
                <a:gd name="connsiteX2" fmla="*/ 721258 w 2449020"/>
                <a:gd name="connsiteY2" fmla="*/ 1364589 h 2822033"/>
                <a:gd name="connsiteX3" fmla="*/ 809490 w 2449020"/>
                <a:gd name="connsiteY3" fmla="*/ 771031 h 2822033"/>
                <a:gd name="connsiteX4" fmla="*/ 1122311 w 2449020"/>
                <a:gd name="connsiteY4" fmla="*/ 618631 h 2822033"/>
                <a:gd name="connsiteX5" fmla="*/ 1747953 w 2449020"/>
                <a:gd name="connsiteY5" fmla="*/ 434147 h 2822033"/>
                <a:gd name="connsiteX6" fmla="*/ 2116921 w 2449020"/>
                <a:gd name="connsiteY6" fmla="*/ 1010 h 2822033"/>
                <a:gd name="connsiteX7" fmla="*/ 2445784 w 2449020"/>
                <a:gd name="connsiteY7" fmla="*/ 337894 h 2822033"/>
                <a:gd name="connsiteX8" fmla="*/ 2285363 w 2449020"/>
                <a:gd name="connsiteY8" fmla="*/ 1051768 h 2822033"/>
                <a:gd name="connsiteX9" fmla="*/ 2293384 w 2449020"/>
                <a:gd name="connsiteY9" fmla="*/ 1621262 h 2822033"/>
                <a:gd name="connsiteX10" fmla="*/ 2421721 w 2449020"/>
                <a:gd name="connsiteY10" fmla="*/ 1901999 h 2822033"/>
                <a:gd name="connsiteX0" fmla="*/ 0 w 1995492"/>
                <a:gd name="connsiteY0" fmla="*/ 2208812 h 2208812"/>
                <a:gd name="connsiteX1" fmla="*/ 267730 w 1995492"/>
                <a:gd name="connsiteY1" fmla="*/ 1364589 h 2208812"/>
                <a:gd name="connsiteX2" fmla="*/ 355962 w 1995492"/>
                <a:gd name="connsiteY2" fmla="*/ 771031 h 2208812"/>
                <a:gd name="connsiteX3" fmla="*/ 668783 w 1995492"/>
                <a:gd name="connsiteY3" fmla="*/ 618631 h 2208812"/>
                <a:gd name="connsiteX4" fmla="*/ 1294425 w 1995492"/>
                <a:gd name="connsiteY4" fmla="*/ 434147 h 2208812"/>
                <a:gd name="connsiteX5" fmla="*/ 1663393 w 1995492"/>
                <a:gd name="connsiteY5" fmla="*/ 1010 h 2208812"/>
                <a:gd name="connsiteX6" fmla="*/ 1992256 w 1995492"/>
                <a:gd name="connsiteY6" fmla="*/ 337894 h 2208812"/>
                <a:gd name="connsiteX7" fmla="*/ 1831835 w 1995492"/>
                <a:gd name="connsiteY7" fmla="*/ 1051768 h 2208812"/>
                <a:gd name="connsiteX8" fmla="*/ 1839856 w 1995492"/>
                <a:gd name="connsiteY8" fmla="*/ 1621262 h 2208812"/>
                <a:gd name="connsiteX9" fmla="*/ 1968193 w 1995492"/>
                <a:gd name="connsiteY9" fmla="*/ 1901999 h 2208812"/>
                <a:gd name="connsiteX0" fmla="*/ 0 w 1727762"/>
                <a:gd name="connsiteY0" fmla="*/ 1364589 h 1901999"/>
                <a:gd name="connsiteX1" fmla="*/ 88232 w 1727762"/>
                <a:gd name="connsiteY1" fmla="*/ 771031 h 1901999"/>
                <a:gd name="connsiteX2" fmla="*/ 401053 w 1727762"/>
                <a:gd name="connsiteY2" fmla="*/ 618631 h 1901999"/>
                <a:gd name="connsiteX3" fmla="*/ 1026695 w 1727762"/>
                <a:gd name="connsiteY3" fmla="*/ 434147 h 1901999"/>
                <a:gd name="connsiteX4" fmla="*/ 1395663 w 1727762"/>
                <a:gd name="connsiteY4" fmla="*/ 1010 h 1901999"/>
                <a:gd name="connsiteX5" fmla="*/ 1724526 w 1727762"/>
                <a:gd name="connsiteY5" fmla="*/ 337894 h 1901999"/>
                <a:gd name="connsiteX6" fmla="*/ 1564105 w 1727762"/>
                <a:gd name="connsiteY6" fmla="*/ 1051768 h 1901999"/>
                <a:gd name="connsiteX7" fmla="*/ 1572126 w 1727762"/>
                <a:gd name="connsiteY7" fmla="*/ 1621262 h 1901999"/>
                <a:gd name="connsiteX8" fmla="*/ 1700463 w 1727762"/>
                <a:gd name="connsiteY8" fmla="*/ 1901999 h 1901999"/>
                <a:gd name="connsiteX0" fmla="*/ 0 w 1727762"/>
                <a:gd name="connsiteY0" fmla="*/ 1364589 h 1901999"/>
                <a:gd name="connsiteX1" fmla="*/ 88232 w 1727762"/>
                <a:gd name="connsiteY1" fmla="*/ 771031 h 1901999"/>
                <a:gd name="connsiteX2" fmla="*/ 401053 w 1727762"/>
                <a:gd name="connsiteY2" fmla="*/ 618631 h 1901999"/>
                <a:gd name="connsiteX3" fmla="*/ 1026695 w 1727762"/>
                <a:gd name="connsiteY3" fmla="*/ 434147 h 1901999"/>
                <a:gd name="connsiteX4" fmla="*/ 1395663 w 1727762"/>
                <a:gd name="connsiteY4" fmla="*/ 1010 h 1901999"/>
                <a:gd name="connsiteX5" fmla="*/ 1724526 w 1727762"/>
                <a:gd name="connsiteY5" fmla="*/ 337894 h 1901999"/>
                <a:gd name="connsiteX6" fmla="*/ 1564105 w 1727762"/>
                <a:gd name="connsiteY6" fmla="*/ 1051768 h 1901999"/>
                <a:gd name="connsiteX7" fmla="*/ 1572126 w 1727762"/>
                <a:gd name="connsiteY7" fmla="*/ 1621262 h 1901999"/>
                <a:gd name="connsiteX8" fmla="*/ 1700463 w 1727762"/>
                <a:gd name="connsiteY8" fmla="*/ 1901999 h 1901999"/>
                <a:gd name="connsiteX9" fmla="*/ 0 w 1727762"/>
                <a:gd name="connsiteY9" fmla="*/ 1364589 h 1901999"/>
                <a:gd name="connsiteX0" fmla="*/ 0 w 1727762"/>
                <a:gd name="connsiteY0" fmla="*/ 1364589 h 1901999"/>
                <a:gd name="connsiteX1" fmla="*/ 88232 w 1727762"/>
                <a:gd name="connsiteY1" fmla="*/ 771031 h 1901999"/>
                <a:gd name="connsiteX2" fmla="*/ 401053 w 1727762"/>
                <a:gd name="connsiteY2" fmla="*/ 618631 h 1901999"/>
                <a:gd name="connsiteX3" fmla="*/ 1026695 w 1727762"/>
                <a:gd name="connsiteY3" fmla="*/ 434147 h 1901999"/>
                <a:gd name="connsiteX4" fmla="*/ 1395663 w 1727762"/>
                <a:gd name="connsiteY4" fmla="*/ 1010 h 1901999"/>
                <a:gd name="connsiteX5" fmla="*/ 1724526 w 1727762"/>
                <a:gd name="connsiteY5" fmla="*/ 337894 h 1901999"/>
                <a:gd name="connsiteX6" fmla="*/ 1564105 w 1727762"/>
                <a:gd name="connsiteY6" fmla="*/ 1051768 h 1901999"/>
                <a:gd name="connsiteX7" fmla="*/ 1572126 w 1727762"/>
                <a:gd name="connsiteY7" fmla="*/ 1621262 h 1901999"/>
                <a:gd name="connsiteX8" fmla="*/ 1700463 w 1727762"/>
                <a:gd name="connsiteY8" fmla="*/ 1901999 h 1901999"/>
                <a:gd name="connsiteX9" fmla="*/ 0 w 1727762"/>
                <a:gd name="connsiteY9" fmla="*/ 1364589 h 1901999"/>
                <a:gd name="connsiteX0" fmla="*/ 83786 w 1811548"/>
                <a:gd name="connsiteY0" fmla="*/ 1364589 h 1901999"/>
                <a:gd name="connsiteX1" fmla="*/ 172018 w 1811548"/>
                <a:gd name="connsiteY1" fmla="*/ 771031 h 1901999"/>
                <a:gd name="connsiteX2" fmla="*/ 484839 w 1811548"/>
                <a:gd name="connsiteY2" fmla="*/ 618631 h 1901999"/>
                <a:gd name="connsiteX3" fmla="*/ 1110481 w 1811548"/>
                <a:gd name="connsiteY3" fmla="*/ 434147 h 1901999"/>
                <a:gd name="connsiteX4" fmla="*/ 1479449 w 1811548"/>
                <a:gd name="connsiteY4" fmla="*/ 1010 h 1901999"/>
                <a:gd name="connsiteX5" fmla="*/ 1808312 w 1811548"/>
                <a:gd name="connsiteY5" fmla="*/ 337894 h 1901999"/>
                <a:gd name="connsiteX6" fmla="*/ 1647891 w 1811548"/>
                <a:gd name="connsiteY6" fmla="*/ 1051768 h 1901999"/>
                <a:gd name="connsiteX7" fmla="*/ 1655912 w 1811548"/>
                <a:gd name="connsiteY7" fmla="*/ 1621262 h 1901999"/>
                <a:gd name="connsiteX8" fmla="*/ 1784249 w 1811548"/>
                <a:gd name="connsiteY8" fmla="*/ 1901999 h 1901999"/>
                <a:gd name="connsiteX9" fmla="*/ 83786 w 1811548"/>
                <a:gd name="connsiteY9" fmla="*/ 1364589 h 1901999"/>
                <a:gd name="connsiteX0" fmla="*/ 102654 w 1830416"/>
                <a:gd name="connsiteY0" fmla="*/ 1364589 h 1631019"/>
                <a:gd name="connsiteX1" fmla="*/ 190886 w 1830416"/>
                <a:gd name="connsiteY1" fmla="*/ 771031 h 1631019"/>
                <a:gd name="connsiteX2" fmla="*/ 503707 w 1830416"/>
                <a:gd name="connsiteY2" fmla="*/ 618631 h 1631019"/>
                <a:gd name="connsiteX3" fmla="*/ 1129349 w 1830416"/>
                <a:gd name="connsiteY3" fmla="*/ 434147 h 1631019"/>
                <a:gd name="connsiteX4" fmla="*/ 1498317 w 1830416"/>
                <a:gd name="connsiteY4" fmla="*/ 1010 h 1631019"/>
                <a:gd name="connsiteX5" fmla="*/ 1827180 w 1830416"/>
                <a:gd name="connsiteY5" fmla="*/ 337894 h 1631019"/>
                <a:gd name="connsiteX6" fmla="*/ 1666759 w 1830416"/>
                <a:gd name="connsiteY6" fmla="*/ 1051768 h 1631019"/>
                <a:gd name="connsiteX7" fmla="*/ 1674780 w 1830416"/>
                <a:gd name="connsiteY7" fmla="*/ 1621262 h 1631019"/>
                <a:gd name="connsiteX8" fmla="*/ 102654 w 1830416"/>
                <a:gd name="connsiteY8" fmla="*/ 1364589 h 1631019"/>
                <a:gd name="connsiteX0" fmla="*/ 102065 w 1829827"/>
                <a:gd name="connsiteY0" fmla="*/ 1364589 h 1371838"/>
                <a:gd name="connsiteX1" fmla="*/ 190297 w 1829827"/>
                <a:gd name="connsiteY1" fmla="*/ 771031 h 1371838"/>
                <a:gd name="connsiteX2" fmla="*/ 503118 w 1829827"/>
                <a:gd name="connsiteY2" fmla="*/ 618631 h 1371838"/>
                <a:gd name="connsiteX3" fmla="*/ 1128760 w 1829827"/>
                <a:gd name="connsiteY3" fmla="*/ 434147 h 1371838"/>
                <a:gd name="connsiteX4" fmla="*/ 1497728 w 1829827"/>
                <a:gd name="connsiteY4" fmla="*/ 1010 h 1371838"/>
                <a:gd name="connsiteX5" fmla="*/ 1826591 w 1829827"/>
                <a:gd name="connsiteY5" fmla="*/ 337894 h 1371838"/>
                <a:gd name="connsiteX6" fmla="*/ 1666170 w 1829827"/>
                <a:gd name="connsiteY6" fmla="*/ 1051768 h 1371838"/>
                <a:gd name="connsiteX7" fmla="*/ 102065 w 1829827"/>
                <a:gd name="connsiteY7" fmla="*/ 1364589 h 1371838"/>
                <a:gd name="connsiteX0" fmla="*/ 79130 w 1805342"/>
                <a:gd name="connsiteY0" fmla="*/ 1364916 h 1454763"/>
                <a:gd name="connsiteX1" fmla="*/ 167362 w 1805342"/>
                <a:gd name="connsiteY1" fmla="*/ 771358 h 1454763"/>
                <a:gd name="connsiteX2" fmla="*/ 480183 w 1805342"/>
                <a:gd name="connsiteY2" fmla="*/ 618958 h 1454763"/>
                <a:gd name="connsiteX3" fmla="*/ 1105825 w 1805342"/>
                <a:gd name="connsiteY3" fmla="*/ 434474 h 1454763"/>
                <a:gd name="connsiteX4" fmla="*/ 1474793 w 1805342"/>
                <a:gd name="connsiteY4" fmla="*/ 1337 h 1454763"/>
                <a:gd name="connsiteX5" fmla="*/ 1803656 w 1805342"/>
                <a:gd name="connsiteY5" fmla="*/ 338221 h 1454763"/>
                <a:gd name="connsiteX6" fmla="*/ 1331287 w 1805342"/>
                <a:gd name="connsiteY6" fmla="*/ 1343917 h 1454763"/>
                <a:gd name="connsiteX7" fmla="*/ 79130 w 1805342"/>
                <a:gd name="connsiteY7" fmla="*/ 1364916 h 1454763"/>
                <a:gd name="connsiteX0" fmla="*/ 79130 w 1805342"/>
                <a:gd name="connsiteY0" fmla="*/ 1364916 h 1454763"/>
                <a:gd name="connsiteX1" fmla="*/ 167362 w 1805342"/>
                <a:gd name="connsiteY1" fmla="*/ 771358 h 1454763"/>
                <a:gd name="connsiteX2" fmla="*/ 480183 w 1805342"/>
                <a:gd name="connsiteY2" fmla="*/ 618958 h 1454763"/>
                <a:gd name="connsiteX3" fmla="*/ 1105825 w 1805342"/>
                <a:gd name="connsiteY3" fmla="*/ 434474 h 1454763"/>
                <a:gd name="connsiteX4" fmla="*/ 1474793 w 1805342"/>
                <a:gd name="connsiteY4" fmla="*/ 1337 h 1454763"/>
                <a:gd name="connsiteX5" fmla="*/ 1803656 w 1805342"/>
                <a:gd name="connsiteY5" fmla="*/ 338221 h 1454763"/>
                <a:gd name="connsiteX6" fmla="*/ 1331287 w 1805342"/>
                <a:gd name="connsiteY6" fmla="*/ 1343917 h 1454763"/>
                <a:gd name="connsiteX7" fmla="*/ 79130 w 1805342"/>
                <a:gd name="connsiteY7" fmla="*/ 1364916 h 1454763"/>
                <a:gd name="connsiteX0" fmla="*/ 79130 w 1805415"/>
                <a:gd name="connsiteY0" fmla="*/ 1363580 h 1453427"/>
                <a:gd name="connsiteX1" fmla="*/ 167362 w 1805415"/>
                <a:gd name="connsiteY1" fmla="*/ 770022 h 1453427"/>
                <a:gd name="connsiteX2" fmla="*/ 480183 w 1805415"/>
                <a:gd name="connsiteY2" fmla="*/ 617622 h 1453427"/>
                <a:gd name="connsiteX3" fmla="*/ 1041287 w 1805415"/>
                <a:gd name="connsiteY3" fmla="*/ 337761 h 1453427"/>
                <a:gd name="connsiteX4" fmla="*/ 1474793 w 1805415"/>
                <a:gd name="connsiteY4" fmla="*/ 1 h 1453427"/>
                <a:gd name="connsiteX5" fmla="*/ 1803656 w 1805415"/>
                <a:gd name="connsiteY5" fmla="*/ 336885 h 1453427"/>
                <a:gd name="connsiteX6" fmla="*/ 1331287 w 1805415"/>
                <a:gd name="connsiteY6" fmla="*/ 1342581 h 1453427"/>
                <a:gd name="connsiteX7" fmla="*/ 79130 w 1805415"/>
                <a:gd name="connsiteY7" fmla="*/ 1363580 h 1453427"/>
                <a:gd name="connsiteX0" fmla="*/ 84828 w 1811113"/>
                <a:gd name="connsiteY0" fmla="*/ 1363580 h 1453427"/>
                <a:gd name="connsiteX1" fmla="*/ 173060 w 1811113"/>
                <a:gd name="connsiteY1" fmla="*/ 770022 h 1453427"/>
                <a:gd name="connsiteX2" fmla="*/ 660284 w 1811113"/>
                <a:gd name="connsiteY2" fmla="*/ 710014 h 1453427"/>
                <a:gd name="connsiteX3" fmla="*/ 1046985 w 1811113"/>
                <a:gd name="connsiteY3" fmla="*/ 337761 h 1453427"/>
                <a:gd name="connsiteX4" fmla="*/ 1480491 w 1811113"/>
                <a:gd name="connsiteY4" fmla="*/ 1 h 1453427"/>
                <a:gd name="connsiteX5" fmla="*/ 1809354 w 1811113"/>
                <a:gd name="connsiteY5" fmla="*/ 336885 h 1453427"/>
                <a:gd name="connsiteX6" fmla="*/ 1336985 w 1811113"/>
                <a:gd name="connsiteY6" fmla="*/ 1342581 h 1453427"/>
                <a:gd name="connsiteX7" fmla="*/ 84828 w 1811113"/>
                <a:gd name="connsiteY7" fmla="*/ 1363580 h 1453427"/>
                <a:gd name="connsiteX0" fmla="*/ 56777 w 1783062"/>
                <a:gd name="connsiteY0" fmla="*/ 1363580 h 1444565"/>
                <a:gd name="connsiteX1" fmla="*/ 255841 w 1783062"/>
                <a:gd name="connsiteY1" fmla="*/ 926954 h 1444565"/>
                <a:gd name="connsiteX2" fmla="*/ 632233 w 1783062"/>
                <a:gd name="connsiteY2" fmla="*/ 710014 h 1444565"/>
                <a:gd name="connsiteX3" fmla="*/ 1018934 w 1783062"/>
                <a:gd name="connsiteY3" fmla="*/ 337761 h 1444565"/>
                <a:gd name="connsiteX4" fmla="*/ 1452440 w 1783062"/>
                <a:gd name="connsiteY4" fmla="*/ 1 h 1444565"/>
                <a:gd name="connsiteX5" fmla="*/ 1781303 w 1783062"/>
                <a:gd name="connsiteY5" fmla="*/ 336885 h 1444565"/>
                <a:gd name="connsiteX6" fmla="*/ 1308934 w 1783062"/>
                <a:gd name="connsiteY6" fmla="*/ 1342581 h 1444565"/>
                <a:gd name="connsiteX7" fmla="*/ 56777 w 1783062"/>
                <a:gd name="connsiteY7" fmla="*/ 1363580 h 1444565"/>
                <a:gd name="connsiteX0" fmla="*/ 85302 w 1643840"/>
                <a:gd name="connsiteY0" fmla="*/ 1440040 h 1488704"/>
                <a:gd name="connsiteX1" fmla="*/ 116619 w 1643840"/>
                <a:gd name="connsiteY1" fmla="*/ 926954 h 1488704"/>
                <a:gd name="connsiteX2" fmla="*/ 493011 w 1643840"/>
                <a:gd name="connsiteY2" fmla="*/ 710014 h 1488704"/>
                <a:gd name="connsiteX3" fmla="*/ 879712 w 1643840"/>
                <a:gd name="connsiteY3" fmla="*/ 337761 h 1488704"/>
                <a:gd name="connsiteX4" fmla="*/ 1313218 w 1643840"/>
                <a:gd name="connsiteY4" fmla="*/ 1 h 1488704"/>
                <a:gd name="connsiteX5" fmla="*/ 1642081 w 1643840"/>
                <a:gd name="connsiteY5" fmla="*/ 336885 h 1488704"/>
                <a:gd name="connsiteX6" fmla="*/ 1169712 w 1643840"/>
                <a:gd name="connsiteY6" fmla="*/ 1342581 h 1488704"/>
                <a:gd name="connsiteX7" fmla="*/ 85302 w 1643840"/>
                <a:gd name="connsiteY7" fmla="*/ 1440040 h 1488704"/>
                <a:gd name="connsiteX0" fmla="*/ 77975 w 1639257"/>
                <a:gd name="connsiteY0" fmla="*/ 1440040 h 1557619"/>
                <a:gd name="connsiteX1" fmla="*/ 109292 w 1639257"/>
                <a:gd name="connsiteY1" fmla="*/ 926954 h 1557619"/>
                <a:gd name="connsiteX2" fmla="*/ 485684 w 1639257"/>
                <a:gd name="connsiteY2" fmla="*/ 710014 h 1557619"/>
                <a:gd name="connsiteX3" fmla="*/ 872385 w 1639257"/>
                <a:gd name="connsiteY3" fmla="*/ 337761 h 1557619"/>
                <a:gd name="connsiteX4" fmla="*/ 1305891 w 1639257"/>
                <a:gd name="connsiteY4" fmla="*/ 1 h 1557619"/>
                <a:gd name="connsiteX5" fmla="*/ 1634754 w 1639257"/>
                <a:gd name="connsiteY5" fmla="*/ 336885 h 1557619"/>
                <a:gd name="connsiteX6" fmla="*/ 1063047 w 1639257"/>
                <a:gd name="connsiteY6" fmla="*/ 1459416 h 1557619"/>
                <a:gd name="connsiteX7" fmla="*/ 77975 w 1639257"/>
                <a:gd name="connsiteY7" fmla="*/ 1440040 h 1557619"/>
                <a:gd name="connsiteX0" fmla="*/ 77974 w 1563871"/>
                <a:gd name="connsiteY0" fmla="*/ 1447151 h 1541116"/>
                <a:gd name="connsiteX1" fmla="*/ 109291 w 1563871"/>
                <a:gd name="connsiteY1" fmla="*/ 934065 h 1541116"/>
                <a:gd name="connsiteX2" fmla="*/ 485683 w 1563871"/>
                <a:gd name="connsiteY2" fmla="*/ 717125 h 1541116"/>
                <a:gd name="connsiteX3" fmla="*/ 872384 w 1563871"/>
                <a:gd name="connsiteY3" fmla="*/ 344872 h 1541116"/>
                <a:gd name="connsiteX4" fmla="*/ 1305890 w 1563871"/>
                <a:gd name="connsiteY4" fmla="*/ 7112 h 1541116"/>
                <a:gd name="connsiteX5" fmla="*/ 1558010 w 1563871"/>
                <a:gd name="connsiteY5" fmla="*/ 672528 h 1541116"/>
                <a:gd name="connsiteX6" fmla="*/ 1063046 w 1563871"/>
                <a:gd name="connsiteY6" fmla="*/ 1466527 h 1541116"/>
                <a:gd name="connsiteX7" fmla="*/ 77974 w 1563871"/>
                <a:gd name="connsiteY7" fmla="*/ 1447151 h 1541116"/>
                <a:gd name="connsiteX0" fmla="*/ 77974 w 1565437"/>
                <a:gd name="connsiteY0" fmla="*/ 1238719 h 1332684"/>
                <a:gd name="connsiteX1" fmla="*/ 109291 w 1565437"/>
                <a:gd name="connsiteY1" fmla="*/ 725633 h 1332684"/>
                <a:gd name="connsiteX2" fmla="*/ 485683 w 1565437"/>
                <a:gd name="connsiteY2" fmla="*/ 508693 h 1332684"/>
                <a:gd name="connsiteX3" fmla="*/ 872384 w 1565437"/>
                <a:gd name="connsiteY3" fmla="*/ 136440 h 1332684"/>
                <a:gd name="connsiteX4" fmla="*/ 1326882 w 1565437"/>
                <a:gd name="connsiteY4" fmla="*/ 16389 h 1332684"/>
                <a:gd name="connsiteX5" fmla="*/ 1558010 w 1565437"/>
                <a:gd name="connsiteY5" fmla="*/ 464096 h 1332684"/>
                <a:gd name="connsiteX6" fmla="*/ 1063046 w 1565437"/>
                <a:gd name="connsiteY6" fmla="*/ 1258095 h 1332684"/>
                <a:gd name="connsiteX7" fmla="*/ 77974 w 1565437"/>
                <a:gd name="connsiteY7" fmla="*/ 1238719 h 1332684"/>
                <a:gd name="connsiteX0" fmla="*/ 78920 w 1566383"/>
                <a:gd name="connsiteY0" fmla="*/ 1241124 h 1335089"/>
                <a:gd name="connsiteX1" fmla="*/ 110237 w 1566383"/>
                <a:gd name="connsiteY1" fmla="*/ 728038 h 1335089"/>
                <a:gd name="connsiteX2" fmla="*/ 509326 w 1566383"/>
                <a:gd name="connsiteY2" fmla="*/ 635855 h 1335089"/>
                <a:gd name="connsiteX3" fmla="*/ 873330 w 1566383"/>
                <a:gd name="connsiteY3" fmla="*/ 138845 h 1335089"/>
                <a:gd name="connsiteX4" fmla="*/ 1327828 w 1566383"/>
                <a:gd name="connsiteY4" fmla="*/ 18794 h 1335089"/>
                <a:gd name="connsiteX5" fmla="*/ 1558956 w 1566383"/>
                <a:gd name="connsiteY5" fmla="*/ 466501 h 1335089"/>
                <a:gd name="connsiteX6" fmla="*/ 1063992 w 1566383"/>
                <a:gd name="connsiteY6" fmla="*/ 1260500 h 1335089"/>
                <a:gd name="connsiteX7" fmla="*/ 78920 w 1566383"/>
                <a:gd name="connsiteY7" fmla="*/ 1241124 h 1335089"/>
                <a:gd name="connsiteX0" fmla="*/ 78920 w 1566338"/>
                <a:gd name="connsiteY0" fmla="*/ 1231118 h 1325083"/>
                <a:gd name="connsiteX1" fmla="*/ 110237 w 1566338"/>
                <a:gd name="connsiteY1" fmla="*/ 718032 h 1325083"/>
                <a:gd name="connsiteX2" fmla="*/ 509326 w 1566338"/>
                <a:gd name="connsiteY2" fmla="*/ 625849 h 1325083"/>
                <a:gd name="connsiteX3" fmla="*/ 880975 w 1566338"/>
                <a:gd name="connsiteY3" fmla="*/ 195237 h 1325083"/>
                <a:gd name="connsiteX4" fmla="*/ 1327828 w 1566338"/>
                <a:gd name="connsiteY4" fmla="*/ 8788 h 1325083"/>
                <a:gd name="connsiteX5" fmla="*/ 1558956 w 1566338"/>
                <a:gd name="connsiteY5" fmla="*/ 456495 h 1325083"/>
                <a:gd name="connsiteX6" fmla="*/ 1063992 w 1566338"/>
                <a:gd name="connsiteY6" fmla="*/ 1250494 h 1325083"/>
                <a:gd name="connsiteX7" fmla="*/ 78920 w 1566338"/>
                <a:gd name="connsiteY7" fmla="*/ 1231118 h 1325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66338" h="1325083">
                  <a:moveTo>
                    <a:pt x="78920" y="1231118"/>
                  </a:moveTo>
                  <a:cubicBezTo>
                    <a:pt x="-80039" y="1142374"/>
                    <a:pt x="38503" y="818910"/>
                    <a:pt x="110237" y="718032"/>
                  </a:cubicBezTo>
                  <a:cubicBezTo>
                    <a:pt x="181971" y="617154"/>
                    <a:pt x="380870" y="712981"/>
                    <a:pt x="509326" y="625849"/>
                  </a:cubicBezTo>
                  <a:cubicBezTo>
                    <a:pt x="637782" y="538717"/>
                    <a:pt x="744558" y="298081"/>
                    <a:pt x="880975" y="195237"/>
                  </a:cubicBezTo>
                  <a:cubicBezTo>
                    <a:pt x="1017392" y="92394"/>
                    <a:pt x="1214831" y="-34755"/>
                    <a:pt x="1327828" y="8788"/>
                  </a:cubicBezTo>
                  <a:cubicBezTo>
                    <a:pt x="1440825" y="52331"/>
                    <a:pt x="1602929" y="249544"/>
                    <a:pt x="1558956" y="456495"/>
                  </a:cubicBezTo>
                  <a:cubicBezTo>
                    <a:pt x="1514983" y="663446"/>
                    <a:pt x="1310665" y="1121390"/>
                    <a:pt x="1063992" y="1250494"/>
                  </a:cubicBezTo>
                  <a:cubicBezTo>
                    <a:pt x="817319" y="1379598"/>
                    <a:pt x="237879" y="1319862"/>
                    <a:pt x="78920" y="1231118"/>
                  </a:cubicBezTo>
                  <a:close/>
                </a:path>
              </a:pathLst>
            </a:custGeom>
            <a:solidFill>
              <a:srgbClr val="5B9BD5">
                <a:lumMod val="60000"/>
                <a:lumOff val="40000"/>
                <a:alpha val="24000"/>
              </a:srgbClr>
            </a:solidFill>
            <a:ln w="12700" cap="flat" cmpd="sng" algn="ctr">
              <a:solidFill>
                <a:sysClr val="window" lastClr="FFFFFF">
                  <a:lumMod val="20000"/>
                  <a:lumOff val="80000"/>
                </a:sysClr>
              </a:solidFill>
              <a:prstDash val="solid"/>
              <a:round/>
              <a:headEnd type="none" w="sm" len="sm"/>
              <a:tailEnd type="none" w="sm" len="sm"/>
            </a:ln>
            <a:effectLst>
              <a:glow rad="266700">
                <a:srgbClr val="A5A5A5">
                  <a:satMod val="175000"/>
                  <a:alpha val="16000"/>
                </a:srgbClr>
              </a:glow>
              <a:softEdge rad="31750"/>
            </a:effec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 dirty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294" name="Freeform 1293"/>
            <p:cNvSpPr/>
            <p:nvPr/>
          </p:nvSpPr>
          <p:spPr bwMode="auto">
            <a:xfrm rot="957626">
              <a:off x="2853431" y="5512595"/>
              <a:ext cx="268288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295" name="Freeform 1294"/>
            <p:cNvSpPr/>
            <p:nvPr/>
          </p:nvSpPr>
          <p:spPr bwMode="auto">
            <a:xfrm rot="957626">
              <a:off x="2923010" y="5536402"/>
              <a:ext cx="159761" cy="6006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296" name="Freeform 1295"/>
            <p:cNvSpPr/>
            <p:nvPr/>
          </p:nvSpPr>
          <p:spPr bwMode="auto">
            <a:xfrm rot="351608">
              <a:off x="2875656" y="5377658"/>
              <a:ext cx="268288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297" name="Freeform 1296"/>
            <p:cNvSpPr/>
            <p:nvPr/>
          </p:nvSpPr>
          <p:spPr bwMode="auto">
            <a:xfrm rot="351608">
              <a:off x="2959779" y="5402951"/>
              <a:ext cx="159761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298" name="Freeform 1297"/>
            <p:cNvSpPr/>
            <p:nvPr/>
          </p:nvSpPr>
          <p:spPr bwMode="auto">
            <a:xfrm rot="957626">
              <a:off x="2904231" y="5258595"/>
              <a:ext cx="268288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299" name="Freeform 1298"/>
            <p:cNvSpPr/>
            <p:nvPr/>
          </p:nvSpPr>
          <p:spPr bwMode="auto">
            <a:xfrm rot="957626">
              <a:off x="2959778" y="5270986"/>
              <a:ext cx="159761" cy="6006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00" name="Freeform 1299"/>
            <p:cNvSpPr/>
            <p:nvPr/>
          </p:nvSpPr>
          <p:spPr bwMode="auto">
            <a:xfrm rot="1592887">
              <a:off x="2947094" y="5104608"/>
              <a:ext cx="268287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01" name="Freeform 1300"/>
            <p:cNvSpPr/>
            <p:nvPr/>
          </p:nvSpPr>
          <p:spPr bwMode="auto">
            <a:xfrm rot="1592887">
              <a:off x="3026678" y="5140716"/>
              <a:ext cx="159761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02" name="Freeform 1301"/>
            <p:cNvSpPr/>
            <p:nvPr/>
          </p:nvSpPr>
          <p:spPr bwMode="auto">
            <a:xfrm rot="957626">
              <a:off x="2986781" y="4985545"/>
              <a:ext cx="250825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03" name="Freeform 1302"/>
            <p:cNvSpPr/>
            <p:nvPr/>
          </p:nvSpPr>
          <p:spPr bwMode="auto">
            <a:xfrm rot="957626">
              <a:off x="3064116" y="5015601"/>
              <a:ext cx="149076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04" name="Freeform 1303"/>
            <p:cNvSpPr/>
            <p:nvPr/>
          </p:nvSpPr>
          <p:spPr bwMode="auto">
            <a:xfrm rot="43432">
              <a:off x="2996306" y="4849020"/>
              <a:ext cx="250825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05" name="Freeform 1304"/>
            <p:cNvSpPr/>
            <p:nvPr/>
          </p:nvSpPr>
          <p:spPr bwMode="auto">
            <a:xfrm rot="43432">
              <a:off x="3042261" y="4867673"/>
              <a:ext cx="149077" cy="6006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06" name="Freeform 1305"/>
            <p:cNvSpPr/>
            <p:nvPr/>
          </p:nvSpPr>
          <p:spPr bwMode="auto">
            <a:xfrm rot="1160864">
              <a:off x="3001069" y="4742658"/>
              <a:ext cx="250825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07" name="Freeform 1306"/>
            <p:cNvSpPr/>
            <p:nvPr/>
          </p:nvSpPr>
          <p:spPr bwMode="auto">
            <a:xfrm rot="1160864">
              <a:off x="3076532" y="4774584"/>
              <a:ext cx="149075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08" name="Freeform 1307"/>
            <p:cNvSpPr/>
            <p:nvPr/>
          </p:nvSpPr>
          <p:spPr bwMode="auto">
            <a:xfrm rot="1160864">
              <a:off x="3012181" y="4618833"/>
              <a:ext cx="249238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09" name="Freeform 1308"/>
            <p:cNvSpPr/>
            <p:nvPr/>
          </p:nvSpPr>
          <p:spPr bwMode="auto">
            <a:xfrm rot="1160864">
              <a:off x="3087241" y="4650626"/>
              <a:ext cx="149075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10" name="Freeform 1309"/>
            <p:cNvSpPr/>
            <p:nvPr/>
          </p:nvSpPr>
          <p:spPr bwMode="auto">
            <a:xfrm rot="20845612" flipH="1">
              <a:off x="3302694" y="4618833"/>
              <a:ext cx="233362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11" name="Freeform 1310"/>
            <p:cNvSpPr/>
            <p:nvPr/>
          </p:nvSpPr>
          <p:spPr bwMode="auto">
            <a:xfrm rot="20845612" flipH="1">
              <a:off x="3324931" y="4647673"/>
              <a:ext cx="138727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12" name="Freeform 1311"/>
            <p:cNvSpPr/>
            <p:nvPr/>
          </p:nvSpPr>
          <p:spPr bwMode="auto">
            <a:xfrm rot="20108518" flipH="1">
              <a:off x="3307456" y="4769645"/>
              <a:ext cx="233363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13" name="Freeform 1312"/>
            <p:cNvSpPr/>
            <p:nvPr/>
          </p:nvSpPr>
          <p:spPr bwMode="auto">
            <a:xfrm rot="20108518" flipH="1">
              <a:off x="3332956" y="4803249"/>
              <a:ext cx="138727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14" name="Freeform 1313"/>
            <p:cNvSpPr/>
            <p:nvPr/>
          </p:nvSpPr>
          <p:spPr bwMode="auto">
            <a:xfrm rot="21396761" flipH="1">
              <a:off x="3310631" y="4904583"/>
              <a:ext cx="260350" cy="1079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15" name="Freeform 1314"/>
            <p:cNvSpPr/>
            <p:nvPr/>
          </p:nvSpPr>
          <p:spPr bwMode="auto">
            <a:xfrm rot="21396761" flipH="1">
              <a:off x="3333336" y="4933194"/>
              <a:ext cx="154999" cy="6971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16" name="Freeform 1315"/>
            <p:cNvSpPr/>
            <p:nvPr/>
          </p:nvSpPr>
          <p:spPr bwMode="auto">
            <a:xfrm rot="20642374" flipH="1">
              <a:off x="3302694" y="5058570"/>
              <a:ext cx="233362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17" name="Freeform 1316"/>
            <p:cNvSpPr/>
            <p:nvPr/>
          </p:nvSpPr>
          <p:spPr bwMode="auto">
            <a:xfrm rot="20642374" flipH="1">
              <a:off x="3325693" y="5088698"/>
              <a:ext cx="138727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18" name="Freeform 1317"/>
            <p:cNvSpPr/>
            <p:nvPr/>
          </p:nvSpPr>
          <p:spPr bwMode="auto">
            <a:xfrm rot="21316007" flipH="1">
              <a:off x="3285231" y="5163345"/>
              <a:ext cx="271463" cy="1190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19" name="Freeform 1318"/>
            <p:cNvSpPr/>
            <p:nvPr/>
          </p:nvSpPr>
          <p:spPr bwMode="auto">
            <a:xfrm rot="21316007" flipH="1">
              <a:off x="3309428" y="5195717"/>
              <a:ext cx="161667" cy="761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20" name="Freeform 1319"/>
            <p:cNvSpPr/>
            <p:nvPr/>
          </p:nvSpPr>
          <p:spPr bwMode="auto">
            <a:xfrm rot="20642374" flipH="1">
              <a:off x="3307456" y="5295108"/>
              <a:ext cx="233363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21" name="Freeform 1320"/>
            <p:cNvSpPr/>
            <p:nvPr/>
          </p:nvSpPr>
          <p:spPr bwMode="auto">
            <a:xfrm rot="20642374" flipH="1">
              <a:off x="3343543" y="5315367"/>
              <a:ext cx="138727" cy="6006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22" name="Freeform 1321"/>
            <p:cNvSpPr/>
            <p:nvPr/>
          </p:nvSpPr>
          <p:spPr bwMode="auto">
            <a:xfrm rot="20642374" flipH="1">
              <a:off x="3326506" y="5418933"/>
              <a:ext cx="233363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23" name="Freeform 1322"/>
            <p:cNvSpPr/>
            <p:nvPr/>
          </p:nvSpPr>
          <p:spPr bwMode="auto">
            <a:xfrm rot="20642374" flipH="1">
              <a:off x="3349077" y="5450242"/>
              <a:ext cx="138727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24" name="Freeform 1323"/>
            <p:cNvSpPr/>
            <p:nvPr/>
          </p:nvSpPr>
          <p:spPr bwMode="auto">
            <a:xfrm rot="20642374" flipH="1">
              <a:off x="3366194" y="5685633"/>
              <a:ext cx="233362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25" name="Freeform 1324"/>
            <p:cNvSpPr/>
            <p:nvPr/>
          </p:nvSpPr>
          <p:spPr bwMode="auto">
            <a:xfrm rot="20642374" flipH="1">
              <a:off x="3408547" y="5709074"/>
              <a:ext cx="138727" cy="6006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26" name="Freeform 1325"/>
            <p:cNvSpPr/>
            <p:nvPr/>
          </p:nvSpPr>
          <p:spPr bwMode="auto">
            <a:xfrm rot="16743164" flipH="1">
              <a:off x="3157437" y="4403727"/>
              <a:ext cx="233363" cy="1206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27" name="Freeform 1326"/>
            <p:cNvSpPr/>
            <p:nvPr/>
          </p:nvSpPr>
          <p:spPr bwMode="auto">
            <a:xfrm rot="16743164" flipH="1">
              <a:off x="3206849" y="4461135"/>
              <a:ext cx="138703" cy="6007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28" name="Freeform 1327"/>
            <p:cNvSpPr/>
            <p:nvPr/>
          </p:nvSpPr>
          <p:spPr bwMode="auto">
            <a:xfrm rot="14569032" flipH="1">
              <a:off x="3045518" y="4458496"/>
              <a:ext cx="233363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29" name="Freeform 1328"/>
            <p:cNvSpPr/>
            <p:nvPr/>
          </p:nvSpPr>
          <p:spPr bwMode="auto">
            <a:xfrm rot="14569032" flipH="1">
              <a:off x="3110460" y="4495953"/>
              <a:ext cx="138703" cy="6007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30" name="Freeform 1329"/>
            <p:cNvSpPr/>
            <p:nvPr/>
          </p:nvSpPr>
          <p:spPr bwMode="auto">
            <a:xfrm rot="957626">
              <a:off x="4025006" y="5325270"/>
              <a:ext cx="268288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31" name="Freeform 1330"/>
            <p:cNvSpPr/>
            <p:nvPr/>
          </p:nvSpPr>
          <p:spPr bwMode="auto">
            <a:xfrm rot="957626">
              <a:off x="4107301" y="5356349"/>
              <a:ext cx="159761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32" name="Freeform 1331"/>
            <p:cNvSpPr/>
            <p:nvPr/>
          </p:nvSpPr>
          <p:spPr bwMode="auto">
            <a:xfrm rot="514407">
              <a:off x="4056756" y="5209383"/>
              <a:ext cx="268288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33" name="Freeform 1332"/>
            <p:cNvSpPr/>
            <p:nvPr/>
          </p:nvSpPr>
          <p:spPr bwMode="auto">
            <a:xfrm rot="514407">
              <a:off x="4140306" y="5236415"/>
              <a:ext cx="159761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34" name="Freeform 1333"/>
            <p:cNvSpPr/>
            <p:nvPr/>
          </p:nvSpPr>
          <p:spPr bwMode="auto">
            <a:xfrm rot="21076477">
              <a:off x="4072631" y="5053808"/>
              <a:ext cx="295275" cy="11271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35" name="Freeform 1334"/>
            <p:cNvSpPr/>
            <p:nvPr/>
          </p:nvSpPr>
          <p:spPr bwMode="auto">
            <a:xfrm rot="21076477">
              <a:off x="4166377" y="5076205"/>
              <a:ext cx="175498" cy="7213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36" name="Freeform 1335"/>
            <p:cNvSpPr/>
            <p:nvPr/>
          </p:nvSpPr>
          <p:spPr bwMode="auto">
            <a:xfrm rot="351608">
              <a:off x="4077394" y="4917283"/>
              <a:ext cx="268287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37" name="Freeform 1336"/>
            <p:cNvSpPr/>
            <p:nvPr/>
          </p:nvSpPr>
          <p:spPr bwMode="auto">
            <a:xfrm rot="351608">
              <a:off x="4161853" y="4943275"/>
              <a:ext cx="159761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38" name="Freeform 1337"/>
            <p:cNvSpPr/>
            <p:nvPr/>
          </p:nvSpPr>
          <p:spPr bwMode="auto">
            <a:xfrm rot="957626">
              <a:off x="4107556" y="4744245"/>
              <a:ext cx="301625" cy="1190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39" name="Freeform 1338"/>
            <p:cNvSpPr/>
            <p:nvPr/>
          </p:nvSpPr>
          <p:spPr bwMode="auto">
            <a:xfrm rot="957626">
              <a:off x="4199801" y="4782691"/>
              <a:ext cx="179621" cy="7613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40" name="Freeform 1339"/>
            <p:cNvSpPr/>
            <p:nvPr/>
          </p:nvSpPr>
          <p:spPr bwMode="auto">
            <a:xfrm rot="1592887">
              <a:off x="4148831" y="4501358"/>
              <a:ext cx="268288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41" name="Freeform 1340"/>
            <p:cNvSpPr/>
            <p:nvPr/>
          </p:nvSpPr>
          <p:spPr bwMode="auto">
            <a:xfrm rot="1592887">
              <a:off x="4228311" y="4536355"/>
              <a:ext cx="159761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42" name="Freeform 1341"/>
            <p:cNvSpPr/>
            <p:nvPr/>
          </p:nvSpPr>
          <p:spPr bwMode="auto">
            <a:xfrm rot="957626">
              <a:off x="4191694" y="4241008"/>
              <a:ext cx="249237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43" name="Freeform 1342"/>
            <p:cNvSpPr/>
            <p:nvPr/>
          </p:nvSpPr>
          <p:spPr bwMode="auto">
            <a:xfrm rot="957626">
              <a:off x="4267621" y="4272294"/>
              <a:ext cx="149077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44" name="Freeform 1343"/>
            <p:cNvSpPr/>
            <p:nvPr/>
          </p:nvSpPr>
          <p:spPr bwMode="auto">
            <a:xfrm rot="43432">
              <a:off x="4212331" y="4112420"/>
              <a:ext cx="280988" cy="11430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45" name="Freeform 1344"/>
            <p:cNvSpPr/>
            <p:nvPr/>
          </p:nvSpPr>
          <p:spPr bwMode="auto">
            <a:xfrm rot="43432">
              <a:off x="4301821" y="4141424"/>
              <a:ext cx="167094" cy="72419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46" name="Freeform 1345"/>
            <p:cNvSpPr/>
            <p:nvPr/>
          </p:nvSpPr>
          <p:spPr bwMode="auto">
            <a:xfrm rot="1160864">
              <a:off x="4229794" y="3983833"/>
              <a:ext cx="276225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47" name="Freeform 1346"/>
            <p:cNvSpPr/>
            <p:nvPr/>
          </p:nvSpPr>
          <p:spPr bwMode="auto">
            <a:xfrm rot="1160864">
              <a:off x="4317684" y="4015341"/>
              <a:ext cx="149074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48" name="Freeform 1347"/>
            <p:cNvSpPr/>
            <p:nvPr/>
          </p:nvSpPr>
          <p:spPr bwMode="auto">
            <a:xfrm rot="1160864">
              <a:off x="4259956" y="3844133"/>
              <a:ext cx="274638" cy="12541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49" name="Freeform 1348"/>
            <p:cNvSpPr/>
            <p:nvPr/>
          </p:nvSpPr>
          <p:spPr bwMode="auto">
            <a:xfrm rot="1160864">
              <a:off x="4342519" y="3886683"/>
              <a:ext cx="163046" cy="7921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50" name="Freeform 1349"/>
            <p:cNvSpPr/>
            <p:nvPr/>
          </p:nvSpPr>
          <p:spPr bwMode="auto">
            <a:xfrm rot="20845612" flipH="1">
              <a:off x="4764781" y="3934620"/>
              <a:ext cx="233363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51" name="Freeform 1350"/>
            <p:cNvSpPr/>
            <p:nvPr/>
          </p:nvSpPr>
          <p:spPr bwMode="auto">
            <a:xfrm rot="20845612" flipH="1">
              <a:off x="4786860" y="3963322"/>
              <a:ext cx="138727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52" name="Freeform 1351"/>
            <p:cNvSpPr/>
            <p:nvPr/>
          </p:nvSpPr>
          <p:spPr bwMode="auto">
            <a:xfrm rot="20108518" flipH="1">
              <a:off x="4739381" y="4056858"/>
              <a:ext cx="233363" cy="1206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53" name="Freeform 1352"/>
            <p:cNvSpPr/>
            <p:nvPr/>
          </p:nvSpPr>
          <p:spPr bwMode="auto">
            <a:xfrm rot="20108518" flipH="1">
              <a:off x="4764362" y="4104166"/>
              <a:ext cx="138727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54" name="Freeform 1353"/>
            <p:cNvSpPr/>
            <p:nvPr/>
          </p:nvSpPr>
          <p:spPr bwMode="auto">
            <a:xfrm rot="21396761" flipH="1">
              <a:off x="4578131" y="5013321"/>
              <a:ext cx="234950" cy="8572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55" name="Freeform 1354"/>
            <p:cNvSpPr/>
            <p:nvPr/>
          </p:nvSpPr>
          <p:spPr bwMode="auto">
            <a:xfrm rot="21396761" flipH="1">
              <a:off x="4610096" y="5023624"/>
              <a:ext cx="138727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56" name="Freeform 1355"/>
            <p:cNvSpPr/>
            <p:nvPr/>
          </p:nvSpPr>
          <p:spPr bwMode="auto">
            <a:xfrm rot="20642374" flipH="1">
              <a:off x="4658419" y="4356895"/>
              <a:ext cx="233362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57" name="Freeform 1356"/>
            <p:cNvSpPr/>
            <p:nvPr/>
          </p:nvSpPr>
          <p:spPr bwMode="auto">
            <a:xfrm rot="20642374" flipH="1">
              <a:off x="4682126" y="4386893"/>
              <a:ext cx="138727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58" name="Freeform 1357"/>
            <p:cNvSpPr/>
            <p:nvPr/>
          </p:nvSpPr>
          <p:spPr bwMode="auto">
            <a:xfrm rot="21316007" flipH="1">
              <a:off x="4588569" y="4474370"/>
              <a:ext cx="304800" cy="10160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59" name="Freeform 1358"/>
            <p:cNvSpPr/>
            <p:nvPr/>
          </p:nvSpPr>
          <p:spPr bwMode="auto">
            <a:xfrm rot="21316007" flipH="1">
              <a:off x="4616986" y="4500934"/>
              <a:ext cx="181259" cy="6441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60" name="Freeform 1359"/>
            <p:cNvSpPr/>
            <p:nvPr/>
          </p:nvSpPr>
          <p:spPr bwMode="auto">
            <a:xfrm rot="20642374" flipH="1">
              <a:off x="4658419" y="4218783"/>
              <a:ext cx="277812" cy="13017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61" name="Freeform 1360"/>
            <p:cNvSpPr/>
            <p:nvPr/>
          </p:nvSpPr>
          <p:spPr bwMode="auto">
            <a:xfrm rot="20642374" flipH="1">
              <a:off x="4702122" y="4246400"/>
              <a:ext cx="165264" cy="83569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62" name="Freeform 1361"/>
            <p:cNvSpPr/>
            <p:nvPr/>
          </p:nvSpPr>
          <p:spPr bwMode="auto">
            <a:xfrm rot="20642374" flipH="1">
              <a:off x="4555231" y="4707733"/>
              <a:ext cx="284163" cy="12541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63" name="Freeform 1362"/>
            <p:cNvSpPr/>
            <p:nvPr/>
          </p:nvSpPr>
          <p:spPr bwMode="auto">
            <a:xfrm rot="20642374" flipH="1">
              <a:off x="4584034" y="4748485"/>
              <a:ext cx="168388" cy="8071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64" name="Freeform 1363"/>
            <p:cNvSpPr/>
            <p:nvPr/>
          </p:nvSpPr>
          <p:spPr bwMode="auto">
            <a:xfrm rot="20642374" flipH="1">
              <a:off x="4555231" y="4864895"/>
              <a:ext cx="271463" cy="12382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65" name="Freeform 1364"/>
            <p:cNvSpPr/>
            <p:nvPr/>
          </p:nvSpPr>
          <p:spPr bwMode="auto">
            <a:xfrm rot="20642374" flipH="1">
              <a:off x="4582782" y="4904844"/>
              <a:ext cx="160891" cy="7937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66" name="Freeform 1365"/>
            <p:cNvSpPr/>
            <p:nvPr/>
          </p:nvSpPr>
          <p:spPr bwMode="auto">
            <a:xfrm rot="15242374" flipH="1">
              <a:off x="4452044" y="3574258"/>
              <a:ext cx="233362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67" name="Freeform 1366"/>
            <p:cNvSpPr/>
            <p:nvPr/>
          </p:nvSpPr>
          <p:spPr bwMode="auto">
            <a:xfrm rot="15242374" flipH="1">
              <a:off x="4512479" y="3615840"/>
              <a:ext cx="138703" cy="6007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68" name="Freeform 1367"/>
            <p:cNvSpPr/>
            <p:nvPr/>
          </p:nvSpPr>
          <p:spPr bwMode="auto">
            <a:xfrm rot="13714442" flipH="1">
              <a:off x="4352033" y="3686969"/>
              <a:ext cx="241300" cy="14922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69" name="Freeform 1368"/>
            <p:cNvSpPr/>
            <p:nvPr/>
          </p:nvSpPr>
          <p:spPr bwMode="auto">
            <a:xfrm rot="13714442" flipH="1">
              <a:off x="4430513" y="3727031"/>
              <a:ext cx="143838" cy="9501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70" name="Freeform 1369"/>
            <p:cNvSpPr/>
            <p:nvPr/>
          </p:nvSpPr>
          <p:spPr bwMode="auto">
            <a:xfrm rot="19281352" flipH="1">
              <a:off x="3263006" y="4479133"/>
              <a:ext cx="233363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71" name="Freeform 1370"/>
            <p:cNvSpPr/>
            <p:nvPr/>
          </p:nvSpPr>
          <p:spPr bwMode="auto">
            <a:xfrm rot="19281352" flipH="1">
              <a:off x="3292883" y="4517800"/>
              <a:ext cx="138727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72" name="Freeform 1371"/>
            <p:cNvSpPr/>
            <p:nvPr/>
          </p:nvSpPr>
          <p:spPr bwMode="auto">
            <a:xfrm rot="20642374" flipH="1">
              <a:off x="3294755" y="5541170"/>
              <a:ext cx="274638" cy="11430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73" name="Freeform 1372"/>
            <p:cNvSpPr/>
            <p:nvPr/>
          </p:nvSpPr>
          <p:spPr bwMode="auto">
            <a:xfrm rot="20642374" flipH="1">
              <a:off x="3321409" y="5578325"/>
              <a:ext cx="163613" cy="73069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74" name="Freeform 1373"/>
            <p:cNvSpPr/>
            <p:nvPr/>
          </p:nvSpPr>
          <p:spPr bwMode="auto">
            <a:xfrm rot="957626">
              <a:off x="4121844" y="4606133"/>
              <a:ext cx="268287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75" name="Freeform 1374"/>
            <p:cNvSpPr/>
            <p:nvPr/>
          </p:nvSpPr>
          <p:spPr bwMode="auto">
            <a:xfrm rot="957626">
              <a:off x="4204179" y="4637447"/>
              <a:ext cx="159761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76" name="Freeform 1375"/>
            <p:cNvSpPr/>
            <p:nvPr/>
          </p:nvSpPr>
          <p:spPr bwMode="auto">
            <a:xfrm rot="957626">
              <a:off x="4178994" y="4368008"/>
              <a:ext cx="322262" cy="9683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77" name="Freeform 1376"/>
            <p:cNvSpPr/>
            <p:nvPr/>
          </p:nvSpPr>
          <p:spPr bwMode="auto">
            <a:xfrm rot="957626">
              <a:off x="4276981" y="4399849"/>
              <a:ext cx="191965" cy="6164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78" name="Freeform 1377"/>
            <p:cNvSpPr/>
            <p:nvPr/>
          </p:nvSpPr>
          <p:spPr bwMode="auto">
            <a:xfrm rot="16743164" flipH="1">
              <a:off x="4608412" y="3487739"/>
              <a:ext cx="233363" cy="7302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79" name="Freeform 1378"/>
            <p:cNvSpPr/>
            <p:nvPr/>
          </p:nvSpPr>
          <p:spPr bwMode="auto">
            <a:xfrm rot="16743164" flipH="1">
              <a:off x="4656539" y="3521314"/>
              <a:ext cx="138703" cy="6007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80" name="Freeform 1379"/>
            <p:cNvSpPr/>
            <p:nvPr/>
          </p:nvSpPr>
          <p:spPr bwMode="auto">
            <a:xfrm rot="696253" flipH="1">
              <a:off x="4793356" y="3799683"/>
              <a:ext cx="234950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81" name="Freeform 1380"/>
            <p:cNvSpPr/>
            <p:nvPr/>
          </p:nvSpPr>
          <p:spPr bwMode="auto">
            <a:xfrm rot="696253" flipH="1">
              <a:off x="4812289" y="3817124"/>
              <a:ext cx="138727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82" name="Freeform 1381"/>
            <p:cNvSpPr/>
            <p:nvPr/>
          </p:nvSpPr>
          <p:spPr bwMode="auto">
            <a:xfrm rot="19166209" flipH="1">
              <a:off x="4734619" y="3564733"/>
              <a:ext cx="233362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83" name="Freeform 1382"/>
            <p:cNvSpPr/>
            <p:nvPr/>
          </p:nvSpPr>
          <p:spPr bwMode="auto">
            <a:xfrm rot="19166209" flipH="1">
              <a:off x="4765936" y="3604219"/>
              <a:ext cx="138727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84" name="Freeform 1383"/>
            <p:cNvSpPr/>
            <p:nvPr/>
          </p:nvSpPr>
          <p:spPr bwMode="auto">
            <a:xfrm rot="20642374" flipH="1">
              <a:off x="4796531" y="3671095"/>
              <a:ext cx="233363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85" name="Freeform 1384"/>
            <p:cNvSpPr/>
            <p:nvPr/>
          </p:nvSpPr>
          <p:spPr bwMode="auto">
            <a:xfrm rot="20642374" flipH="1">
              <a:off x="4819591" y="3701959"/>
              <a:ext cx="138727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86" name="Freeform 1385"/>
            <p:cNvSpPr/>
            <p:nvPr/>
          </p:nvSpPr>
          <p:spPr bwMode="auto">
            <a:xfrm rot="20108518" flipH="1">
              <a:off x="4585394" y="4580733"/>
              <a:ext cx="233362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87" name="Freeform 1386"/>
            <p:cNvSpPr/>
            <p:nvPr/>
          </p:nvSpPr>
          <p:spPr bwMode="auto">
            <a:xfrm rot="20108518" flipH="1">
              <a:off x="4611571" y="4614751"/>
              <a:ext cx="138727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88" name="Freeform 1387"/>
            <p:cNvSpPr/>
            <p:nvPr/>
          </p:nvSpPr>
          <p:spPr bwMode="auto">
            <a:xfrm rot="211218" flipH="1">
              <a:off x="5496619" y="6706395"/>
              <a:ext cx="271462" cy="10318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89" name="Freeform 1388"/>
            <p:cNvSpPr/>
            <p:nvPr/>
          </p:nvSpPr>
          <p:spPr bwMode="auto">
            <a:xfrm rot="211218" flipH="1">
              <a:off x="5550491" y="6719824"/>
              <a:ext cx="160891" cy="6669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90" name="Freeform 1389"/>
            <p:cNvSpPr/>
            <p:nvPr/>
          </p:nvSpPr>
          <p:spPr bwMode="auto">
            <a:xfrm rot="21557758" flipH="1">
              <a:off x="4539356" y="5287170"/>
              <a:ext cx="292100" cy="9683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91" name="Freeform 1390"/>
            <p:cNvSpPr/>
            <p:nvPr/>
          </p:nvSpPr>
          <p:spPr bwMode="auto">
            <a:xfrm rot="21557758" flipH="1">
              <a:off x="4583640" y="5304216"/>
              <a:ext cx="173759" cy="6140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92" name="Freeform 1391"/>
            <p:cNvSpPr/>
            <p:nvPr/>
          </p:nvSpPr>
          <p:spPr bwMode="auto">
            <a:xfrm rot="20642374" flipH="1">
              <a:off x="4561581" y="5461795"/>
              <a:ext cx="292100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93" name="Freeform 1392"/>
            <p:cNvSpPr/>
            <p:nvPr/>
          </p:nvSpPr>
          <p:spPr bwMode="auto">
            <a:xfrm rot="20642374" flipH="1">
              <a:off x="4590743" y="5487002"/>
              <a:ext cx="139752" cy="6140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94" name="Freeform 1393"/>
            <p:cNvSpPr/>
            <p:nvPr/>
          </p:nvSpPr>
          <p:spPr bwMode="auto">
            <a:xfrm rot="93179">
              <a:off x="3990081" y="5460208"/>
              <a:ext cx="300038" cy="1063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95" name="Freeform 1394"/>
            <p:cNvSpPr/>
            <p:nvPr/>
          </p:nvSpPr>
          <p:spPr bwMode="auto">
            <a:xfrm rot="93179">
              <a:off x="4084604" y="5486458"/>
              <a:ext cx="178515" cy="6775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96" name="Freeform 1395"/>
            <p:cNvSpPr/>
            <p:nvPr/>
          </p:nvSpPr>
          <p:spPr bwMode="auto">
            <a:xfrm rot="957626">
              <a:off x="3974206" y="5598320"/>
              <a:ext cx="268288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97" name="Freeform 1396"/>
            <p:cNvSpPr/>
            <p:nvPr/>
          </p:nvSpPr>
          <p:spPr bwMode="auto">
            <a:xfrm rot="957626">
              <a:off x="4056697" y="5628917"/>
              <a:ext cx="159761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98" name="Freeform 1397"/>
            <p:cNvSpPr/>
            <p:nvPr/>
          </p:nvSpPr>
          <p:spPr bwMode="auto">
            <a:xfrm rot="100083" flipH="1">
              <a:off x="4585394" y="5582445"/>
              <a:ext cx="293687" cy="1206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399" name="Freeform 1398"/>
            <p:cNvSpPr/>
            <p:nvPr/>
          </p:nvSpPr>
          <p:spPr bwMode="auto">
            <a:xfrm rot="100083" flipH="1">
              <a:off x="4633608" y="5634251"/>
              <a:ext cx="168672" cy="5995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00" name="Freeform 1399"/>
            <p:cNvSpPr/>
            <p:nvPr/>
          </p:nvSpPr>
          <p:spPr bwMode="auto">
            <a:xfrm rot="20348757" flipH="1">
              <a:off x="4731444" y="5757070"/>
              <a:ext cx="284162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01" name="Freeform 1400"/>
            <p:cNvSpPr/>
            <p:nvPr/>
          </p:nvSpPr>
          <p:spPr bwMode="auto">
            <a:xfrm rot="20348757" flipH="1">
              <a:off x="4760792" y="5790798"/>
              <a:ext cx="168672" cy="5995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02" name="Freeform 1401"/>
            <p:cNvSpPr/>
            <p:nvPr/>
          </p:nvSpPr>
          <p:spPr bwMode="auto">
            <a:xfrm rot="20902374" flipH="1">
              <a:off x="4821931" y="5866608"/>
              <a:ext cx="284163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03" name="Freeform 1402"/>
            <p:cNvSpPr/>
            <p:nvPr/>
          </p:nvSpPr>
          <p:spPr bwMode="auto">
            <a:xfrm rot="20902374" flipH="1">
              <a:off x="4849346" y="5895284"/>
              <a:ext cx="168672" cy="5995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04" name="Freeform 1403"/>
            <p:cNvSpPr/>
            <p:nvPr/>
          </p:nvSpPr>
          <p:spPr bwMode="auto">
            <a:xfrm rot="263532" flipH="1">
              <a:off x="4940994" y="5965033"/>
              <a:ext cx="282575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05" name="Freeform 1404"/>
            <p:cNvSpPr/>
            <p:nvPr/>
          </p:nvSpPr>
          <p:spPr bwMode="auto">
            <a:xfrm rot="263532" flipH="1">
              <a:off x="4965694" y="5984077"/>
              <a:ext cx="168672" cy="5995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06" name="Freeform 1405"/>
            <p:cNvSpPr/>
            <p:nvPr/>
          </p:nvSpPr>
          <p:spPr bwMode="auto">
            <a:xfrm rot="2683487">
              <a:off x="3920231" y="5763420"/>
              <a:ext cx="269875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07" name="Freeform 1406"/>
            <p:cNvSpPr/>
            <p:nvPr/>
          </p:nvSpPr>
          <p:spPr bwMode="auto">
            <a:xfrm rot="2683487">
              <a:off x="3993191" y="5805387"/>
              <a:ext cx="159761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08" name="Freeform 1407"/>
            <p:cNvSpPr/>
            <p:nvPr/>
          </p:nvSpPr>
          <p:spPr bwMode="auto">
            <a:xfrm rot="5836216">
              <a:off x="3778150" y="5867402"/>
              <a:ext cx="228600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09" name="Freeform 1408"/>
            <p:cNvSpPr/>
            <p:nvPr/>
          </p:nvSpPr>
          <p:spPr bwMode="auto">
            <a:xfrm rot="5836216">
              <a:off x="3814635" y="5910108"/>
              <a:ext cx="136057" cy="6007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10" name="Freeform 1409"/>
            <p:cNvSpPr/>
            <p:nvPr/>
          </p:nvSpPr>
          <p:spPr bwMode="auto">
            <a:xfrm rot="19244453" flipH="1">
              <a:off x="3463031" y="5795170"/>
              <a:ext cx="233363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11" name="Freeform 1410"/>
            <p:cNvSpPr/>
            <p:nvPr/>
          </p:nvSpPr>
          <p:spPr bwMode="auto">
            <a:xfrm rot="19244453" flipH="1">
              <a:off x="3508025" y="5819971"/>
              <a:ext cx="138727" cy="6006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12" name="Freeform 1411"/>
            <p:cNvSpPr/>
            <p:nvPr/>
          </p:nvSpPr>
          <p:spPr bwMode="auto">
            <a:xfrm rot="17416488" flipH="1">
              <a:off x="3574951" y="5853114"/>
              <a:ext cx="241300" cy="12223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13" name="Freeform 1412"/>
            <p:cNvSpPr/>
            <p:nvPr/>
          </p:nvSpPr>
          <p:spPr bwMode="auto">
            <a:xfrm rot="17416488" flipH="1">
              <a:off x="3626528" y="5884172"/>
              <a:ext cx="143768" cy="7801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14" name="Freeform 1413"/>
            <p:cNvSpPr/>
            <p:nvPr/>
          </p:nvSpPr>
          <p:spPr bwMode="auto">
            <a:xfrm rot="21282760">
              <a:off x="2681981" y="5942808"/>
              <a:ext cx="319088" cy="11747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15" name="Freeform 1414"/>
            <p:cNvSpPr/>
            <p:nvPr/>
          </p:nvSpPr>
          <p:spPr bwMode="auto">
            <a:xfrm rot="21282760">
              <a:off x="2783579" y="5967786"/>
              <a:ext cx="189300" cy="7558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16" name="Freeform 1415"/>
            <p:cNvSpPr/>
            <p:nvPr/>
          </p:nvSpPr>
          <p:spPr bwMode="auto">
            <a:xfrm rot="21076477">
              <a:off x="3431281" y="6482559"/>
              <a:ext cx="301625" cy="27940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17" name="Freeform 1416"/>
            <p:cNvSpPr/>
            <p:nvPr/>
          </p:nvSpPr>
          <p:spPr bwMode="auto">
            <a:xfrm rot="21076477">
              <a:off x="3528800" y="6552043"/>
              <a:ext cx="175498" cy="18889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18" name="Freeform 1417"/>
            <p:cNvSpPr/>
            <p:nvPr/>
          </p:nvSpPr>
          <p:spPr bwMode="auto">
            <a:xfrm rot="4572947">
              <a:off x="3805930" y="6549233"/>
              <a:ext cx="217488" cy="2968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19" name="Freeform 1418"/>
            <p:cNvSpPr/>
            <p:nvPr/>
          </p:nvSpPr>
          <p:spPr bwMode="auto">
            <a:xfrm rot="4572947">
              <a:off x="3823934" y="6643471"/>
              <a:ext cx="129564" cy="18893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20" name="Freeform 1419"/>
            <p:cNvSpPr/>
            <p:nvPr/>
          </p:nvSpPr>
          <p:spPr bwMode="auto">
            <a:xfrm rot="3406802">
              <a:off x="4042469" y="6357146"/>
              <a:ext cx="217488" cy="29368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21" name="Freeform 1420"/>
            <p:cNvSpPr/>
            <p:nvPr/>
          </p:nvSpPr>
          <p:spPr bwMode="auto">
            <a:xfrm rot="3406802">
              <a:off x="4075256" y="6457163"/>
              <a:ext cx="129586" cy="18889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22" name="Freeform 1421"/>
            <p:cNvSpPr/>
            <p:nvPr/>
          </p:nvSpPr>
          <p:spPr bwMode="auto">
            <a:xfrm rot="1528522">
              <a:off x="2621656" y="6117433"/>
              <a:ext cx="301625" cy="11271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23" name="Freeform 1422"/>
            <p:cNvSpPr/>
            <p:nvPr/>
          </p:nvSpPr>
          <p:spPr bwMode="auto">
            <a:xfrm rot="1528522">
              <a:off x="2690726" y="6137500"/>
              <a:ext cx="179544" cy="7170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24" name="Freeform 1423"/>
            <p:cNvSpPr/>
            <p:nvPr/>
          </p:nvSpPr>
          <p:spPr bwMode="auto">
            <a:xfrm rot="2713537">
              <a:off x="2507357" y="6233320"/>
              <a:ext cx="301625" cy="11112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25" name="Freeform 1424"/>
            <p:cNvSpPr/>
            <p:nvPr/>
          </p:nvSpPr>
          <p:spPr bwMode="auto">
            <a:xfrm rot="2713537">
              <a:off x="2576947" y="6256036"/>
              <a:ext cx="179544" cy="7170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26" name="Freeform 1425"/>
            <p:cNvSpPr/>
            <p:nvPr/>
          </p:nvSpPr>
          <p:spPr bwMode="auto">
            <a:xfrm rot="2713537">
              <a:off x="2353369" y="6333333"/>
              <a:ext cx="290512" cy="809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27" name="Freeform 1426"/>
            <p:cNvSpPr/>
            <p:nvPr/>
          </p:nvSpPr>
          <p:spPr bwMode="auto">
            <a:xfrm rot="2713537">
              <a:off x="2421795" y="6343622"/>
              <a:ext cx="171693" cy="6641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28" name="Freeform 1427"/>
            <p:cNvSpPr/>
            <p:nvPr/>
          </p:nvSpPr>
          <p:spPr bwMode="auto">
            <a:xfrm rot="1685169">
              <a:off x="2175569" y="6401595"/>
              <a:ext cx="304800" cy="12541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  <a:gd name="connsiteX0" fmla="*/ 1709 w 263713"/>
                <a:gd name="connsiteY0" fmla="*/ 232791 h 306985"/>
                <a:gd name="connsiteX1" fmla="*/ 39809 w 263713"/>
                <a:gd name="connsiteY1" fmla="*/ 51816 h 306985"/>
                <a:gd name="connsiteX2" fmla="*/ 196972 w 263713"/>
                <a:gd name="connsiteY2" fmla="*/ 4191 h 306985"/>
                <a:gd name="connsiteX3" fmla="*/ 263647 w 263713"/>
                <a:gd name="connsiteY3" fmla="*/ 137541 h 306985"/>
                <a:gd name="connsiteX4" fmla="*/ 206497 w 263713"/>
                <a:gd name="connsiteY4" fmla="*/ 256603 h 306985"/>
                <a:gd name="connsiteX5" fmla="*/ 79014 w 263713"/>
                <a:gd name="connsiteY5" fmla="*/ 306755 h 306985"/>
                <a:gd name="connsiteX6" fmla="*/ 1709 w 263713"/>
                <a:gd name="connsiteY6" fmla="*/ 232791 h 306985"/>
                <a:gd name="connsiteX0" fmla="*/ 1709 w 265582"/>
                <a:gd name="connsiteY0" fmla="*/ 232791 h 306985"/>
                <a:gd name="connsiteX1" fmla="*/ 39809 w 265582"/>
                <a:gd name="connsiteY1" fmla="*/ 51816 h 306985"/>
                <a:gd name="connsiteX2" fmla="*/ 196972 w 265582"/>
                <a:gd name="connsiteY2" fmla="*/ 4191 h 306985"/>
                <a:gd name="connsiteX3" fmla="*/ 263647 w 265582"/>
                <a:gd name="connsiteY3" fmla="*/ 137541 h 306985"/>
                <a:gd name="connsiteX4" fmla="*/ 206497 w 265582"/>
                <a:gd name="connsiteY4" fmla="*/ 256603 h 306985"/>
                <a:gd name="connsiteX5" fmla="*/ 79014 w 265582"/>
                <a:gd name="connsiteY5" fmla="*/ 306755 h 306985"/>
                <a:gd name="connsiteX6" fmla="*/ 1709 w 265582"/>
                <a:gd name="connsiteY6" fmla="*/ 232791 h 30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582" h="306985">
                  <a:moveTo>
                    <a:pt x="1709" y="232791"/>
                  </a:moveTo>
                  <a:cubicBezTo>
                    <a:pt x="-4825" y="190301"/>
                    <a:pt x="7265" y="89916"/>
                    <a:pt x="39809" y="51816"/>
                  </a:cubicBezTo>
                  <a:cubicBezTo>
                    <a:pt x="72353" y="13716"/>
                    <a:pt x="159666" y="-10097"/>
                    <a:pt x="196972" y="4191"/>
                  </a:cubicBezTo>
                  <a:cubicBezTo>
                    <a:pt x="234278" y="18478"/>
                    <a:pt x="252889" y="9406"/>
                    <a:pt x="263647" y="137541"/>
                  </a:cubicBezTo>
                  <a:cubicBezTo>
                    <a:pt x="274405" y="265676"/>
                    <a:pt x="238247" y="233584"/>
                    <a:pt x="206497" y="256603"/>
                  </a:cubicBezTo>
                  <a:cubicBezTo>
                    <a:pt x="174747" y="279622"/>
                    <a:pt x="112351" y="309930"/>
                    <a:pt x="79014" y="306755"/>
                  </a:cubicBezTo>
                  <a:cubicBezTo>
                    <a:pt x="45677" y="303580"/>
                    <a:pt x="8243" y="275281"/>
                    <a:pt x="1709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29" name="Freeform 1428"/>
            <p:cNvSpPr/>
            <p:nvPr/>
          </p:nvSpPr>
          <p:spPr bwMode="auto">
            <a:xfrm rot="1737063">
              <a:off x="2261468" y="6440873"/>
              <a:ext cx="179544" cy="7170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30" name="Freeform 1429"/>
            <p:cNvSpPr/>
            <p:nvPr/>
          </p:nvSpPr>
          <p:spPr bwMode="auto">
            <a:xfrm rot="20069669">
              <a:off x="2194619" y="6717508"/>
              <a:ext cx="300037" cy="9207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31" name="Freeform 1430"/>
            <p:cNvSpPr/>
            <p:nvPr/>
          </p:nvSpPr>
          <p:spPr bwMode="auto">
            <a:xfrm rot="20069669">
              <a:off x="2260876" y="6728181"/>
              <a:ext cx="178341" cy="5794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32" name="Freeform 1431"/>
            <p:cNvSpPr/>
            <p:nvPr/>
          </p:nvSpPr>
          <p:spPr bwMode="auto">
            <a:xfrm rot="20736180">
              <a:off x="2086669" y="6571458"/>
              <a:ext cx="288925" cy="1079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33" name="Freeform 1432"/>
            <p:cNvSpPr/>
            <p:nvPr/>
          </p:nvSpPr>
          <p:spPr bwMode="auto">
            <a:xfrm rot="20736180">
              <a:off x="2151838" y="6585945"/>
              <a:ext cx="171708" cy="6899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34" name="Freeform 1433"/>
            <p:cNvSpPr/>
            <p:nvPr/>
          </p:nvSpPr>
          <p:spPr bwMode="auto">
            <a:xfrm rot="20642374" flipH="1">
              <a:off x="5050531" y="6074570"/>
              <a:ext cx="282575" cy="12700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35" name="Freeform 1434"/>
            <p:cNvSpPr/>
            <p:nvPr/>
          </p:nvSpPr>
          <p:spPr bwMode="auto">
            <a:xfrm rot="20642374" flipH="1">
              <a:off x="5078191" y="6116282"/>
              <a:ext cx="168388" cy="8071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36" name="Freeform 1435"/>
            <p:cNvSpPr/>
            <p:nvPr/>
          </p:nvSpPr>
          <p:spPr bwMode="auto">
            <a:xfrm rot="21396761" flipH="1">
              <a:off x="5234681" y="6198395"/>
              <a:ext cx="233363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37" name="Freeform 1436"/>
            <p:cNvSpPr/>
            <p:nvPr/>
          </p:nvSpPr>
          <p:spPr bwMode="auto">
            <a:xfrm rot="21396761" flipH="1">
              <a:off x="5255472" y="6222675"/>
              <a:ext cx="138727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38" name="Freeform 1437"/>
            <p:cNvSpPr/>
            <p:nvPr/>
          </p:nvSpPr>
          <p:spPr bwMode="auto">
            <a:xfrm rot="21557758" flipH="1">
              <a:off x="5280718" y="6295233"/>
              <a:ext cx="292100" cy="9683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39" name="Freeform 1438"/>
            <p:cNvSpPr/>
            <p:nvPr/>
          </p:nvSpPr>
          <p:spPr bwMode="auto">
            <a:xfrm rot="21557758" flipH="1">
              <a:off x="5325364" y="6312442"/>
              <a:ext cx="173759" cy="6140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40" name="Freeform 1439"/>
            <p:cNvSpPr/>
            <p:nvPr/>
          </p:nvSpPr>
          <p:spPr bwMode="auto">
            <a:xfrm rot="20642374" flipH="1">
              <a:off x="5352156" y="6428583"/>
              <a:ext cx="292100" cy="9683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41" name="Freeform 1440"/>
            <p:cNvSpPr/>
            <p:nvPr/>
          </p:nvSpPr>
          <p:spPr bwMode="auto">
            <a:xfrm rot="20642374" flipH="1">
              <a:off x="5380621" y="6454428"/>
              <a:ext cx="139752" cy="6140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42" name="Freeform 1441"/>
            <p:cNvSpPr/>
            <p:nvPr/>
          </p:nvSpPr>
          <p:spPr bwMode="auto">
            <a:xfrm rot="21396761" flipH="1">
              <a:off x="5477569" y="6558758"/>
              <a:ext cx="233362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43" name="Freeform 1442"/>
            <p:cNvSpPr/>
            <p:nvPr/>
          </p:nvSpPr>
          <p:spPr bwMode="auto">
            <a:xfrm rot="21396761" flipH="1">
              <a:off x="5498785" y="6583165"/>
              <a:ext cx="138727" cy="600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44" name="Freeform 1443"/>
            <p:cNvSpPr/>
            <p:nvPr/>
          </p:nvSpPr>
          <p:spPr bwMode="auto">
            <a:xfrm rot="2467420">
              <a:off x="4002780" y="6065046"/>
              <a:ext cx="295275" cy="29527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45" name="Freeform 1444"/>
            <p:cNvSpPr/>
            <p:nvPr/>
          </p:nvSpPr>
          <p:spPr bwMode="auto">
            <a:xfrm rot="20502095">
              <a:off x="4083837" y="6189922"/>
              <a:ext cx="175498" cy="11094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46" name="Freeform 1445"/>
            <p:cNvSpPr/>
            <p:nvPr/>
          </p:nvSpPr>
          <p:spPr bwMode="auto">
            <a:xfrm rot="552168" flipH="1">
              <a:off x="3174107" y="6463507"/>
              <a:ext cx="247650" cy="298449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47" name="Freeform 1446"/>
            <p:cNvSpPr/>
            <p:nvPr/>
          </p:nvSpPr>
          <p:spPr bwMode="auto">
            <a:xfrm rot="4117493" flipH="1">
              <a:off x="3191330" y="6563557"/>
              <a:ext cx="146831" cy="11094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48" name="Freeform 1447"/>
            <p:cNvSpPr/>
            <p:nvPr/>
          </p:nvSpPr>
          <p:spPr bwMode="auto">
            <a:xfrm rot="15181817">
              <a:off x="3698775" y="6245227"/>
              <a:ext cx="295275" cy="2968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49" name="Freeform 1448"/>
            <p:cNvSpPr/>
            <p:nvPr/>
          </p:nvSpPr>
          <p:spPr bwMode="auto">
            <a:xfrm rot="11616492">
              <a:off x="3758760" y="6299435"/>
              <a:ext cx="175467" cy="11096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47F0A8F9-4228-46D7-8CD9-1B82294EC8AB}"/>
              </a:ext>
            </a:extLst>
          </p:cNvPr>
          <p:cNvGrpSpPr/>
          <p:nvPr/>
        </p:nvGrpSpPr>
        <p:grpSpPr>
          <a:xfrm>
            <a:off x="6540796" y="3290432"/>
            <a:ext cx="4133850" cy="3644900"/>
            <a:chOff x="6540796" y="3290432"/>
            <a:chExt cx="4133850" cy="3644900"/>
          </a:xfrm>
        </p:grpSpPr>
        <p:sp>
          <p:nvSpPr>
            <p:cNvPr id="1461" name="Freeform 1460"/>
            <p:cNvSpPr/>
            <p:nvPr/>
          </p:nvSpPr>
          <p:spPr bwMode="auto">
            <a:xfrm flipH="1">
              <a:off x="6540796" y="3290432"/>
              <a:ext cx="4133850" cy="3562889"/>
            </a:xfrm>
            <a:custGeom>
              <a:avLst/>
              <a:gdLst>
                <a:gd name="connsiteX0" fmla="*/ 0 w 2133600"/>
                <a:gd name="connsiteY0" fmla="*/ 1845852 h 2206799"/>
                <a:gd name="connsiteX1" fmla="*/ 152400 w 2133600"/>
                <a:gd name="connsiteY1" fmla="*/ 1364589 h 2206799"/>
                <a:gd name="connsiteX2" fmla="*/ 240632 w 2133600"/>
                <a:gd name="connsiteY2" fmla="*/ 771031 h 2206799"/>
                <a:gd name="connsiteX3" fmla="*/ 553453 w 2133600"/>
                <a:gd name="connsiteY3" fmla="*/ 618631 h 2206799"/>
                <a:gd name="connsiteX4" fmla="*/ 697832 w 2133600"/>
                <a:gd name="connsiteY4" fmla="*/ 1099894 h 2206799"/>
                <a:gd name="connsiteX5" fmla="*/ 737937 w 2133600"/>
                <a:gd name="connsiteY5" fmla="*/ 1749599 h 2206799"/>
                <a:gd name="connsiteX6" fmla="*/ 922421 w 2133600"/>
                <a:gd name="connsiteY6" fmla="*/ 1869915 h 2206799"/>
                <a:gd name="connsiteX7" fmla="*/ 1074821 w 2133600"/>
                <a:gd name="connsiteY7" fmla="*/ 1107915 h 2206799"/>
                <a:gd name="connsiteX8" fmla="*/ 1179095 w 2133600"/>
                <a:gd name="connsiteY8" fmla="*/ 434147 h 2206799"/>
                <a:gd name="connsiteX9" fmla="*/ 1548063 w 2133600"/>
                <a:gd name="connsiteY9" fmla="*/ 1010 h 2206799"/>
                <a:gd name="connsiteX10" fmla="*/ 1876926 w 2133600"/>
                <a:gd name="connsiteY10" fmla="*/ 337894 h 2206799"/>
                <a:gd name="connsiteX11" fmla="*/ 1716505 w 2133600"/>
                <a:gd name="connsiteY11" fmla="*/ 1051768 h 2206799"/>
                <a:gd name="connsiteX12" fmla="*/ 1724526 w 2133600"/>
                <a:gd name="connsiteY12" fmla="*/ 1621262 h 2206799"/>
                <a:gd name="connsiteX13" fmla="*/ 1852863 w 2133600"/>
                <a:gd name="connsiteY13" fmla="*/ 1901999 h 2206799"/>
                <a:gd name="connsiteX14" fmla="*/ 2133600 w 2133600"/>
                <a:gd name="connsiteY14" fmla="*/ 2206799 h 2206799"/>
                <a:gd name="connsiteX0" fmla="*/ 0 w 2300287"/>
                <a:gd name="connsiteY0" fmla="*/ 2236377 h 2236377"/>
                <a:gd name="connsiteX1" fmla="*/ 319087 w 2300287"/>
                <a:gd name="connsiteY1" fmla="*/ 1364589 h 2236377"/>
                <a:gd name="connsiteX2" fmla="*/ 407319 w 2300287"/>
                <a:gd name="connsiteY2" fmla="*/ 771031 h 2236377"/>
                <a:gd name="connsiteX3" fmla="*/ 720140 w 2300287"/>
                <a:gd name="connsiteY3" fmla="*/ 618631 h 2236377"/>
                <a:gd name="connsiteX4" fmla="*/ 864519 w 2300287"/>
                <a:gd name="connsiteY4" fmla="*/ 1099894 h 2236377"/>
                <a:gd name="connsiteX5" fmla="*/ 904624 w 2300287"/>
                <a:gd name="connsiteY5" fmla="*/ 1749599 h 2236377"/>
                <a:gd name="connsiteX6" fmla="*/ 1089108 w 2300287"/>
                <a:gd name="connsiteY6" fmla="*/ 1869915 h 2236377"/>
                <a:gd name="connsiteX7" fmla="*/ 1241508 w 2300287"/>
                <a:gd name="connsiteY7" fmla="*/ 1107915 h 2236377"/>
                <a:gd name="connsiteX8" fmla="*/ 1345782 w 2300287"/>
                <a:gd name="connsiteY8" fmla="*/ 434147 h 2236377"/>
                <a:gd name="connsiteX9" fmla="*/ 1714750 w 2300287"/>
                <a:gd name="connsiteY9" fmla="*/ 1010 h 2236377"/>
                <a:gd name="connsiteX10" fmla="*/ 2043613 w 2300287"/>
                <a:gd name="connsiteY10" fmla="*/ 337894 h 2236377"/>
                <a:gd name="connsiteX11" fmla="*/ 1883192 w 2300287"/>
                <a:gd name="connsiteY11" fmla="*/ 1051768 h 2236377"/>
                <a:gd name="connsiteX12" fmla="*/ 1891213 w 2300287"/>
                <a:gd name="connsiteY12" fmla="*/ 1621262 h 2236377"/>
                <a:gd name="connsiteX13" fmla="*/ 2019550 w 2300287"/>
                <a:gd name="connsiteY13" fmla="*/ 1901999 h 2236377"/>
                <a:gd name="connsiteX14" fmla="*/ 2300287 w 2300287"/>
                <a:gd name="connsiteY14" fmla="*/ 2206799 h 2236377"/>
                <a:gd name="connsiteX0" fmla="*/ 0 w 2300287"/>
                <a:gd name="connsiteY0" fmla="*/ 2236377 h 2236377"/>
                <a:gd name="connsiteX1" fmla="*/ 319087 w 2300287"/>
                <a:gd name="connsiteY1" fmla="*/ 1364589 h 2236377"/>
                <a:gd name="connsiteX2" fmla="*/ 407319 w 2300287"/>
                <a:gd name="connsiteY2" fmla="*/ 771031 h 2236377"/>
                <a:gd name="connsiteX3" fmla="*/ 720140 w 2300287"/>
                <a:gd name="connsiteY3" fmla="*/ 618631 h 2236377"/>
                <a:gd name="connsiteX4" fmla="*/ 864519 w 2300287"/>
                <a:gd name="connsiteY4" fmla="*/ 1099894 h 2236377"/>
                <a:gd name="connsiteX5" fmla="*/ 904624 w 2300287"/>
                <a:gd name="connsiteY5" fmla="*/ 1749599 h 2236377"/>
                <a:gd name="connsiteX6" fmla="*/ 1089108 w 2300287"/>
                <a:gd name="connsiteY6" fmla="*/ 1869915 h 2236377"/>
                <a:gd name="connsiteX7" fmla="*/ 1241508 w 2300287"/>
                <a:gd name="connsiteY7" fmla="*/ 1107915 h 2236377"/>
                <a:gd name="connsiteX8" fmla="*/ 1345782 w 2300287"/>
                <a:gd name="connsiteY8" fmla="*/ 434147 h 2236377"/>
                <a:gd name="connsiteX9" fmla="*/ 1714750 w 2300287"/>
                <a:gd name="connsiteY9" fmla="*/ 1010 h 2236377"/>
                <a:gd name="connsiteX10" fmla="*/ 2043613 w 2300287"/>
                <a:gd name="connsiteY10" fmla="*/ 337894 h 2236377"/>
                <a:gd name="connsiteX11" fmla="*/ 1883192 w 2300287"/>
                <a:gd name="connsiteY11" fmla="*/ 1051768 h 2236377"/>
                <a:gd name="connsiteX12" fmla="*/ 1891213 w 2300287"/>
                <a:gd name="connsiteY12" fmla="*/ 1621262 h 2236377"/>
                <a:gd name="connsiteX13" fmla="*/ 2019550 w 2300287"/>
                <a:gd name="connsiteY13" fmla="*/ 1901999 h 2236377"/>
                <a:gd name="connsiteX14" fmla="*/ 2300287 w 2300287"/>
                <a:gd name="connsiteY14" fmla="*/ 2206799 h 2236377"/>
                <a:gd name="connsiteX0" fmla="*/ 0 w 2596134"/>
                <a:gd name="connsiteY0" fmla="*/ 2236377 h 2804532"/>
                <a:gd name="connsiteX1" fmla="*/ 319087 w 2596134"/>
                <a:gd name="connsiteY1" fmla="*/ 1364589 h 2804532"/>
                <a:gd name="connsiteX2" fmla="*/ 407319 w 2596134"/>
                <a:gd name="connsiteY2" fmla="*/ 771031 h 2804532"/>
                <a:gd name="connsiteX3" fmla="*/ 720140 w 2596134"/>
                <a:gd name="connsiteY3" fmla="*/ 618631 h 2804532"/>
                <a:gd name="connsiteX4" fmla="*/ 864519 w 2596134"/>
                <a:gd name="connsiteY4" fmla="*/ 1099894 h 2804532"/>
                <a:gd name="connsiteX5" fmla="*/ 904624 w 2596134"/>
                <a:gd name="connsiteY5" fmla="*/ 1749599 h 2804532"/>
                <a:gd name="connsiteX6" fmla="*/ 1089108 w 2596134"/>
                <a:gd name="connsiteY6" fmla="*/ 1869915 h 2804532"/>
                <a:gd name="connsiteX7" fmla="*/ 1241508 w 2596134"/>
                <a:gd name="connsiteY7" fmla="*/ 1107915 h 2804532"/>
                <a:gd name="connsiteX8" fmla="*/ 1345782 w 2596134"/>
                <a:gd name="connsiteY8" fmla="*/ 434147 h 2804532"/>
                <a:gd name="connsiteX9" fmla="*/ 1714750 w 2596134"/>
                <a:gd name="connsiteY9" fmla="*/ 1010 h 2804532"/>
                <a:gd name="connsiteX10" fmla="*/ 2043613 w 2596134"/>
                <a:gd name="connsiteY10" fmla="*/ 337894 h 2804532"/>
                <a:gd name="connsiteX11" fmla="*/ 1883192 w 2596134"/>
                <a:gd name="connsiteY11" fmla="*/ 1051768 h 2804532"/>
                <a:gd name="connsiteX12" fmla="*/ 1891213 w 2596134"/>
                <a:gd name="connsiteY12" fmla="*/ 1621262 h 2804532"/>
                <a:gd name="connsiteX13" fmla="*/ 2019550 w 2596134"/>
                <a:gd name="connsiteY13" fmla="*/ 1901999 h 2804532"/>
                <a:gd name="connsiteX14" fmla="*/ 2596134 w 2596134"/>
                <a:gd name="connsiteY14" fmla="*/ 2804532 h 2804532"/>
                <a:gd name="connsiteX0" fmla="*/ 0 w 2605465"/>
                <a:gd name="connsiteY0" fmla="*/ 2236377 h 2804532"/>
                <a:gd name="connsiteX1" fmla="*/ 319087 w 2605465"/>
                <a:gd name="connsiteY1" fmla="*/ 1364589 h 2804532"/>
                <a:gd name="connsiteX2" fmla="*/ 407319 w 2605465"/>
                <a:gd name="connsiteY2" fmla="*/ 771031 h 2804532"/>
                <a:gd name="connsiteX3" fmla="*/ 720140 w 2605465"/>
                <a:gd name="connsiteY3" fmla="*/ 618631 h 2804532"/>
                <a:gd name="connsiteX4" fmla="*/ 864519 w 2605465"/>
                <a:gd name="connsiteY4" fmla="*/ 1099894 h 2804532"/>
                <a:gd name="connsiteX5" fmla="*/ 904624 w 2605465"/>
                <a:gd name="connsiteY5" fmla="*/ 1749599 h 2804532"/>
                <a:gd name="connsiteX6" fmla="*/ 1089108 w 2605465"/>
                <a:gd name="connsiteY6" fmla="*/ 1869915 h 2804532"/>
                <a:gd name="connsiteX7" fmla="*/ 1241508 w 2605465"/>
                <a:gd name="connsiteY7" fmla="*/ 1107915 h 2804532"/>
                <a:gd name="connsiteX8" fmla="*/ 1345782 w 2605465"/>
                <a:gd name="connsiteY8" fmla="*/ 434147 h 2804532"/>
                <a:gd name="connsiteX9" fmla="*/ 1714750 w 2605465"/>
                <a:gd name="connsiteY9" fmla="*/ 1010 h 2804532"/>
                <a:gd name="connsiteX10" fmla="*/ 2043613 w 2605465"/>
                <a:gd name="connsiteY10" fmla="*/ 337894 h 2804532"/>
                <a:gd name="connsiteX11" fmla="*/ 1883192 w 2605465"/>
                <a:gd name="connsiteY11" fmla="*/ 1051768 h 2804532"/>
                <a:gd name="connsiteX12" fmla="*/ 1891213 w 2605465"/>
                <a:gd name="connsiteY12" fmla="*/ 1621262 h 2804532"/>
                <a:gd name="connsiteX13" fmla="*/ 2019550 w 2605465"/>
                <a:gd name="connsiteY13" fmla="*/ 1901999 h 2804532"/>
                <a:gd name="connsiteX14" fmla="*/ 2596134 w 2605465"/>
                <a:gd name="connsiteY14" fmla="*/ 2804532 h 2804532"/>
                <a:gd name="connsiteX0" fmla="*/ 0 w 2834898"/>
                <a:gd name="connsiteY0" fmla="*/ 2822033 h 2822033"/>
                <a:gd name="connsiteX1" fmla="*/ 548520 w 2834898"/>
                <a:gd name="connsiteY1" fmla="*/ 1364589 h 2822033"/>
                <a:gd name="connsiteX2" fmla="*/ 636752 w 2834898"/>
                <a:gd name="connsiteY2" fmla="*/ 771031 h 2822033"/>
                <a:gd name="connsiteX3" fmla="*/ 949573 w 2834898"/>
                <a:gd name="connsiteY3" fmla="*/ 618631 h 2822033"/>
                <a:gd name="connsiteX4" fmla="*/ 1093952 w 2834898"/>
                <a:gd name="connsiteY4" fmla="*/ 1099894 h 2822033"/>
                <a:gd name="connsiteX5" fmla="*/ 1134057 w 2834898"/>
                <a:gd name="connsiteY5" fmla="*/ 1749599 h 2822033"/>
                <a:gd name="connsiteX6" fmla="*/ 1318541 w 2834898"/>
                <a:gd name="connsiteY6" fmla="*/ 1869915 h 2822033"/>
                <a:gd name="connsiteX7" fmla="*/ 1470941 w 2834898"/>
                <a:gd name="connsiteY7" fmla="*/ 1107915 h 2822033"/>
                <a:gd name="connsiteX8" fmla="*/ 1575215 w 2834898"/>
                <a:gd name="connsiteY8" fmla="*/ 434147 h 2822033"/>
                <a:gd name="connsiteX9" fmla="*/ 1944183 w 2834898"/>
                <a:gd name="connsiteY9" fmla="*/ 1010 h 2822033"/>
                <a:gd name="connsiteX10" fmla="*/ 2273046 w 2834898"/>
                <a:gd name="connsiteY10" fmla="*/ 337894 h 2822033"/>
                <a:gd name="connsiteX11" fmla="*/ 2112625 w 2834898"/>
                <a:gd name="connsiteY11" fmla="*/ 1051768 h 2822033"/>
                <a:gd name="connsiteX12" fmla="*/ 2120646 w 2834898"/>
                <a:gd name="connsiteY12" fmla="*/ 1621262 h 2822033"/>
                <a:gd name="connsiteX13" fmla="*/ 2248983 w 2834898"/>
                <a:gd name="connsiteY13" fmla="*/ 1901999 h 2822033"/>
                <a:gd name="connsiteX14" fmla="*/ 2825567 w 2834898"/>
                <a:gd name="connsiteY14" fmla="*/ 2804532 h 2822033"/>
                <a:gd name="connsiteX0" fmla="*/ 0 w 2834898"/>
                <a:gd name="connsiteY0" fmla="*/ 2822033 h 2822033"/>
                <a:gd name="connsiteX1" fmla="*/ 220413 w 2834898"/>
                <a:gd name="connsiteY1" fmla="*/ 2347679 h 2822033"/>
                <a:gd name="connsiteX2" fmla="*/ 548520 w 2834898"/>
                <a:gd name="connsiteY2" fmla="*/ 1364589 h 2822033"/>
                <a:gd name="connsiteX3" fmla="*/ 636752 w 2834898"/>
                <a:gd name="connsiteY3" fmla="*/ 771031 h 2822033"/>
                <a:gd name="connsiteX4" fmla="*/ 949573 w 2834898"/>
                <a:gd name="connsiteY4" fmla="*/ 618631 h 2822033"/>
                <a:gd name="connsiteX5" fmla="*/ 1093952 w 2834898"/>
                <a:gd name="connsiteY5" fmla="*/ 1099894 h 2822033"/>
                <a:gd name="connsiteX6" fmla="*/ 1134057 w 2834898"/>
                <a:gd name="connsiteY6" fmla="*/ 1749599 h 2822033"/>
                <a:gd name="connsiteX7" fmla="*/ 1318541 w 2834898"/>
                <a:gd name="connsiteY7" fmla="*/ 1869915 h 2822033"/>
                <a:gd name="connsiteX8" fmla="*/ 1470941 w 2834898"/>
                <a:gd name="connsiteY8" fmla="*/ 1107915 h 2822033"/>
                <a:gd name="connsiteX9" fmla="*/ 1575215 w 2834898"/>
                <a:gd name="connsiteY9" fmla="*/ 434147 h 2822033"/>
                <a:gd name="connsiteX10" fmla="*/ 1944183 w 2834898"/>
                <a:gd name="connsiteY10" fmla="*/ 1010 h 2822033"/>
                <a:gd name="connsiteX11" fmla="*/ 2273046 w 2834898"/>
                <a:gd name="connsiteY11" fmla="*/ 337894 h 2822033"/>
                <a:gd name="connsiteX12" fmla="*/ 2112625 w 2834898"/>
                <a:gd name="connsiteY12" fmla="*/ 1051768 h 2822033"/>
                <a:gd name="connsiteX13" fmla="*/ 2120646 w 2834898"/>
                <a:gd name="connsiteY13" fmla="*/ 1621262 h 2822033"/>
                <a:gd name="connsiteX14" fmla="*/ 2248983 w 2834898"/>
                <a:gd name="connsiteY14" fmla="*/ 1901999 h 2822033"/>
                <a:gd name="connsiteX15" fmla="*/ 2825567 w 2834898"/>
                <a:gd name="connsiteY15" fmla="*/ 2804532 h 2822033"/>
                <a:gd name="connsiteX0" fmla="*/ 82748 w 2917646"/>
                <a:gd name="connsiteY0" fmla="*/ 2822033 h 2822033"/>
                <a:gd name="connsiteX1" fmla="*/ 303161 w 2917646"/>
                <a:gd name="connsiteY1" fmla="*/ 2347679 h 2822033"/>
                <a:gd name="connsiteX2" fmla="*/ 631268 w 2917646"/>
                <a:gd name="connsiteY2" fmla="*/ 1364589 h 2822033"/>
                <a:gd name="connsiteX3" fmla="*/ 719500 w 2917646"/>
                <a:gd name="connsiteY3" fmla="*/ 771031 h 2822033"/>
                <a:gd name="connsiteX4" fmla="*/ 1032321 w 2917646"/>
                <a:gd name="connsiteY4" fmla="*/ 618631 h 2822033"/>
                <a:gd name="connsiteX5" fmla="*/ 1176700 w 2917646"/>
                <a:gd name="connsiteY5" fmla="*/ 1099894 h 2822033"/>
                <a:gd name="connsiteX6" fmla="*/ 1216805 w 2917646"/>
                <a:gd name="connsiteY6" fmla="*/ 1749599 h 2822033"/>
                <a:gd name="connsiteX7" fmla="*/ 1401289 w 2917646"/>
                <a:gd name="connsiteY7" fmla="*/ 1869915 h 2822033"/>
                <a:gd name="connsiteX8" fmla="*/ 1553689 w 2917646"/>
                <a:gd name="connsiteY8" fmla="*/ 1107915 h 2822033"/>
                <a:gd name="connsiteX9" fmla="*/ 1657963 w 2917646"/>
                <a:gd name="connsiteY9" fmla="*/ 434147 h 2822033"/>
                <a:gd name="connsiteX10" fmla="*/ 2026931 w 2917646"/>
                <a:gd name="connsiteY10" fmla="*/ 1010 h 2822033"/>
                <a:gd name="connsiteX11" fmla="*/ 2355794 w 2917646"/>
                <a:gd name="connsiteY11" fmla="*/ 337894 h 2822033"/>
                <a:gd name="connsiteX12" fmla="*/ 2195373 w 2917646"/>
                <a:gd name="connsiteY12" fmla="*/ 1051768 h 2822033"/>
                <a:gd name="connsiteX13" fmla="*/ 2203394 w 2917646"/>
                <a:gd name="connsiteY13" fmla="*/ 1621262 h 2822033"/>
                <a:gd name="connsiteX14" fmla="*/ 2331731 w 2917646"/>
                <a:gd name="connsiteY14" fmla="*/ 1901999 h 2822033"/>
                <a:gd name="connsiteX15" fmla="*/ 2908315 w 2917646"/>
                <a:gd name="connsiteY15" fmla="*/ 2804532 h 2822033"/>
                <a:gd name="connsiteX0" fmla="*/ 74784 w 2909682"/>
                <a:gd name="connsiteY0" fmla="*/ 2822033 h 2822033"/>
                <a:gd name="connsiteX1" fmla="*/ 355574 w 2909682"/>
                <a:gd name="connsiteY1" fmla="*/ 2208812 h 2822033"/>
                <a:gd name="connsiteX2" fmla="*/ 623304 w 2909682"/>
                <a:gd name="connsiteY2" fmla="*/ 1364589 h 2822033"/>
                <a:gd name="connsiteX3" fmla="*/ 711536 w 2909682"/>
                <a:gd name="connsiteY3" fmla="*/ 771031 h 2822033"/>
                <a:gd name="connsiteX4" fmla="*/ 1024357 w 2909682"/>
                <a:gd name="connsiteY4" fmla="*/ 618631 h 2822033"/>
                <a:gd name="connsiteX5" fmla="*/ 1168736 w 2909682"/>
                <a:gd name="connsiteY5" fmla="*/ 1099894 h 2822033"/>
                <a:gd name="connsiteX6" fmla="*/ 1208841 w 2909682"/>
                <a:gd name="connsiteY6" fmla="*/ 1749599 h 2822033"/>
                <a:gd name="connsiteX7" fmla="*/ 1393325 w 2909682"/>
                <a:gd name="connsiteY7" fmla="*/ 1869915 h 2822033"/>
                <a:gd name="connsiteX8" fmla="*/ 1545725 w 2909682"/>
                <a:gd name="connsiteY8" fmla="*/ 1107915 h 2822033"/>
                <a:gd name="connsiteX9" fmla="*/ 1649999 w 2909682"/>
                <a:gd name="connsiteY9" fmla="*/ 434147 h 2822033"/>
                <a:gd name="connsiteX10" fmla="*/ 2018967 w 2909682"/>
                <a:gd name="connsiteY10" fmla="*/ 1010 h 2822033"/>
                <a:gd name="connsiteX11" fmla="*/ 2347830 w 2909682"/>
                <a:gd name="connsiteY11" fmla="*/ 337894 h 2822033"/>
                <a:gd name="connsiteX12" fmla="*/ 2187409 w 2909682"/>
                <a:gd name="connsiteY12" fmla="*/ 1051768 h 2822033"/>
                <a:gd name="connsiteX13" fmla="*/ 2195430 w 2909682"/>
                <a:gd name="connsiteY13" fmla="*/ 1621262 h 2822033"/>
                <a:gd name="connsiteX14" fmla="*/ 2323767 w 2909682"/>
                <a:gd name="connsiteY14" fmla="*/ 1901999 h 2822033"/>
                <a:gd name="connsiteX15" fmla="*/ 2900351 w 2909682"/>
                <a:gd name="connsiteY15" fmla="*/ 2804532 h 2822033"/>
                <a:gd name="connsiteX0" fmla="*/ 172738 w 3007636"/>
                <a:gd name="connsiteY0" fmla="*/ 2822033 h 2822033"/>
                <a:gd name="connsiteX1" fmla="*/ 453528 w 3007636"/>
                <a:gd name="connsiteY1" fmla="*/ 2208812 h 2822033"/>
                <a:gd name="connsiteX2" fmla="*/ 721258 w 3007636"/>
                <a:gd name="connsiteY2" fmla="*/ 1364589 h 2822033"/>
                <a:gd name="connsiteX3" fmla="*/ 809490 w 3007636"/>
                <a:gd name="connsiteY3" fmla="*/ 771031 h 2822033"/>
                <a:gd name="connsiteX4" fmla="*/ 1122311 w 3007636"/>
                <a:gd name="connsiteY4" fmla="*/ 618631 h 2822033"/>
                <a:gd name="connsiteX5" fmla="*/ 1266690 w 3007636"/>
                <a:gd name="connsiteY5" fmla="*/ 1099894 h 2822033"/>
                <a:gd name="connsiteX6" fmla="*/ 1306795 w 3007636"/>
                <a:gd name="connsiteY6" fmla="*/ 1749599 h 2822033"/>
                <a:gd name="connsiteX7" fmla="*/ 1491279 w 3007636"/>
                <a:gd name="connsiteY7" fmla="*/ 1869915 h 2822033"/>
                <a:gd name="connsiteX8" fmla="*/ 1643679 w 3007636"/>
                <a:gd name="connsiteY8" fmla="*/ 1107915 h 2822033"/>
                <a:gd name="connsiteX9" fmla="*/ 1747953 w 3007636"/>
                <a:gd name="connsiteY9" fmla="*/ 434147 h 2822033"/>
                <a:gd name="connsiteX10" fmla="*/ 2116921 w 3007636"/>
                <a:gd name="connsiteY10" fmla="*/ 1010 h 2822033"/>
                <a:gd name="connsiteX11" fmla="*/ 2445784 w 3007636"/>
                <a:gd name="connsiteY11" fmla="*/ 337894 h 2822033"/>
                <a:gd name="connsiteX12" fmla="*/ 2285363 w 3007636"/>
                <a:gd name="connsiteY12" fmla="*/ 1051768 h 2822033"/>
                <a:gd name="connsiteX13" fmla="*/ 2293384 w 3007636"/>
                <a:gd name="connsiteY13" fmla="*/ 1621262 h 2822033"/>
                <a:gd name="connsiteX14" fmla="*/ 2421721 w 3007636"/>
                <a:gd name="connsiteY14" fmla="*/ 1901999 h 2822033"/>
                <a:gd name="connsiteX15" fmla="*/ 2998305 w 3007636"/>
                <a:gd name="connsiteY15" fmla="*/ 2804532 h 2822033"/>
                <a:gd name="connsiteX0" fmla="*/ 172738 w 3010431"/>
                <a:gd name="connsiteY0" fmla="*/ 2822033 h 2822033"/>
                <a:gd name="connsiteX1" fmla="*/ 453528 w 3010431"/>
                <a:gd name="connsiteY1" fmla="*/ 2208812 h 2822033"/>
                <a:gd name="connsiteX2" fmla="*/ 721258 w 3010431"/>
                <a:gd name="connsiteY2" fmla="*/ 1364589 h 2822033"/>
                <a:gd name="connsiteX3" fmla="*/ 809490 w 3010431"/>
                <a:gd name="connsiteY3" fmla="*/ 771031 h 2822033"/>
                <a:gd name="connsiteX4" fmla="*/ 1122311 w 3010431"/>
                <a:gd name="connsiteY4" fmla="*/ 618631 h 2822033"/>
                <a:gd name="connsiteX5" fmla="*/ 1266690 w 3010431"/>
                <a:gd name="connsiteY5" fmla="*/ 1099894 h 2822033"/>
                <a:gd name="connsiteX6" fmla="*/ 1306795 w 3010431"/>
                <a:gd name="connsiteY6" fmla="*/ 1749599 h 2822033"/>
                <a:gd name="connsiteX7" fmla="*/ 1491279 w 3010431"/>
                <a:gd name="connsiteY7" fmla="*/ 1869915 h 2822033"/>
                <a:gd name="connsiteX8" fmla="*/ 1643679 w 3010431"/>
                <a:gd name="connsiteY8" fmla="*/ 1107915 h 2822033"/>
                <a:gd name="connsiteX9" fmla="*/ 1747953 w 3010431"/>
                <a:gd name="connsiteY9" fmla="*/ 434147 h 2822033"/>
                <a:gd name="connsiteX10" fmla="*/ 2116921 w 3010431"/>
                <a:gd name="connsiteY10" fmla="*/ 1010 h 2822033"/>
                <a:gd name="connsiteX11" fmla="*/ 2445784 w 3010431"/>
                <a:gd name="connsiteY11" fmla="*/ 337894 h 2822033"/>
                <a:gd name="connsiteX12" fmla="*/ 2285363 w 3010431"/>
                <a:gd name="connsiteY12" fmla="*/ 1051768 h 2822033"/>
                <a:gd name="connsiteX13" fmla="*/ 2293384 w 3010431"/>
                <a:gd name="connsiteY13" fmla="*/ 1621262 h 2822033"/>
                <a:gd name="connsiteX14" fmla="*/ 2562850 w 3010431"/>
                <a:gd name="connsiteY14" fmla="*/ 2000112 h 2822033"/>
                <a:gd name="connsiteX15" fmla="*/ 2998305 w 3010431"/>
                <a:gd name="connsiteY15" fmla="*/ 2804532 h 2822033"/>
                <a:gd name="connsiteX0" fmla="*/ 172738 w 3010431"/>
                <a:gd name="connsiteY0" fmla="*/ 2822033 h 2822033"/>
                <a:gd name="connsiteX1" fmla="*/ 453528 w 3010431"/>
                <a:gd name="connsiteY1" fmla="*/ 2208812 h 2822033"/>
                <a:gd name="connsiteX2" fmla="*/ 721258 w 3010431"/>
                <a:gd name="connsiteY2" fmla="*/ 1364589 h 2822033"/>
                <a:gd name="connsiteX3" fmla="*/ 809490 w 3010431"/>
                <a:gd name="connsiteY3" fmla="*/ 771031 h 2822033"/>
                <a:gd name="connsiteX4" fmla="*/ 1122311 w 3010431"/>
                <a:gd name="connsiteY4" fmla="*/ 618631 h 2822033"/>
                <a:gd name="connsiteX5" fmla="*/ 1266690 w 3010431"/>
                <a:gd name="connsiteY5" fmla="*/ 1099894 h 2822033"/>
                <a:gd name="connsiteX6" fmla="*/ 1306795 w 3010431"/>
                <a:gd name="connsiteY6" fmla="*/ 1749599 h 2822033"/>
                <a:gd name="connsiteX7" fmla="*/ 1491279 w 3010431"/>
                <a:gd name="connsiteY7" fmla="*/ 1869915 h 2822033"/>
                <a:gd name="connsiteX8" fmla="*/ 1643679 w 3010431"/>
                <a:gd name="connsiteY8" fmla="*/ 1107915 h 2822033"/>
                <a:gd name="connsiteX9" fmla="*/ 1747953 w 3010431"/>
                <a:gd name="connsiteY9" fmla="*/ 434147 h 2822033"/>
                <a:gd name="connsiteX10" fmla="*/ 2116921 w 3010431"/>
                <a:gd name="connsiteY10" fmla="*/ 1010 h 2822033"/>
                <a:gd name="connsiteX11" fmla="*/ 2445784 w 3010431"/>
                <a:gd name="connsiteY11" fmla="*/ 337894 h 2822033"/>
                <a:gd name="connsiteX12" fmla="*/ 2285363 w 3010431"/>
                <a:gd name="connsiteY12" fmla="*/ 1051768 h 2822033"/>
                <a:gd name="connsiteX13" fmla="*/ 2293384 w 3010431"/>
                <a:gd name="connsiteY13" fmla="*/ 1621262 h 2822033"/>
                <a:gd name="connsiteX14" fmla="*/ 2562850 w 3010431"/>
                <a:gd name="connsiteY14" fmla="*/ 2000112 h 2822033"/>
                <a:gd name="connsiteX15" fmla="*/ 2998305 w 3010431"/>
                <a:gd name="connsiteY15" fmla="*/ 2804532 h 2822033"/>
                <a:gd name="connsiteX0" fmla="*/ 172738 w 3010431"/>
                <a:gd name="connsiteY0" fmla="*/ 2826001 h 2826001"/>
                <a:gd name="connsiteX1" fmla="*/ 453528 w 3010431"/>
                <a:gd name="connsiteY1" fmla="*/ 2212780 h 2826001"/>
                <a:gd name="connsiteX2" fmla="*/ 721258 w 3010431"/>
                <a:gd name="connsiteY2" fmla="*/ 1368557 h 2826001"/>
                <a:gd name="connsiteX3" fmla="*/ 809490 w 3010431"/>
                <a:gd name="connsiteY3" fmla="*/ 774999 h 2826001"/>
                <a:gd name="connsiteX4" fmla="*/ 1122311 w 3010431"/>
                <a:gd name="connsiteY4" fmla="*/ 622599 h 2826001"/>
                <a:gd name="connsiteX5" fmla="*/ 1266690 w 3010431"/>
                <a:gd name="connsiteY5" fmla="*/ 1103862 h 2826001"/>
                <a:gd name="connsiteX6" fmla="*/ 1306795 w 3010431"/>
                <a:gd name="connsiteY6" fmla="*/ 1753567 h 2826001"/>
                <a:gd name="connsiteX7" fmla="*/ 1491279 w 3010431"/>
                <a:gd name="connsiteY7" fmla="*/ 1873883 h 2826001"/>
                <a:gd name="connsiteX8" fmla="*/ 1643679 w 3010431"/>
                <a:gd name="connsiteY8" fmla="*/ 1111883 h 2826001"/>
                <a:gd name="connsiteX9" fmla="*/ 1525118 w 3010431"/>
                <a:gd name="connsiteY9" fmla="*/ 577737 h 2826001"/>
                <a:gd name="connsiteX10" fmla="*/ 2116921 w 3010431"/>
                <a:gd name="connsiteY10" fmla="*/ 4978 h 2826001"/>
                <a:gd name="connsiteX11" fmla="*/ 2445784 w 3010431"/>
                <a:gd name="connsiteY11" fmla="*/ 341862 h 2826001"/>
                <a:gd name="connsiteX12" fmla="*/ 2285363 w 3010431"/>
                <a:gd name="connsiteY12" fmla="*/ 1055736 h 2826001"/>
                <a:gd name="connsiteX13" fmla="*/ 2293384 w 3010431"/>
                <a:gd name="connsiteY13" fmla="*/ 1625230 h 2826001"/>
                <a:gd name="connsiteX14" fmla="*/ 2562850 w 3010431"/>
                <a:gd name="connsiteY14" fmla="*/ 2004080 h 2826001"/>
                <a:gd name="connsiteX15" fmla="*/ 2998305 w 3010431"/>
                <a:gd name="connsiteY15" fmla="*/ 2808500 h 2826001"/>
                <a:gd name="connsiteX0" fmla="*/ 172738 w 3010431"/>
                <a:gd name="connsiteY0" fmla="*/ 2825213 h 2825213"/>
                <a:gd name="connsiteX1" fmla="*/ 453528 w 3010431"/>
                <a:gd name="connsiteY1" fmla="*/ 2211992 h 2825213"/>
                <a:gd name="connsiteX2" fmla="*/ 721258 w 3010431"/>
                <a:gd name="connsiteY2" fmla="*/ 1367769 h 2825213"/>
                <a:gd name="connsiteX3" fmla="*/ 809490 w 3010431"/>
                <a:gd name="connsiteY3" fmla="*/ 774211 h 2825213"/>
                <a:gd name="connsiteX4" fmla="*/ 1122311 w 3010431"/>
                <a:gd name="connsiteY4" fmla="*/ 621811 h 2825213"/>
                <a:gd name="connsiteX5" fmla="*/ 1266690 w 3010431"/>
                <a:gd name="connsiteY5" fmla="*/ 1103074 h 2825213"/>
                <a:gd name="connsiteX6" fmla="*/ 1306795 w 3010431"/>
                <a:gd name="connsiteY6" fmla="*/ 1752779 h 2825213"/>
                <a:gd name="connsiteX7" fmla="*/ 1491279 w 3010431"/>
                <a:gd name="connsiteY7" fmla="*/ 1873095 h 2825213"/>
                <a:gd name="connsiteX8" fmla="*/ 1643679 w 3010431"/>
                <a:gd name="connsiteY8" fmla="*/ 1111095 h 2825213"/>
                <a:gd name="connsiteX9" fmla="*/ 1525118 w 3010431"/>
                <a:gd name="connsiteY9" fmla="*/ 576949 h 2825213"/>
                <a:gd name="connsiteX10" fmla="*/ 2116921 w 3010431"/>
                <a:gd name="connsiteY10" fmla="*/ 4190 h 2825213"/>
                <a:gd name="connsiteX11" fmla="*/ 2445784 w 3010431"/>
                <a:gd name="connsiteY11" fmla="*/ 341074 h 2825213"/>
                <a:gd name="connsiteX12" fmla="*/ 2285363 w 3010431"/>
                <a:gd name="connsiteY12" fmla="*/ 1054948 h 2825213"/>
                <a:gd name="connsiteX13" fmla="*/ 2293384 w 3010431"/>
                <a:gd name="connsiteY13" fmla="*/ 1624442 h 2825213"/>
                <a:gd name="connsiteX14" fmla="*/ 2562850 w 3010431"/>
                <a:gd name="connsiteY14" fmla="*/ 2003292 h 2825213"/>
                <a:gd name="connsiteX15" fmla="*/ 2998305 w 3010431"/>
                <a:gd name="connsiteY15" fmla="*/ 2807712 h 2825213"/>
                <a:gd name="connsiteX0" fmla="*/ 172738 w 3010431"/>
                <a:gd name="connsiteY0" fmla="*/ 2821373 h 2821373"/>
                <a:gd name="connsiteX1" fmla="*/ 453528 w 3010431"/>
                <a:gd name="connsiteY1" fmla="*/ 2208152 h 2821373"/>
                <a:gd name="connsiteX2" fmla="*/ 721258 w 3010431"/>
                <a:gd name="connsiteY2" fmla="*/ 1363929 h 2821373"/>
                <a:gd name="connsiteX3" fmla="*/ 809490 w 3010431"/>
                <a:gd name="connsiteY3" fmla="*/ 770371 h 2821373"/>
                <a:gd name="connsiteX4" fmla="*/ 1122311 w 3010431"/>
                <a:gd name="connsiteY4" fmla="*/ 617971 h 2821373"/>
                <a:gd name="connsiteX5" fmla="*/ 1266690 w 3010431"/>
                <a:gd name="connsiteY5" fmla="*/ 1099234 h 2821373"/>
                <a:gd name="connsiteX6" fmla="*/ 1306795 w 3010431"/>
                <a:gd name="connsiteY6" fmla="*/ 1748939 h 2821373"/>
                <a:gd name="connsiteX7" fmla="*/ 1491279 w 3010431"/>
                <a:gd name="connsiteY7" fmla="*/ 1869255 h 2821373"/>
                <a:gd name="connsiteX8" fmla="*/ 1643679 w 3010431"/>
                <a:gd name="connsiteY8" fmla="*/ 1107255 h 2821373"/>
                <a:gd name="connsiteX9" fmla="*/ 1525118 w 3010431"/>
                <a:gd name="connsiteY9" fmla="*/ 573109 h 2821373"/>
                <a:gd name="connsiteX10" fmla="*/ 2116921 w 3010431"/>
                <a:gd name="connsiteY10" fmla="*/ 350 h 2821373"/>
                <a:gd name="connsiteX11" fmla="*/ 2445784 w 3010431"/>
                <a:gd name="connsiteY11" fmla="*/ 337234 h 2821373"/>
                <a:gd name="connsiteX12" fmla="*/ 2285363 w 3010431"/>
                <a:gd name="connsiteY12" fmla="*/ 1051108 h 2821373"/>
                <a:gd name="connsiteX13" fmla="*/ 2293384 w 3010431"/>
                <a:gd name="connsiteY13" fmla="*/ 1620602 h 2821373"/>
                <a:gd name="connsiteX14" fmla="*/ 2562850 w 3010431"/>
                <a:gd name="connsiteY14" fmla="*/ 1999452 h 2821373"/>
                <a:gd name="connsiteX15" fmla="*/ 2998305 w 3010431"/>
                <a:gd name="connsiteY15" fmla="*/ 2803872 h 2821373"/>
                <a:gd name="connsiteX0" fmla="*/ 172738 w 3010431"/>
                <a:gd name="connsiteY0" fmla="*/ 2823362 h 2823362"/>
                <a:gd name="connsiteX1" fmla="*/ 453528 w 3010431"/>
                <a:gd name="connsiteY1" fmla="*/ 2210141 h 2823362"/>
                <a:gd name="connsiteX2" fmla="*/ 721258 w 3010431"/>
                <a:gd name="connsiteY2" fmla="*/ 1365918 h 2823362"/>
                <a:gd name="connsiteX3" fmla="*/ 809490 w 3010431"/>
                <a:gd name="connsiteY3" fmla="*/ 772360 h 2823362"/>
                <a:gd name="connsiteX4" fmla="*/ 1122311 w 3010431"/>
                <a:gd name="connsiteY4" fmla="*/ 619960 h 2823362"/>
                <a:gd name="connsiteX5" fmla="*/ 1266690 w 3010431"/>
                <a:gd name="connsiteY5" fmla="*/ 1101223 h 2823362"/>
                <a:gd name="connsiteX6" fmla="*/ 1306795 w 3010431"/>
                <a:gd name="connsiteY6" fmla="*/ 1750928 h 2823362"/>
                <a:gd name="connsiteX7" fmla="*/ 1491279 w 3010431"/>
                <a:gd name="connsiteY7" fmla="*/ 1871244 h 2823362"/>
                <a:gd name="connsiteX8" fmla="*/ 1643679 w 3010431"/>
                <a:gd name="connsiteY8" fmla="*/ 1109244 h 2823362"/>
                <a:gd name="connsiteX9" fmla="*/ 1525118 w 3010431"/>
                <a:gd name="connsiteY9" fmla="*/ 575098 h 2823362"/>
                <a:gd name="connsiteX10" fmla="*/ 2116921 w 3010431"/>
                <a:gd name="connsiteY10" fmla="*/ 2339 h 2823362"/>
                <a:gd name="connsiteX11" fmla="*/ 2523777 w 3010431"/>
                <a:gd name="connsiteY11" fmla="*/ 399600 h 2823362"/>
                <a:gd name="connsiteX12" fmla="*/ 2285363 w 3010431"/>
                <a:gd name="connsiteY12" fmla="*/ 1053097 h 2823362"/>
                <a:gd name="connsiteX13" fmla="*/ 2293384 w 3010431"/>
                <a:gd name="connsiteY13" fmla="*/ 1622591 h 2823362"/>
                <a:gd name="connsiteX14" fmla="*/ 2562850 w 3010431"/>
                <a:gd name="connsiteY14" fmla="*/ 2001441 h 2823362"/>
                <a:gd name="connsiteX15" fmla="*/ 2998305 w 3010431"/>
                <a:gd name="connsiteY15" fmla="*/ 2805861 h 2823362"/>
                <a:gd name="connsiteX0" fmla="*/ 172738 w 3010431"/>
                <a:gd name="connsiteY0" fmla="*/ 2823362 h 2823362"/>
                <a:gd name="connsiteX1" fmla="*/ 453528 w 3010431"/>
                <a:gd name="connsiteY1" fmla="*/ 2210141 h 2823362"/>
                <a:gd name="connsiteX2" fmla="*/ 721258 w 3010431"/>
                <a:gd name="connsiteY2" fmla="*/ 1365918 h 2823362"/>
                <a:gd name="connsiteX3" fmla="*/ 809490 w 3010431"/>
                <a:gd name="connsiteY3" fmla="*/ 772360 h 2823362"/>
                <a:gd name="connsiteX4" fmla="*/ 1137167 w 3010431"/>
                <a:gd name="connsiteY4" fmla="*/ 725620 h 2823362"/>
                <a:gd name="connsiteX5" fmla="*/ 1266690 w 3010431"/>
                <a:gd name="connsiteY5" fmla="*/ 1101223 h 2823362"/>
                <a:gd name="connsiteX6" fmla="*/ 1306795 w 3010431"/>
                <a:gd name="connsiteY6" fmla="*/ 1750928 h 2823362"/>
                <a:gd name="connsiteX7" fmla="*/ 1491279 w 3010431"/>
                <a:gd name="connsiteY7" fmla="*/ 1871244 h 2823362"/>
                <a:gd name="connsiteX8" fmla="*/ 1643679 w 3010431"/>
                <a:gd name="connsiteY8" fmla="*/ 1109244 h 2823362"/>
                <a:gd name="connsiteX9" fmla="*/ 1525118 w 3010431"/>
                <a:gd name="connsiteY9" fmla="*/ 575098 h 2823362"/>
                <a:gd name="connsiteX10" fmla="*/ 2116921 w 3010431"/>
                <a:gd name="connsiteY10" fmla="*/ 2339 h 2823362"/>
                <a:gd name="connsiteX11" fmla="*/ 2523777 w 3010431"/>
                <a:gd name="connsiteY11" fmla="*/ 399600 h 2823362"/>
                <a:gd name="connsiteX12" fmla="*/ 2285363 w 3010431"/>
                <a:gd name="connsiteY12" fmla="*/ 1053097 h 2823362"/>
                <a:gd name="connsiteX13" fmla="*/ 2293384 w 3010431"/>
                <a:gd name="connsiteY13" fmla="*/ 1622591 h 2823362"/>
                <a:gd name="connsiteX14" fmla="*/ 2562850 w 3010431"/>
                <a:gd name="connsiteY14" fmla="*/ 2001441 h 2823362"/>
                <a:gd name="connsiteX15" fmla="*/ 2998305 w 3010431"/>
                <a:gd name="connsiteY15" fmla="*/ 2805861 h 2823362"/>
                <a:gd name="connsiteX0" fmla="*/ 172738 w 3010431"/>
                <a:gd name="connsiteY0" fmla="*/ 2823362 h 2823362"/>
                <a:gd name="connsiteX1" fmla="*/ 453528 w 3010431"/>
                <a:gd name="connsiteY1" fmla="*/ 2210141 h 2823362"/>
                <a:gd name="connsiteX2" fmla="*/ 677313 w 3010431"/>
                <a:gd name="connsiteY2" fmla="*/ 1559873 h 2823362"/>
                <a:gd name="connsiteX3" fmla="*/ 721258 w 3010431"/>
                <a:gd name="connsiteY3" fmla="*/ 1365918 h 2823362"/>
                <a:gd name="connsiteX4" fmla="*/ 809490 w 3010431"/>
                <a:gd name="connsiteY4" fmla="*/ 772360 h 2823362"/>
                <a:gd name="connsiteX5" fmla="*/ 1137167 w 3010431"/>
                <a:gd name="connsiteY5" fmla="*/ 725620 h 2823362"/>
                <a:gd name="connsiteX6" fmla="*/ 1266690 w 3010431"/>
                <a:gd name="connsiteY6" fmla="*/ 1101223 h 2823362"/>
                <a:gd name="connsiteX7" fmla="*/ 1306795 w 3010431"/>
                <a:gd name="connsiteY7" fmla="*/ 1750928 h 2823362"/>
                <a:gd name="connsiteX8" fmla="*/ 1491279 w 3010431"/>
                <a:gd name="connsiteY8" fmla="*/ 1871244 h 2823362"/>
                <a:gd name="connsiteX9" fmla="*/ 1643679 w 3010431"/>
                <a:gd name="connsiteY9" fmla="*/ 1109244 h 2823362"/>
                <a:gd name="connsiteX10" fmla="*/ 1525118 w 3010431"/>
                <a:gd name="connsiteY10" fmla="*/ 575098 h 2823362"/>
                <a:gd name="connsiteX11" fmla="*/ 2116921 w 3010431"/>
                <a:gd name="connsiteY11" fmla="*/ 2339 h 2823362"/>
                <a:gd name="connsiteX12" fmla="*/ 2523777 w 3010431"/>
                <a:gd name="connsiteY12" fmla="*/ 399600 h 2823362"/>
                <a:gd name="connsiteX13" fmla="*/ 2285363 w 3010431"/>
                <a:gd name="connsiteY13" fmla="*/ 1053097 h 2823362"/>
                <a:gd name="connsiteX14" fmla="*/ 2293384 w 3010431"/>
                <a:gd name="connsiteY14" fmla="*/ 1622591 h 2823362"/>
                <a:gd name="connsiteX15" fmla="*/ 2562850 w 3010431"/>
                <a:gd name="connsiteY15" fmla="*/ 2001441 h 2823362"/>
                <a:gd name="connsiteX16" fmla="*/ 2998305 w 3010431"/>
                <a:gd name="connsiteY16" fmla="*/ 2805861 h 2823362"/>
                <a:gd name="connsiteX0" fmla="*/ 172738 w 3010431"/>
                <a:gd name="connsiteY0" fmla="*/ 2823362 h 2823362"/>
                <a:gd name="connsiteX1" fmla="*/ 453528 w 3010431"/>
                <a:gd name="connsiteY1" fmla="*/ 2210141 h 2823362"/>
                <a:gd name="connsiteX2" fmla="*/ 224215 w 3010431"/>
                <a:gd name="connsiteY2" fmla="*/ 1650438 h 2823362"/>
                <a:gd name="connsiteX3" fmla="*/ 677313 w 3010431"/>
                <a:gd name="connsiteY3" fmla="*/ 1559873 h 2823362"/>
                <a:gd name="connsiteX4" fmla="*/ 721258 w 3010431"/>
                <a:gd name="connsiteY4" fmla="*/ 1365918 h 2823362"/>
                <a:gd name="connsiteX5" fmla="*/ 809490 w 3010431"/>
                <a:gd name="connsiteY5" fmla="*/ 772360 h 2823362"/>
                <a:gd name="connsiteX6" fmla="*/ 1137167 w 3010431"/>
                <a:gd name="connsiteY6" fmla="*/ 725620 h 2823362"/>
                <a:gd name="connsiteX7" fmla="*/ 1266690 w 3010431"/>
                <a:gd name="connsiteY7" fmla="*/ 1101223 h 2823362"/>
                <a:gd name="connsiteX8" fmla="*/ 1306795 w 3010431"/>
                <a:gd name="connsiteY8" fmla="*/ 1750928 h 2823362"/>
                <a:gd name="connsiteX9" fmla="*/ 1491279 w 3010431"/>
                <a:gd name="connsiteY9" fmla="*/ 1871244 h 2823362"/>
                <a:gd name="connsiteX10" fmla="*/ 1643679 w 3010431"/>
                <a:gd name="connsiteY10" fmla="*/ 1109244 h 2823362"/>
                <a:gd name="connsiteX11" fmla="*/ 1525118 w 3010431"/>
                <a:gd name="connsiteY11" fmla="*/ 575098 h 2823362"/>
                <a:gd name="connsiteX12" fmla="*/ 2116921 w 3010431"/>
                <a:gd name="connsiteY12" fmla="*/ 2339 h 2823362"/>
                <a:gd name="connsiteX13" fmla="*/ 2523777 w 3010431"/>
                <a:gd name="connsiteY13" fmla="*/ 399600 h 2823362"/>
                <a:gd name="connsiteX14" fmla="*/ 2285363 w 3010431"/>
                <a:gd name="connsiteY14" fmla="*/ 1053097 h 2823362"/>
                <a:gd name="connsiteX15" fmla="*/ 2293384 w 3010431"/>
                <a:gd name="connsiteY15" fmla="*/ 1622591 h 2823362"/>
                <a:gd name="connsiteX16" fmla="*/ 2562850 w 3010431"/>
                <a:gd name="connsiteY16" fmla="*/ 2001441 h 2823362"/>
                <a:gd name="connsiteX17" fmla="*/ 2998305 w 3010431"/>
                <a:gd name="connsiteY17" fmla="*/ 2805861 h 2823362"/>
                <a:gd name="connsiteX0" fmla="*/ 172738 w 3010431"/>
                <a:gd name="connsiteY0" fmla="*/ 2823362 h 2823362"/>
                <a:gd name="connsiteX1" fmla="*/ 453528 w 3010431"/>
                <a:gd name="connsiteY1" fmla="*/ 2210141 h 2823362"/>
                <a:gd name="connsiteX2" fmla="*/ 224215 w 3010431"/>
                <a:gd name="connsiteY2" fmla="*/ 1650438 h 2823362"/>
                <a:gd name="connsiteX3" fmla="*/ 677313 w 3010431"/>
                <a:gd name="connsiteY3" fmla="*/ 1559873 h 2823362"/>
                <a:gd name="connsiteX4" fmla="*/ 721258 w 3010431"/>
                <a:gd name="connsiteY4" fmla="*/ 1365918 h 2823362"/>
                <a:gd name="connsiteX5" fmla="*/ 809490 w 3010431"/>
                <a:gd name="connsiteY5" fmla="*/ 772360 h 2823362"/>
                <a:gd name="connsiteX6" fmla="*/ 1137167 w 3010431"/>
                <a:gd name="connsiteY6" fmla="*/ 725620 h 2823362"/>
                <a:gd name="connsiteX7" fmla="*/ 1266690 w 3010431"/>
                <a:gd name="connsiteY7" fmla="*/ 1101223 h 2823362"/>
                <a:gd name="connsiteX8" fmla="*/ 1306795 w 3010431"/>
                <a:gd name="connsiteY8" fmla="*/ 1750928 h 2823362"/>
                <a:gd name="connsiteX9" fmla="*/ 1491279 w 3010431"/>
                <a:gd name="connsiteY9" fmla="*/ 1871244 h 2823362"/>
                <a:gd name="connsiteX10" fmla="*/ 1643679 w 3010431"/>
                <a:gd name="connsiteY10" fmla="*/ 1109244 h 2823362"/>
                <a:gd name="connsiteX11" fmla="*/ 1525118 w 3010431"/>
                <a:gd name="connsiteY11" fmla="*/ 575098 h 2823362"/>
                <a:gd name="connsiteX12" fmla="*/ 2116921 w 3010431"/>
                <a:gd name="connsiteY12" fmla="*/ 2339 h 2823362"/>
                <a:gd name="connsiteX13" fmla="*/ 2523777 w 3010431"/>
                <a:gd name="connsiteY13" fmla="*/ 399600 h 2823362"/>
                <a:gd name="connsiteX14" fmla="*/ 2285363 w 3010431"/>
                <a:gd name="connsiteY14" fmla="*/ 1053097 h 2823362"/>
                <a:gd name="connsiteX15" fmla="*/ 2293384 w 3010431"/>
                <a:gd name="connsiteY15" fmla="*/ 1622591 h 2823362"/>
                <a:gd name="connsiteX16" fmla="*/ 2562850 w 3010431"/>
                <a:gd name="connsiteY16" fmla="*/ 2001441 h 2823362"/>
                <a:gd name="connsiteX17" fmla="*/ 2998305 w 3010431"/>
                <a:gd name="connsiteY17" fmla="*/ 2805861 h 2823362"/>
                <a:gd name="connsiteX0" fmla="*/ 0 w 2837693"/>
                <a:gd name="connsiteY0" fmla="*/ 2823362 h 2823362"/>
                <a:gd name="connsiteX1" fmla="*/ 77474 w 2837693"/>
                <a:gd name="connsiteY1" fmla="*/ 2310812 h 2823362"/>
                <a:gd name="connsiteX2" fmla="*/ 280790 w 2837693"/>
                <a:gd name="connsiteY2" fmla="*/ 2210141 h 2823362"/>
                <a:gd name="connsiteX3" fmla="*/ 51477 w 2837693"/>
                <a:gd name="connsiteY3" fmla="*/ 1650438 h 2823362"/>
                <a:gd name="connsiteX4" fmla="*/ 504575 w 2837693"/>
                <a:gd name="connsiteY4" fmla="*/ 1559873 h 2823362"/>
                <a:gd name="connsiteX5" fmla="*/ 548520 w 2837693"/>
                <a:gd name="connsiteY5" fmla="*/ 1365918 h 2823362"/>
                <a:gd name="connsiteX6" fmla="*/ 636752 w 2837693"/>
                <a:gd name="connsiteY6" fmla="*/ 772360 h 2823362"/>
                <a:gd name="connsiteX7" fmla="*/ 964429 w 2837693"/>
                <a:gd name="connsiteY7" fmla="*/ 725620 h 2823362"/>
                <a:gd name="connsiteX8" fmla="*/ 1093952 w 2837693"/>
                <a:gd name="connsiteY8" fmla="*/ 1101223 h 2823362"/>
                <a:gd name="connsiteX9" fmla="*/ 1134057 w 2837693"/>
                <a:gd name="connsiteY9" fmla="*/ 1750928 h 2823362"/>
                <a:gd name="connsiteX10" fmla="*/ 1318541 w 2837693"/>
                <a:gd name="connsiteY10" fmla="*/ 1871244 h 2823362"/>
                <a:gd name="connsiteX11" fmla="*/ 1470941 w 2837693"/>
                <a:gd name="connsiteY11" fmla="*/ 1109244 h 2823362"/>
                <a:gd name="connsiteX12" fmla="*/ 1352380 w 2837693"/>
                <a:gd name="connsiteY12" fmla="*/ 575098 h 2823362"/>
                <a:gd name="connsiteX13" fmla="*/ 1944183 w 2837693"/>
                <a:gd name="connsiteY13" fmla="*/ 2339 h 2823362"/>
                <a:gd name="connsiteX14" fmla="*/ 2351039 w 2837693"/>
                <a:gd name="connsiteY14" fmla="*/ 399600 h 2823362"/>
                <a:gd name="connsiteX15" fmla="*/ 2112625 w 2837693"/>
                <a:gd name="connsiteY15" fmla="*/ 1053097 h 2823362"/>
                <a:gd name="connsiteX16" fmla="*/ 2120646 w 2837693"/>
                <a:gd name="connsiteY16" fmla="*/ 1622591 h 2823362"/>
                <a:gd name="connsiteX17" fmla="*/ 2390112 w 2837693"/>
                <a:gd name="connsiteY17" fmla="*/ 2001441 h 2823362"/>
                <a:gd name="connsiteX18" fmla="*/ 2825567 w 2837693"/>
                <a:gd name="connsiteY18" fmla="*/ 2805861 h 2823362"/>
                <a:gd name="connsiteX0" fmla="*/ 286818 w 3124511"/>
                <a:gd name="connsiteY0" fmla="*/ 2823362 h 2823362"/>
                <a:gd name="connsiteX1" fmla="*/ 4042 w 3124511"/>
                <a:gd name="connsiteY1" fmla="*/ 2329679 h 2823362"/>
                <a:gd name="connsiteX2" fmla="*/ 567608 w 3124511"/>
                <a:gd name="connsiteY2" fmla="*/ 2210141 h 2823362"/>
                <a:gd name="connsiteX3" fmla="*/ 338295 w 3124511"/>
                <a:gd name="connsiteY3" fmla="*/ 1650438 h 2823362"/>
                <a:gd name="connsiteX4" fmla="*/ 791393 w 3124511"/>
                <a:gd name="connsiteY4" fmla="*/ 1559873 h 2823362"/>
                <a:gd name="connsiteX5" fmla="*/ 835338 w 3124511"/>
                <a:gd name="connsiteY5" fmla="*/ 1365918 h 2823362"/>
                <a:gd name="connsiteX6" fmla="*/ 923570 w 3124511"/>
                <a:gd name="connsiteY6" fmla="*/ 772360 h 2823362"/>
                <a:gd name="connsiteX7" fmla="*/ 1251247 w 3124511"/>
                <a:gd name="connsiteY7" fmla="*/ 725620 h 2823362"/>
                <a:gd name="connsiteX8" fmla="*/ 1380770 w 3124511"/>
                <a:gd name="connsiteY8" fmla="*/ 1101223 h 2823362"/>
                <a:gd name="connsiteX9" fmla="*/ 1420875 w 3124511"/>
                <a:gd name="connsiteY9" fmla="*/ 1750928 h 2823362"/>
                <a:gd name="connsiteX10" fmla="*/ 1605359 w 3124511"/>
                <a:gd name="connsiteY10" fmla="*/ 1871244 h 2823362"/>
                <a:gd name="connsiteX11" fmla="*/ 1757759 w 3124511"/>
                <a:gd name="connsiteY11" fmla="*/ 1109244 h 2823362"/>
                <a:gd name="connsiteX12" fmla="*/ 1639198 w 3124511"/>
                <a:gd name="connsiteY12" fmla="*/ 575098 h 2823362"/>
                <a:gd name="connsiteX13" fmla="*/ 2231001 w 3124511"/>
                <a:gd name="connsiteY13" fmla="*/ 2339 h 2823362"/>
                <a:gd name="connsiteX14" fmla="*/ 2637857 w 3124511"/>
                <a:gd name="connsiteY14" fmla="*/ 399600 h 2823362"/>
                <a:gd name="connsiteX15" fmla="*/ 2399443 w 3124511"/>
                <a:gd name="connsiteY15" fmla="*/ 1053097 h 2823362"/>
                <a:gd name="connsiteX16" fmla="*/ 2407464 w 3124511"/>
                <a:gd name="connsiteY16" fmla="*/ 1622591 h 2823362"/>
                <a:gd name="connsiteX17" fmla="*/ 2676930 w 3124511"/>
                <a:gd name="connsiteY17" fmla="*/ 2001441 h 2823362"/>
                <a:gd name="connsiteX18" fmla="*/ 3112385 w 3124511"/>
                <a:gd name="connsiteY18" fmla="*/ 2805861 h 2823362"/>
                <a:gd name="connsiteX0" fmla="*/ 296509 w 3134202"/>
                <a:gd name="connsiteY0" fmla="*/ 2823362 h 2823362"/>
                <a:gd name="connsiteX1" fmla="*/ 13733 w 3134202"/>
                <a:gd name="connsiteY1" fmla="*/ 2329679 h 2823362"/>
                <a:gd name="connsiteX2" fmla="*/ 577299 w 3134202"/>
                <a:gd name="connsiteY2" fmla="*/ 2210141 h 2823362"/>
                <a:gd name="connsiteX3" fmla="*/ 347986 w 3134202"/>
                <a:gd name="connsiteY3" fmla="*/ 1650438 h 2823362"/>
                <a:gd name="connsiteX4" fmla="*/ 801084 w 3134202"/>
                <a:gd name="connsiteY4" fmla="*/ 1559873 h 2823362"/>
                <a:gd name="connsiteX5" fmla="*/ 845029 w 3134202"/>
                <a:gd name="connsiteY5" fmla="*/ 1365918 h 2823362"/>
                <a:gd name="connsiteX6" fmla="*/ 933261 w 3134202"/>
                <a:gd name="connsiteY6" fmla="*/ 772360 h 2823362"/>
                <a:gd name="connsiteX7" fmla="*/ 1260938 w 3134202"/>
                <a:gd name="connsiteY7" fmla="*/ 725620 h 2823362"/>
                <a:gd name="connsiteX8" fmla="*/ 1390461 w 3134202"/>
                <a:gd name="connsiteY8" fmla="*/ 1101223 h 2823362"/>
                <a:gd name="connsiteX9" fmla="*/ 1430566 w 3134202"/>
                <a:gd name="connsiteY9" fmla="*/ 1750928 h 2823362"/>
                <a:gd name="connsiteX10" fmla="*/ 1615050 w 3134202"/>
                <a:gd name="connsiteY10" fmla="*/ 1871244 h 2823362"/>
                <a:gd name="connsiteX11" fmla="*/ 1767450 w 3134202"/>
                <a:gd name="connsiteY11" fmla="*/ 1109244 h 2823362"/>
                <a:gd name="connsiteX12" fmla="*/ 1648889 w 3134202"/>
                <a:gd name="connsiteY12" fmla="*/ 575098 h 2823362"/>
                <a:gd name="connsiteX13" fmla="*/ 2240692 w 3134202"/>
                <a:gd name="connsiteY13" fmla="*/ 2339 h 2823362"/>
                <a:gd name="connsiteX14" fmla="*/ 2647548 w 3134202"/>
                <a:gd name="connsiteY14" fmla="*/ 399600 h 2823362"/>
                <a:gd name="connsiteX15" fmla="*/ 2409134 w 3134202"/>
                <a:gd name="connsiteY15" fmla="*/ 1053097 h 2823362"/>
                <a:gd name="connsiteX16" fmla="*/ 2417155 w 3134202"/>
                <a:gd name="connsiteY16" fmla="*/ 1622591 h 2823362"/>
                <a:gd name="connsiteX17" fmla="*/ 2686621 w 3134202"/>
                <a:gd name="connsiteY17" fmla="*/ 2001441 h 2823362"/>
                <a:gd name="connsiteX18" fmla="*/ 3122076 w 3134202"/>
                <a:gd name="connsiteY18" fmla="*/ 2805861 h 2823362"/>
                <a:gd name="connsiteX0" fmla="*/ 296509 w 3134202"/>
                <a:gd name="connsiteY0" fmla="*/ 2823362 h 2823362"/>
                <a:gd name="connsiteX1" fmla="*/ 13733 w 3134202"/>
                <a:gd name="connsiteY1" fmla="*/ 2329679 h 2823362"/>
                <a:gd name="connsiteX2" fmla="*/ 577299 w 3134202"/>
                <a:gd name="connsiteY2" fmla="*/ 2210141 h 2823362"/>
                <a:gd name="connsiteX3" fmla="*/ 347986 w 3134202"/>
                <a:gd name="connsiteY3" fmla="*/ 1650438 h 2823362"/>
                <a:gd name="connsiteX4" fmla="*/ 801084 w 3134202"/>
                <a:gd name="connsiteY4" fmla="*/ 1559873 h 2823362"/>
                <a:gd name="connsiteX5" fmla="*/ 648813 w 3134202"/>
                <a:gd name="connsiteY5" fmla="*/ 1457987 h 2823362"/>
                <a:gd name="connsiteX6" fmla="*/ 845029 w 3134202"/>
                <a:gd name="connsiteY6" fmla="*/ 1365918 h 2823362"/>
                <a:gd name="connsiteX7" fmla="*/ 933261 w 3134202"/>
                <a:gd name="connsiteY7" fmla="*/ 772360 h 2823362"/>
                <a:gd name="connsiteX8" fmla="*/ 1260938 w 3134202"/>
                <a:gd name="connsiteY8" fmla="*/ 725620 h 2823362"/>
                <a:gd name="connsiteX9" fmla="*/ 1390461 w 3134202"/>
                <a:gd name="connsiteY9" fmla="*/ 1101223 h 2823362"/>
                <a:gd name="connsiteX10" fmla="*/ 1430566 w 3134202"/>
                <a:gd name="connsiteY10" fmla="*/ 1750928 h 2823362"/>
                <a:gd name="connsiteX11" fmla="*/ 1615050 w 3134202"/>
                <a:gd name="connsiteY11" fmla="*/ 1871244 h 2823362"/>
                <a:gd name="connsiteX12" fmla="*/ 1767450 w 3134202"/>
                <a:gd name="connsiteY12" fmla="*/ 1109244 h 2823362"/>
                <a:gd name="connsiteX13" fmla="*/ 1648889 w 3134202"/>
                <a:gd name="connsiteY13" fmla="*/ 575098 h 2823362"/>
                <a:gd name="connsiteX14" fmla="*/ 2240692 w 3134202"/>
                <a:gd name="connsiteY14" fmla="*/ 2339 h 2823362"/>
                <a:gd name="connsiteX15" fmla="*/ 2647548 w 3134202"/>
                <a:gd name="connsiteY15" fmla="*/ 399600 h 2823362"/>
                <a:gd name="connsiteX16" fmla="*/ 2409134 w 3134202"/>
                <a:gd name="connsiteY16" fmla="*/ 1053097 h 2823362"/>
                <a:gd name="connsiteX17" fmla="*/ 2417155 w 3134202"/>
                <a:gd name="connsiteY17" fmla="*/ 1622591 h 2823362"/>
                <a:gd name="connsiteX18" fmla="*/ 2686621 w 3134202"/>
                <a:gd name="connsiteY18" fmla="*/ 2001441 h 2823362"/>
                <a:gd name="connsiteX19" fmla="*/ 3122076 w 3134202"/>
                <a:gd name="connsiteY19" fmla="*/ 2805861 h 2823362"/>
                <a:gd name="connsiteX0" fmla="*/ 296509 w 3134202"/>
                <a:gd name="connsiteY0" fmla="*/ 2823362 h 2823362"/>
                <a:gd name="connsiteX1" fmla="*/ 13733 w 3134202"/>
                <a:gd name="connsiteY1" fmla="*/ 2329679 h 2823362"/>
                <a:gd name="connsiteX2" fmla="*/ 577299 w 3134202"/>
                <a:gd name="connsiteY2" fmla="*/ 2210141 h 2823362"/>
                <a:gd name="connsiteX3" fmla="*/ 347986 w 3134202"/>
                <a:gd name="connsiteY3" fmla="*/ 1650438 h 2823362"/>
                <a:gd name="connsiteX4" fmla="*/ 448262 w 3134202"/>
                <a:gd name="connsiteY4" fmla="*/ 1424025 h 2823362"/>
                <a:gd name="connsiteX5" fmla="*/ 801084 w 3134202"/>
                <a:gd name="connsiteY5" fmla="*/ 1559873 h 2823362"/>
                <a:gd name="connsiteX6" fmla="*/ 648813 w 3134202"/>
                <a:gd name="connsiteY6" fmla="*/ 1457987 h 2823362"/>
                <a:gd name="connsiteX7" fmla="*/ 845029 w 3134202"/>
                <a:gd name="connsiteY7" fmla="*/ 1365918 h 2823362"/>
                <a:gd name="connsiteX8" fmla="*/ 933261 w 3134202"/>
                <a:gd name="connsiteY8" fmla="*/ 772360 h 2823362"/>
                <a:gd name="connsiteX9" fmla="*/ 1260938 w 3134202"/>
                <a:gd name="connsiteY9" fmla="*/ 725620 h 2823362"/>
                <a:gd name="connsiteX10" fmla="*/ 1390461 w 3134202"/>
                <a:gd name="connsiteY10" fmla="*/ 1101223 h 2823362"/>
                <a:gd name="connsiteX11" fmla="*/ 1430566 w 3134202"/>
                <a:gd name="connsiteY11" fmla="*/ 1750928 h 2823362"/>
                <a:gd name="connsiteX12" fmla="*/ 1615050 w 3134202"/>
                <a:gd name="connsiteY12" fmla="*/ 1871244 h 2823362"/>
                <a:gd name="connsiteX13" fmla="*/ 1767450 w 3134202"/>
                <a:gd name="connsiteY13" fmla="*/ 1109244 h 2823362"/>
                <a:gd name="connsiteX14" fmla="*/ 1648889 w 3134202"/>
                <a:gd name="connsiteY14" fmla="*/ 575098 h 2823362"/>
                <a:gd name="connsiteX15" fmla="*/ 2240692 w 3134202"/>
                <a:gd name="connsiteY15" fmla="*/ 2339 h 2823362"/>
                <a:gd name="connsiteX16" fmla="*/ 2647548 w 3134202"/>
                <a:gd name="connsiteY16" fmla="*/ 399600 h 2823362"/>
                <a:gd name="connsiteX17" fmla="*/ 2409134 w 3134202"/>
                <a:gd name="connsiteY17" fmla="*/ 1053097 h 2823362"/>
                <a:gd name="connsiteX18" fmla="*/ 2417155 w 3134202"/>
                <a:gd name="connsiteY18" fmla="*/ 1622591 h 2823362"/>
                <a:gd name="connsiteX19" fmla="*/ 2686621 w 3134202"/>
                <a:gd name="connsiteY19" fmla="*/ 2001441 h 2823362"/>
                <a:gd name="connsiteX20" fmla="*/ 3122076 w 3134202"/>
                <a:gd name="connsiteY20" fmla="*/ 2805861 h 2823362"/>
                <a:gd name="connsiteX0" fmla="*/ 296509 w 3134202"/>
                <a:gd name="connsiteY0" fmla="*/ 2823362 h 2823362"/>
                <a:gd name="connsiteX1" fmla="*/ 13733 w 3134202"/>
                <a:gd name="connsiteY1" fmla="*/ 2329679 h 2823362"/>
                <a:gd name="connsiteX2" fmla="*/ 577299 w 3134202"/>
                <a:gd name="connsiteY2" fmla="*/ 2210141 h 2823362"/>
                <a:gd name="connsiteX3" fmla="*/ 347986 w 3134202"/>
                <a:gd name="connsiteY3" fmla="*/ 1650438 h 2823362"/>
                <a:gd name="connsiteX4" fmla="*/ 448262 w 3134202"/>
                <a:gd name="connsiteY4" fmla="*/ 1424025 h 2823362"/>
                <a:gd name="connsiteX5" fmla="*/ 481687 w 3134202"/>
                <a:gd name="connsiteY5" fmla="*/ 1257988 h 2823362"/>
                <a:gd name="connsiteX6" fmla="*/ 648813 w 3134202"/>
                <a:gd name="connsiteY6" fmla="*/ 1457987 h 2823362"/>
                <a:gd name="connsiteX7" fmla="*/ 845029 w 3134202"/>
                <a:gd name="connsiteY7" fmla="*/ 1365918 h 2823362"/>
                <a:gd name="connsiteX8" fmla="*/ 933261 w 3134202"/>
                <a:gd name="connsiteY8" fmla="*/ 772360 h 2823362"/>
                <a:gd name="connsiteX9" fmla="*/ 1260938 w 3134202"/>
                <a:gd name="connsiteY9" fmla="*/ 725620 h 2823362"/>
                <a:gd name="connsiteX10" fmla="*/ 1390461 w 3134202"/>
                <a:gd name="connsiteY10" fmla="*/ 1101223 h 2823362"/>
                <a:gd name="connsiteX11" fmla="*/ 1430566 w 3134202"/>
                <a:gd name="connsiteY11" fmla="*/ 1750928 h 2823362"/>
                <a:gd name="connsiteX12" fmla="*/ 1615050 w 3134202"/>
                <a:gd name="connsiteY12" fmla="*/ 1871244 h 2823362"/>
                <a:gd name="connsiteX13" fmla="*/ 1767450 w 3134202"/>
                <a:gd name="connsiteY13" fmla="*/ 1109244 h 2823362"/>
                <a:gd name="connsiteX14" fmla="*/ 1648889 w 3134202"/>
                <a:gd name="connsiteY14" fmla="*/ 575098 h 2823362"/>
                <a:gd name="connsiteX15" fmla="*/ 2240692 w 3134202"/>
                <a:gd name="connsiteY15" fmla="*/ 2339 h 2823362"/>
                <a:gd name="connsiteX16" fmla="*/ 2647548 w 3134202"/>
                <a:gd name="connsiteY16" fmla="*/ 399600 h 2823362"/>
                <a:gd name="connsiteX17" fmla="*/ 2409134 w 3134202"/>
                <a:gd name="connsiteY17" fmla="*/ 1053097 h 2823362"/>
                <a:gd name="connsiteX18" fmla="*/ 2417155 w 3134202"/>
                <a:gd name="connsiteY18" fmla="*/ 1622591 h 2823362"/>
                <a:gd name="connsiteX19" fmla="*/ 2686621 w 3134202"/>
                <a:gd name="connsiteY19" fmla="*/ 2001441 h 2823362"/>
                <a:gd name="connsiteX20" fmla="*/ 3122076 w 3134202"/>
                <a:gd name="connsiteY20" fmla="*/ 2805861 h 2823362"/>
                <a:gd name="connsiteX0" fmla="*/ 296509 w 3134202"/>
                <a:gd name="connsiteY0" fmla="*/ 2823362 h 2823362"/>
                <a:gd name="connsiteX1" fmla="*/ 13733 w 3134202"/>
                <a:gd name="connsiteY1" fmla="*/ 2329679 h 2823362"/>
                <a:gd name="connsiteX2" fmla="*/ 577299 w 3134202"/>
                <a:gd name="connsiteY2" fmla="*/ 2210141 h 2823362"/>
                <a:gd name="connsiteX3" fmla="*/ 347986 w 3134202"/>
                <a:gd name="connsiteY3" fmla="*/ 1650438 h 2823362"/>
                <a:gd name="connsiteX4" fmla="*/ 448262 w 3134202"/>
                <a:gd name="connsiteY4" fmla="*/ 1424025 h 2823362"/>
                <a:gd name="connsiteX5" fmla="*/ 648813 w 3134202"/>
                <a:gd name="connsiteY5" fmla="*/ 1457987 h 2823362"/>
                <a:gd name="connsiteX6" fmla="*/ 845029 w 3134202"/>
                <a:gd name="connsiteY6" fmla="*/ 1365918 h 2823362"/>
                <a:gd name="connsiteX7" fmla="*/ 933261 w 3134202"/>
                <a:gd name="connsiteY7" fmla="*/ 772360 h 2823362"/>
                <a:gd name="connsiteX8" fmla="*/ 1260938 w 3134202"/>
                <a:gd name="connsiteY8" fmla="*/ 725620 h 2823362"/>
                <a:gd name="connsiteX9" fmla="*/ 1390461 w 3134202"/>
                <a:gd name="connsiteY9" fmla="*/ 1101223 h 2823362"/>
                <a:gd name="connsiteX10" fmla="*/ 1430566 w 3134202"/>
                <a:gd name="connsiteY10" fmla="*/ 1750928 h 2823362"/>
                <a:gd name="connsiteX11" fmla="*/ 1615050 w 3134202"/>
                <a:gd name="connsiteY11" fmla="*/ 1871244 h 2823362"/>
                <a:gd name="connsiteX12" fmla="*/ 1767450 w 3134202"/>
                <a:gd name="connsiteY12" fmla="*/ 1109244 h 2823362"/>
                <a:gd name="connsiteX13" fmla="*/ 1648889 w 3134202"/>
                <a:gd name="connsiteY13" fmla="*/ 575098 h 2823362"/>
                <a:gd name="connsiteX14" fmla="*/ 2240692 w 3134202"/>
                <a:gd name="connsiteY14" fmla="*/ 2339 h 2823362"/>
                <a:gd name="connsiteX15" fmla="*/ 2647548 w 3134202"/>
                <a:gd name="connsiteY15" fmla="*/ 399600 h 2823362"/>
                <a:gd name="connsiteX16" fmla="*/ 2409134 w 3134202"/>
                <a:gd name="connsiteY16" fmla="*/ 1053097 h 2823362"/>
                <a:gd name="connsiteX17" fmla="*/ 2417155 w 3134202"/>
                <a:gd name="connsiteY17" fmla="*/ 1622591 h 2823362"/>
                <a:gd name="connsiteX18" fmla="*/ 2686621 w 3134202"/>
                <a:gd name="connsiteY18" fmla="*/ 2001441 h 2823362"/>
                <a:gd name="connsiteX19" fmla="*/ 3122076 w 3134202"/>
                <a:gd name="connsiteY19" fmla="*/ 2805861 h 2823362"/>
                <a:gd name="connsiteX0" fmla="*/ 296509 w 3134202"/>
                <a:gd name="connsiteY0" fmla="*/ 2823362 h 2823362"/>
                <a:gd name="connsiteX1" fmla="*/ 13733 w 3134202"/>
                <a:gd name="connsiteY1" fmla="*/ 2329679 h 2823362"/>
                <a:gd name="connsiteX2" fmla="*/ 577299 w 3134202"/>
                <a:gd name="connsiteY2" fmla="*/ 2210141 h 2823362"/>
                <a:gd name="connsiteX3" fmla="*/ 347986 w 3134202"/>
                <a:gd name="connsiteY3" fmla="*/ 1650438 h 2823362"/>
                <a:gd name="connsiteX4" fmla="*/ 336845 w 3134202"/>
                <a:gd name="connsiteY4" fmla="*/ 1405157 h 2823362"/>
                <a:gd name="connsiteX5" fmla="*/ 648813 w 3134202"/>
                <a:gd name="connsiteY5" fmla="*/ 1457987 h 2823362"/>
                <a:gd name="connsiteX6" fmla="*/ 845029 w 3134202"/>
                <a:gd name="connsiteY6" fmla="*/ 1365918 h 2823362"/>
                <a:gd name="connsiteX7" fmla="*/ 933261 w 3134202"/>
                <a:gd name="connsiteY7" fmla="*/ 772360 h 2823362"/>
                <a:gd name="connsiteX8" fmla="*/ 1260938 w 3134202"/>
                <a:gd name="connsiteY8" fmla="*/ 725620 h 2823362"/>
                <a:gd name="connsiteX9" fmla="*/ 1390461 w 3134202"/>
                <a:gd name="connsiteY9" fmla="*/ 1101223 h 2823362"/>
                <a:gd name="connsiteX10" fmla="*/ 1430566 w 3134202"/>
                <a:gd name="connsiteY10" fmla="*/ 1750928 h 2823362"/>
                <a:gd name="connsiteX11" fmla="*/ 1615050 w 3134202"/>
                <a:gd name="connsiteY11" fmla="*/ 1871244 h 2823362"/>
                <a:gd name="connsiteX12" fmla="*/ 1767450 w 3134202"/>
                <a:gd name="connsiteY12" fmla="*/ 1109244 h 2823362"/>
                <a:gd name="connsiteX13" fmla="*/ 1648889 w 3134202"/>
                <a:gd name="connsiteY13" fmla="*/ 575098 h 2823362"/>
                <a:gd name="connsiteX14" fmla="*/ 2240692 w 3134202"/>
                <a:gd name="connsiteY14" fmla="*/ 2339 h 2823362"/>
                <a:gd name="connsiteX15" fmla="*/ 2647548 w 3134202"/>
                <a:gd name="connsiteY15" fmla="*/ 399600 h 2823362"/>
                <a:gd name="connsiteX16" fmla="*/ 2409134 w 3134202"/>
                <a:gd name="connsiteY16" fmla="*/ 1053097 h 2823362"/>
                <a:gd name="connsiteX17" fmla="*/ 2417155 w 3134202"/>
                <a:gd name="connsiteY17" fmla="*/ 1622591 h 2823362"/>
                <a:gd name="connsiteX18" fmla="*/ 2686621 w 3134202"/>
                <a:gd name="connsiteY18" fmla="*/ 2001441 h 2823362"/>
                <a:gd name="connsiteX19" fmla="*/ 3122076 w 3134202"/>
                <a:gd name="connsiteY19" fmla="*/ 2805861 h 2823362"/>
                <a:gd name="connsiteX0" fmla="*/ 296509 w 3134202"/>
                <a:gd name="connsiteY0" fmla="*/ 2823362 h 2823362"/>
                <a:gd name="connsiteX1" fmla="*/ 13733 w 3134202"/>
                <a:gd name="connsiteY1" fmla="*/ 2329679 h 2823362"/>
                <a:gd name="connsiteX2" fmla="*/ 577299 w 3134202"/>
                <a:gd name="connsiteY2" fmla="*/ 2210141 h 2823362"/>
                <a:gd name="connsiteX3" fmla="*/ 243996 w 3134202"/>
                <a:gd name="connsiteY3" fmla="*/ 1759871 h 2823362"/>
                <a:gd name="connsiteX4" fmla="*/ 336845 w 3134202"/>
                <a:gd name="connsiteY4" fmla="*/ 1405157 h 2823362"/>
                <a:gd name="connsiteX5" fmla="*/ 648813 w 3134202"/>
                <a:gd name="connsiteY5" fmla="*/ 1457987 h 2823362"/>
                <a:gd name="connsiteX6" fmla="*/ 845029 w 3134202"/>
                <a:gd name="connsiteY6" fmla="*/ 1365918 h 2823362"/>
                <a:gd name="connsiteX7" fmla="*/ 933261 w 3134202"/>
                <a:gd name="connsiteY7" fmla="*/ 772360 h 2823362"/>
                <a:gd name="connsiteX8" fmla="*/ 1260938 w 3134202"/>
                <a:gd name="connsiteY8" fmla="*/ 725620 h 2823362"/>
                <a:gd name="connsiteX9" fmla="*/ 1390461 w 3134202"/>
                <a:gd name="connsiteY9" fmla="*/ 1101223 h 2823362"/>
                <a:gd name="connsiteX10" fmla="*/ 1430566 w 3134202"/>
                <a:gd name="connsiteY10" fmla="*/ 1750928 h 2823362"/>
                <a:gd name="connsiteX11" fmla="*/ 1615050 w 3134202"/>
                <a:gd name="connsiteY11" fmla="*/ 1871244 h 2823362"/>
                <a:gd name="connsiteX12" fmla="*/ 1767450 w 3134202"/>
                <a:gd name="connsiteY12" fmla="*/ 1109244 h 2823362"/>
                <a:gd name="connsiteX13" fmla="*/ 1648889 w 3134202"/>
                <a:gd name="connsiteY13" fmla="*/ 575098 h 2823362"/>
                <a:gd name="connsiteX14" fmla="*/ 2240692 w 3134202"/>
                <a:gd name="connsiteY14" fmla="*/ 2339 h 2823362"/>
                <a:gd name="connsiteX15" fmla="*/ 2647548 w 3134202"/>
                <a:gd name="connsiteY15" fmla="*/ 399600 h 2823362"/>
                <a:gd name="connsiteX16" fmla="*/ 2409134 w 3134202"/>
                <a:gd name="connsiteY16" fmla="*/ 1053097 h 2823362"/>
                <a:gd name="connsiteX17" fmla="*/ 2417155 w 3134202"/>
                <a:gd name="connsiteY17" fmla="*/ 1622591 h 2823362"/>
                <a:gd name="connsiteX18" fmla="*/ 2686621 w 3134202"/>
                <a:gd name="connsiteY18" fmla="*/ 2001441 h 2823362"/>
                <a:gd name="connsiteX19" fmla="*/ 3122076 w 3134202"/>
                <a:gd name="connsiteY19" fmla="*/ 2805861 h 2823362"/>
                <a:gd name="connsiteX0" fmla="*/ 296509 w 3134202"/>
                <a:gd name="connsiteY0" fmla="*/ 2823362 h 2823362"/>
                <a:gd name="connsiteX1" fmla="*/ 13733 w 3134202"/>
                <a:gd name="connsiteY1" fmla="*/ 2329679 h 2823362"/>
                <a:gd name="connsiteX2" fmla="*/ 577299 w 3134202"/>
                <a:gd name="connsiteY2" fmla="*/ 2210141 h 2823362"/>
                <a:gd name="connsiteX3" fmla="*/ 243996 w 3134202"/>
                <a:gd name="connsiteY3" fmla="*/ 1759871 h 2823362"/>
                <a:gd name="connsiteX4" fmla="*/ 336845 w 3134202"/>
                <a:gd name="connsiteY4" fmla="*/ 1405157 h 2823362"/>
                <a:gd name="connsiteX5" fmla="*/ 648813 w 3134202"/>
                <a:gd name="connsiteY5" fmla="*/ 1457987 h 2823362"/>
                <a:gd name="connsiteX6" fmla="*/ 845029 w 3134202"/>
                <a:gd name="connsiteY6" fmla="*/ 1365918 h 2823362"/>
                <a:gd name="connsiteX7" fmla="*/ 933261 w 3134202"/>
                <a:gd name="connsiteY7" fmla="*/ 772360 h 2823362"/>
                <a:gd name="connsiteX8" fmla="*/ 1260938 w 3134202"/>
                <a:gd name="connsiteY8" fmla="*/ 725620 h 2823362"/>
                <a:gd name="connsiteX9" fmla="*/ 1390461 w 3134202"/>
                <a:gd name="connsiteY9" fmla="*/ 1101223 h 2823362"/>
                <a:gd name="connsiteX10" fmla="*/ 1430566 w 3134202"/>
                <a:gd name="connsiteY10" fmla="*/ 1750928 h 2823362"/>
                <a:gd name="connsiteX11" fmla="*/ 1615050 w 3134202"/>
                <a:gd name="connsiteY11" fmla="*/ 1871244 h 2823362"/>
                <a:gd name="connsiteX12" fmla="*/ 1767450 w 3134202"/>
                <a:gd name="connsiteY12" fmla="*/ 1109244 h 2823362"/>
                <a:gd name="connsiteX13" fmla="*/ 1648889 w 3134202"/>
                <a:gd name="connsiteY13" fmla="*/ 575098 h 2823362"/>
                <a:gd name="connsiteX14" fmla="*/ 2240692 w 3134202"/>
                <a:gd name="connsiteY14" fmla="*/ 2339 h 2823362"/>
                <a:gd name="connsiteX15" fmla="*/ 2647548 w 3134202"/>
                <a:gd name="connsiteY15" fmla="*/ 399600 h 2823362"/>
                <a:gd name="connsiteX16" fmla="*/ 2409134 w 3134202"/>
                <a:gd name="connsiteY16" fmla="*/ 1053097 h 2823362"/>
                <a:gd name="connsiteX17" fmla="*/ 2417155 w 3134202"/>
                <a:gd name="connsiteY17" fmla="*/ 1622591 h 2823362"/>
                <a:gd name="connsiteX18" fmla="*/ 2686621 w 3134202"/>
                <a:gd name="connsiteY18" fmla="*/ 2001441 h 2823362"/>
                <a:gd name="connsiteX19" fmla="*/ 3122076 w 3134202"/>
                <a:gd name="connsiteY19" fmla="*/ 2805861 h 2823362"/>
                <a:gd name="connsiteX0" fmla="*/ 296509 w 3134202"/>
                <a:gd name="connsiteY0" fmla="*/ 2823362 h 2823362"/>
                <a:gd name="connsiteX1" fmla="*/ 13733 w 3134202"/>
                <a:gd name="connsiteY1" fmla="*/ 2329679 h 2823362"/>
                <a:gd name="connsiteX2" fmla="*/ 577299 w 3134202"/>
                <a:gd name="connsiteY2" fmla="*/ 2210141 h 2823362"/>
                <a:gd name="connsiteX3" fmla="*/ 243996 w 3134202"/>
                <a:gd name="connsiteY3" fmla="*/ 1759871 h 2823362"/>
                <a:gd name="connsiteX4" fmla="*/ 336845 w 3134202"/>
                <a:gd name="connsiteY4" fmla="*/ 1405157 h 2823362"/>
                <a:gd name="connsiteX5" fmla="*/ 648813 w 3134202"/>
                <a:gd name="connsiteY5" fmla="*/ 1457987 h 2823362"/>
                <a:gd name="connsiteX6" fmla="*/ 845029 w 3134202"/>
                <a:gd name="connsiteY6" fmla="*/ 1365918 h 2823362"/>
                <a:gd name="connsiteX7" fmla="*/ 933261 w 3134202"/>
                <a:gd name="connsiteY7" fmla="*/ 772360 h 2823362"/>
                <a:gd name="connsiteX8" fmla="*/ 1260938 w 3134202"/>
                <a:gd name="connsiteY8" fmla="*/ 725620 h 2823362"/>
                <a:gd name="connsiteX9" fmla="*/ 1390461 w 3134202"/>
                <a:gd name="connsiteY9" fmla="*/ 1101223 h 2823362"/>
                <a:gd name="connsiteX10" fmla="*/ 1430566 w 3134202"/>
                <a:gd name="connsiteY10" fmla="*/ 1750928 h 2823362"/>
                <a:gd name="connsiteX11" fmla="*/ 1615050 w 3134202"/>
                <a:gd name="connsiteY11" fmla="*/ 1871244 h 2823362"/>
                <a:gd name="connsiteX12" fmla="*/ 1767450 w 3134202"/>
                <a:gd name="connsiteY12" fmla="*/ 1109244 h 2823362"/>
                <a:gd name="connsiteX13" fmla="*/ 1648889 w 3134202"/>
                <a:gd name="connsiteY13" fmla="*/ 575098 h 2823362"/>
                <a:gd name="connsiteX14" fmla="*/ 2240692 w 3134202"/>
                <a:gd name="connsiteY14" fmla="*/ 2339 h 2823362"/>
                <a:gd name="connsiteX15" fmla="*/ 2647548 w 3134202"/>
                <a:gd name="connsiteY15" fmla="*/ 399600 h 2823362"/>
                <a:gd name="connsiteX16" fmla="*/ 2409134 w 3134202"/>
                <a:gd name="connsiteY16" fmla="*/ 1053097 h 2823362"/>
                <a:gd name="connsiteX17" fmla="*/ 2417155 w 3134202"/>
                <a:gd name="connsiteY17" fmla="*/ 1622591 h 2823362"/>
                <a:gd name="connsiteX18" fmla="*/ 2686621 w 3134202"/>
                <a:gd name="connsiteY18" fmla="*/ 2001441 h 2823362"/>
                <a:gd name="connsiteX19" fmla="*/ 3122076 w 3134202"/>
                <a:gd name="connsiteY19" fmla="*/ 2805861 h 2823362"/>
                <a:gd name="connsiteX0" fmla="*/ 296509 w 3134202"/>
                <a:gd name="connsiteY0" fmla="*/ 2823362 h 2823362"/>
                <a:gd name="connsiteX1" fmla="*/ 13733 w 3134202"/>
                <a:gd name="connsiteY1" fmla="*/ 2329679 h 2823362"/>
                <a:gd name="connsiteX2" fmla="*/ 577299 w 3134202"/>
                <a:gd name="connsiteY2" fmla="*/ 2210141 h 2823362"/>
                <a:gd name="connsiteX3" fmla="*/ 243996 w 3134202"/>
                <a:gd name="connsiteY3" fmla="*/ 1759871 h 2823362"/>
                <a:gd name="connsiteX4" fmla="*/ 336845 w 3134202"/>
                <a:gd name="connsiteY4" fmla="*/ 1405157 h 2823362"/>
                <a:gd name="connsiteX5" fmla="*/ 648813 w 3134202"/>
                <a:gd name="connsiteY5" fmla="*/ 1457987 h 2823362"/>
                <a:gd name="connsiteX6" fmla="*/ 845029 w 3134202"/>
                <a:gd name="connsiteY6" fmla="*/ 1365918 h 2823362"/>
                <a:gd name="connsiteX7" fmla="*/ 933261 w 3134202"/>
                <a:gd name="connsiteY7" fmla="*/ 772360 h 2823362"/>
                <a:gd name="connsiteX8" fmla="*/ 1260938 w 3134202"/>
                <a:gd name="connsiteY8" fmla="*/ 725620 h 2823362"/>
                <a:gd name="connsiteX9" fmla="*/ 1390461 w 3134202"/>
                <a:gd name="connsiteY9" fmla="*/ 1101223 h 2823362"/>
                <a:gd name="connsiteX10" fmla="*/ 1430566 w 3134202"/>
                <a:gd name="connsiteY10" fmla="*/ 1750928 h 2823362"/>
                <a:gd name="connsiteX11" fmla="*/ 1615050 w 3134202"/>
                <a:gd name="connsiteY11" fmla="*/ 1871244 h 2823362"/>
                <a:gd name="connsiteX12" fmla="*/ 1767450 w 3134202"/>
                <a:gd name="connsiteY12" fmla="*/ 1109244 h 2823362"/>
                <a:gd name="connsiteX13" fmla="*/ 1648889 w 3134202"/>
                <a:gd name="connsiteY13" fmla="*/ 575098 h 2823362"/>
                <a:gd name="connsiteX14" fmla="*/ 2240692 w 3134202"/>
                <a:gd name="connsiteY14" fmla="*/ 2339 h 2823362"/>
                <a:gd name="connsiteX15" fmla="*/ 2647548 w 3134202"/>
                <a:gd name="connsiteY15" fmla="*/ 399600 h 2823362"/>
                <a:gd name="connsiteX16" fmla="*/ 2409134 w 3134202"/>
                <a:gd name="connsiteY16" fmla="*/ 1053097 h 2823362"/>
                <a:gd name="connsiteX17" fmla="*/ 2417155 w 3134202"/>
                <a:gd name="connsiteY17" fmla="*/ 1622591 h 2823362"/>
                <a:gd name="connsiteX18" fmla="*/ 2686621 w 3134202"/>
                <a:gd name="connsiteY18" fmla="*/ 2001441 h 2823362"/>
                <a:gd name="connsiteX19" fmla="*/ 3122076 w 3134202"/>
                <a:gd name="connsiteY19" fmla="*/ 2805861 h 2823362"/>
                <a:gd name="connsiteX0" fmla="*/ 296509 w 3134202"/>
                <a:gd name="connsiteY0" fmla="*/ 2823362 h 2823362"/>
                <a:gd name="connsiteX1" fmla="*/ 13733 w 3134202"/>
                <a:gd name="connsiteY1" fmla="*/ 2329679 h 2823362"/>
                <a:gd name="connsiteX2" fmla="*/ 577299 w 3134202"/>
                <a:gd name="connsiteY2" fmla="*/ 2210141 h 2823362"/>
                <a:gd name="connsiteX3" fmla="*/ 243996 w 3134202"/>
                <a:gd name="connsiteY3" fmla="*/ 1759871 h 2823362"/>
                <a:gd name="connsiteX4" fmla="*/ 336845 w 3134202"/>
                <a:gd name="connsiteY4" fmla="*/ 1405157 h 2823362"/>
                <a:gd name="connsiteX5" fmla="*/ 845029 w 3134202"/>
                <a:gd name="connsiteY5" fmla="*/ 1365918 h 2823362"/>
                <a:gd name="connsiteX6" fmla="*/ 933261 w 3134202"/>
                <a:gd name="connsiteY6" fmla="*/ 772360 h 2823362"/>
                <a:gd name="connsiteX7" fmla="*/ 1260938 w 3134202"/>
                <a:gd name="connsiteY7" fmla="*/ 725620 h 2823362"/>
                <a:gd name="connsiteX8" fmla="*/ 1390461 w 3134202"/>
                <a:gd name="connsiteY8" fmla="*/ 1101223 h 2823362"/>
                <a:gd name="connsiteX9" fmla="*/ 1430566 w 3134202"/>
                <a:gd name="connsiteY9" fmla="*/ 1750928 h 2823362"/>
                <a:gd name="connsiteX10" fmla="*/ 1615050 w 3134202"/>
                <a:gd name="connsiteY10" fmla="*/ 1871244 h 2823362"/>
                <a:gd name="connsiteX11" fmla="*/ 1767450 w 3134202"/>
                <a:gd name="connsiteY11" fmla="*/ 1109244 h 2823362"/>
                <a:gd name="connsiteX12" fmla="*/ 1648889 w 3134202"/>
                <a:gd name="connsiteY12" fmla="*/ 575098 h 2823362"/>
                <a:gd name="connsiteX13" fmla="*/ 2240692 w 3134202"/>
                <a:gd name="connsiteY13" fmla="*/ 2339 h 2823362"/>
                <a:gd name="connsiteX14" fmla="*/ 2647548 w 3134202"/>
                <a:gd name="connsiteY14" fmla="*/ 399600 h 2823362"/>
                <a:gd name="connsiteX15" fmla="*/ 2409134 w 3134202"/>
                <a:gd name="connsiteY15" fmla="*/ 1053097 h 2823362"/>
                <a:gd name="connsiteX16" fmla="*/ 2417155 w 3134202"/>
                <a:gd name="connsiteY16" fmla="*/ 1622591 h 2823362"/>
                <a:gd name="connsiteX17" fmla="*/ 2686621 w 3134202"/>
                <a:gd name="connsiteY17" fmla="*/ 2001441 h 2823362"/>
                <a:gd name="connsiteX18" fmla="*/ 3122076 w 3134202"/>
                <a:gd name="connsiteY18" fmla="*/ 2805861 h 2823362"/>
                <a:gd name="connsiteX0" fmla="*/ 296509 w 3134202"/>
                <a:gd name="connsiteY0" fmla="*/ 2823362 h 2823362"/>
                <a:gd name="connsiteX1" fmla="*/ 13733 w 3134202"/>
                <a:gd name="connsiteY1" fmla="*/ 2329679 h 2823362"/>
                <a:gd name="connsiteX2" fmla="*/ 577299 w 3134202"/>
                <a:gd name="connsiteY2" fmla="*/ 2210141 h 2823362"/>
                <a:gd name="connsiteX3" fmla="*/ 243996 w 3134202"/>
                <a:gd name="connsiteY3" fmla="*/ 1759871 h 2823362"/>
                <a:gd name="connsiteX4" fmla="*/ 336845 w 3134202"/>
                <a:gd name="connsiteY4" fmla="*/ 1405157 h 2823362"/>
                <a:gd name="connsiteX5" fmla="*/ 770751 w 3134202"/>
                <a:gd name="connsiteY5" fmla="*/ 1437615 h 2823362"/>
                <a:gd name="connsiteX6" fmla="*/ 933261 w 3134202"/>
                <a:gd name="connsiteY6" fmla="*/ 772360 h 2823362"/>
                <a:gd name="connsiteX7" fmla="*/ 1260938 w 3134202"/>
                <a:gd name="connsiteY7" fmla="*/ 725620 h 2823362"/>
                <a:gd name="connsiteX8" fmla="*/ 1390461 w 3134202"/>
                <a:gd name="connsiteY8" fmla="*/ 1101223 h 2823362"/>
                <a:gd name="connsiteX9" fmla="*/ 1430566 w 3134202"/>
                <a:gd name="connsiteY9" fmla="*/ 1750928 h 2823362"/>
                <a:gd name="connsiteX10" fmla="*/ 1615050 w 3134202"/>
                <a:gd name="connsiteY10" fmla="*/ 1871244 h 2823362"/>
                <a:gd name="connsiteX11" fmla="*/ 1767450 w 3134202"/>
                <a:gd name="connsiteY11" fmla="*/ 1109244 h 2823362"/>
                <a:gd name="connsiteX12" fmla="*/ 1648889 w 3134202"/>
                <a:gd name="connsiteY12" fmla="*/ 575098 h 2823362"/>
                <a:gd name="connsiteX13" fmla="*/ 2240692 w 3134202"/>
                <a:gd name="connsiteY13" fmla="*/ 2339 h 2823362"/>
                <a:gd name="connsiteX14" fmla="*/ 2647548 w 3134202"/>
                <a:gd name="connsiteY14" fmla="*/ 399600 h 2823362"/>
                <a:gd name="connsiteX15" fmla="*/ 2409134 w 3134202"/>
                <a:gd name="connsiteY15" fmla="*/ 1053097 h 2823362"/>
                <a:gd name="connsiteX16" fmla="*/ 2417155 w 3134202"/>
                <a:gd name="connsiteY16" fmla="*/ 1622591 h 2823362"/>
                <a:gd name="connsiteX17" fmla="*/ 2686621 w 3134202"/>
                <a:gd name="connsiteY17" fmla="*/ 2001441 h 2823362"/>
                <a:gd name="connsiteX18" fmla="*/ 3122076 w 3134202"/>
                <a:gd name="connsiteY18" fmla="*/ 2805861 h 2823362"/>
                <a:gd name="connsiteX0" fmla="*/ 296509 w 3134202"/>
                <a:gd name="connsiteY0" fmla="*/ 2823362 h 2823362"/>
                <a:gd name="connsiteX1" fmla="*/ 13733 w 3134202"/>
                <a:gd name="connsiteY1" fmla="*/ 2329679 h 2823362"/>
                <a:gd name="connsiteX2" fmla="*/ 577299 w 3134202"/>
                <a:gd name="connsiteY2" fmla="*/ 2210141 h 2823362"/>
                <a:gd name="connsiteX3" fmla="*/ 243996 w 3134202"/>
                <a:gd name="connsiteY3" fmla="*/ 1759871 h 2823362"/>
                <a:gd name="connsiteX4" fmla="*/ 336845 w 3134202"/>
                <a:gd name="connsiteY4" fmla="*/ 1405157 h 2823362"/>
                <a:gd name="connsiteX5" fmla="*/ 770751 w 3134202"/>
                <a:gd name="connsiteY5" fmla="*/ 1437615 h 2823362"/>
                <a:gd name="connsiteX6" fmla="*/ 933261 w 3134202"/>
                <a:gd name="connsiteY6" fmla="*/ 772360 h 2823362"/>
                <a:gd name="connsiteX7" fmla="*/ 1260938 w 3134202"/>
                <a:gd name="connsiteY7" fmla="*/ 725620 h 2823362"/>
                <a:gd name="connsiteX8" fmla="*/ 1390461 w 3134202"/>
                <a:gd name="connsiteY8" fmla="*/ 1101223 h 2823362"/>
                <a:gd name="connsiteX9" fmla="*/ 1430566 w 3134202"/>
                <a:gd name="connsiteY9" fmla="*/ 1750928 h 2823362"/>
                <a:gd name="connsiteX10" fmla="*/ 1615050 w 3134202"/>
                <a:gd name="connsiteY10" fmla="*/ 1871244 h 2823362"/>
                <a:gd name="connsiteX11" fmla="*/ 1767450 w 3134202"/>
                <a:gd name="connsiteY11" fmla="*/ 1109244 h 2823362"/>
                <a:gd name="connsiteX12" fmla="*/ 1648889 w 3134202"/>
                <a:gd name="connsiteY12" fmla="*/ 575098 h 2823362"/>
                <a:gd name="connsiteX13" fmla="*/ 2240692 w 3134202"/>
                <a:gd name="connsiteY13" fmla="*/ 2339 h 2823362"/>
                <a:gd name="connsiteX14" fmla="*/ 2647548 w 3134202"/>
                <a:gd name="connsiteY14" fmla="*/ 399600 h 2823362"/>
                <a:gd name="connsiteX15" fmla="*/ 2409134 w 3134202"/>
                <a:gd name="connsiteY15" fmla="*/ 1053097 h 2823362"/>
                <a:gd name="connsiteX16" fmla="*/ 2417155 w 3134202"/>
                <a:gd name="connsiteY16" fmla="*/ 1622591 h 2823362"/>
                <a:gd name="connsiteX17" fmla="*/ 2686621 w 3134202"/>
                <a:gd name="connsiteY17" fmla="*/ 2001441 h 2823362"/>
                <a:gd name="connsiteX18" fmla="*/ 3122076 w 3134202"/>
                <a:gd name="connsiteY18" fmla="*/ 2805861 h 2823362"/>
                <a:gd name="connsiteX0" fmla="*/ 296509 w 3134202"/>
                <a:gd name="connsiteY0" fmla="*/ 2823362 h 2823362"/>
                <a:gd name="connsiteX1" fmla="*/ 13733 w 3134202"/>
                <a:gd name="connsiteY1" fmla="*/ 2329679 h 2823362"/>
                <a:gd name="connsiteX2" fmla="*/ 577299 w 3134202"/>
                <a:gd name="connsiteY2" fmla="*/ 2210141 h 2823362"/>
                <a:gd name="connsiteX3" fmla="*/ 243996 w 3134202"/>
                <a:gd name="connsiteY3" fmla="*/ 1759871 h 2823362"/>
                <a:gd name="connsiteX4" fmla="*/ 336845 w 3134202"/>
                <a:gd name="connsiteY4" fmla="*/ 1405157 h 2823362"/>
                <a:gd name="connsiteX5" fmla="*/ 737327 w 3134202"/>
                <a:gd name="connsiteY5" fmla="*/ 1320635 h 2823362"/>
                <a:gd name="connsiteX6" fmla="*/ 933261 w 3134202"/>
                <a:gd name="connsiteY6" fmla="*/ 772360 h 2823362"/>
                <a:gd name="connsiteX7" fmla="*/ 1260938 w 3134202"/>
                <a:gd name="connsiteY7" fmla="*/ 725620 h 2823362"/>
                <a:gd name="connsiteX8" fmla="*/ 1390461 w 3134202"/>
                <a:gd name="connsiteY8" fmla="*/ 1101223 h 2823362"/>
                <a:gd name="connsiteX9" fmla="*/ 1430566 w 3134202"/>
                <a:gd name="connsiteY9" fmla="*/ 1750928 h 2823362"/>
                <a:gd name="connsiteX10" fmla="*/ 1615050 w 3134202"/>
                <a:gd name="connsiteY10" fmla="*/ 1871244 h 2823362"/>
                <a:gd name="connsiteX11" fmla="*/ 1767450 w 3134202"/>
                <a:gd name="connsiteY11" fmla="*/ 1109244 h 2823362"/>
                <a:gd name="connsiteX12" fmla="*/ 1648889 w 3134202"/>
                <a:gd name="connsiteY12" fmla="*/ 575098 h 2823362"/>
                <a:gd name="connsiteX13" fmla="*/ 2240692 w 3134202"/>
                <a:gd name="connsiteY13" fmla="*/ 2339 h 2823362"/>
                <a:gd name="connsiteX14" fmla="*/ 2647548 w 3134202"/>
                <a:gd name="connsiteY14" fmla="*/ 399600 h 2823362"/>
                <a:gd name="connsiteX15" fmla="*/ 2409134 w 3134202"/>
                <a:gd name="connsiteY15" fmla="*/ 1053097 h 2823362"/>
                <a:gd name="connsiteX16" fmla="*/ 2417155 w 3134202"/>
                <a:gd name="connsiteY16" fmla="*/ 1622591 h 2823362"/>
                <a:gd name="connsiteX17" fmla="*/ 2686621 w 3134202"/>
                <a:gd name="connsiteY17" fmla="*/ 2001441 h 2823362"/>
                <a:gd name="connsiteX18" fmla="*/ 3122076 w 3134202"/>
                <a:gd name="connsiteY18" fmla="*/ 2805861 h 2823362"/>
                <a:gd name="connsiteX0" fmla="*/ 296509 w 3134202"/>
                <a:gd name="connsiteY0" fmla="*/ 2823362 h 2823362"/>
                <a:gd name="connsiteX1" fmla="*/ 13733 w 3134202"/>
                <a:gd name="connsiteY1" fmla="*/ 2329679 h 2823362"/>
                <a:gd name="connsiteX2" fmla="*/ 577299 w 3134202"/>
                <a:gd name="connsiteY2" fmla="*/ 2210141 h 2823362"/>
                <a:gd name="connsiteX3" fmla="*/ 243996 w 3134202"/>
                <a:gd name="connsiteY3" fmla="*/ 1759871 h 2823362"/>
                <a:gd name="connsiteX4" fmla="*/ 336845 w 3134202"/>
                <a:gd name="connsiteY4" fmla="*/ 1405157 h 2823362"/>
                <a:gd name="connsiteX5" fmla="*/ 737327 w 3134202"/>
                <a:gd name="connsiteY5" fmla="*/ 1320635 h 2823362"/>
                <a:gd name="connsiteX6" fmla="*/ 933261 w 3134202"/>
                <a:gd name="connsiteY6" fmla="*/ 772360 h 2823362"/>
                <a:gd name="connsiteX7" fmla="*/ 1260938 w 3134202"/>
                <a:gd name="connsiteY7" fmla="*/ 725620 h 2823362"/>
                <a:gd name="connsiteX8" fmla="*/ 1390461 w 3134202"/>
                <a:gd name="connsiteY8" fmla="*/ 1101223 h 2823362"/>
                <a:gd name="connsiteX9" fmla="*/ 1430566 w 3134202"/>
                <a:gd name="connsiteY9" fmla="*/ 1750928 h 2823362"/>
                <a:gd name="connsiteX10" fmla="*/ 1615050 w 3134202"/>
                <a:gd name="connsiteY10" fmla="*/ 1871244 h 2823362"/>
                <a:gd name="connsiteX11" fmla="*/ 1767450 w 3134202"/>
                <a:gd name="connsiteY11" fmla="*/ 1109244 h 2823362"/>
                <a:gd name="connsiteX12" fmla="*/ 1648889 w 3134202"/>
                <a:gd name="connsiteY12" fmla="*/ 575098 h 2823362"/>
                <a:gd name="connsiteX13" fmla="*/ 2240692 w 3134202"/>
                <a:gd name="connsiteY13" fmla="*/ 2339 h 2823362"/>
                <a:gd name="connsiteX14" fmla="*/ 2647548 w 3134202"/>
                <a:gd name="connsiteY14" fmla="*/ 399600 h 2823362"/>
                <a:gd name="connsiteX15" fmla="*/ 2409134 w 3134202"/>
                <a:gd name="connsiteY15" fmla="*/ 1053097 h 2823362"/>
                <a:gd name="connsiteX16" fmla="*/ 2417155 w 3134202"/>
                <a:gd name="connsiteY16" fmla="*/ 1622591 h 2823362"/>
                <a:gd name="connsiteX17" fmla="*/ 2686621 w 3134202"/>
                <a:gd name="connsiteY17" fmla="*/ 2001441 h 2823362"/>
                <a:gd name="connsiteX18" fmla="*/ 3122076 w 3134202"/>
                <a:gd name="connsiteY18" fmla="*/ 2805861 h 2823362"/>
                <a:gd name="connsiteX0" fmla="*/ 296509 w 3134202"/>
                <a:gd name="connsiteY0" fmla="*/ 2823362 h 2823362"/>
                <a:gd name="connsiteX1" fmla="*/ 13733 w 3134202"/>
                <a:gd name="connsiteY1" fmla="*/ 2329679 h 2823362"/>
                <a:gd name="connsiteX2" fmla="*/ 577299 w 3134202"/>
                <a:gd name="connsiteY2" fmla="*/ 2210141 h 2823362"/>
                <a:gd name="connsiteX3" fmla="*/ 243996 w 3134202"/>
                <a:gd name="connsiteY3" fmla="*/ 1759871 h 2823362"/>
                <a:gd name="connsiteX4" fmla="*/ 243996 w 3134202"/>
                <a:gd name="connsiteY4" fmla="*/ 1276856 h 2823362"/>
                <a:gd name="connsiteX5" fmla="*/ 737327 w 3134202"/>
                <a:gd name="connsiteY5" fmla="*/ 1320635 h 2823362"/>
                <a:gd name="connsiteX6" fmla="*/ 933261 w 3134202"/>
                <a:gd name="connsiteY6" fmla="*/ 772360 h 2823362"/>
                <a:gd name="connsiteX7" fmla="*/ 1260938 w 3134202"/>
                <a:gd name="connsiteY7" fmla="*/ 725620 h 2823362"/>
                <a:gd name="connsiteX8" fmla="*/ 1390461 w 3134202"/>
                <a:gd name="connsiteY8" fmla="*/ 1101223 h 2823362"/>
                <a:gd name="connsiteX9" fmla="*/ 1430566 w 3134202"/>
                <a:gd name="connsiteY9" fmla="*/ 1750928 h 2823362"/>
                <a:gd name="connsiteX10" fmla="*/ 1615050 w 3134202"/>
                <a:gd name="connsiteY10" fmla="*/ 1871244 h 2823362"/>
                <a:gd name="connsiteX11" fmla="*/ 1767450 w 3134202"/>
                <a:gd name="connsiteY11" fmla="*/ 1109244 h 2823362"/>
                <a:gd name="connsiteX12" fmla="*/ 1648889 w 3134202"/>
                <a:gd name="connsiteY12" fmla="*/ 575098 h 2823362"/>
                <a:gd name="connsiteX13" fmla="*/ 2240692 w 3134202"/>
                <a:gd name="connsiteY13" fmla="*/ 2339 h 2823362"/>
                <a:gd name="connsiteX14" fmla="*/ 2647548 w 3134202"/>
                <a:gd name="connsiteY14" fmla="*/ 399600 h 2823362"/>
                <a:gd name="connsiteX15" fmla="*/ 2409134 w 3134202"/>
                <a:gd name="connsiteY15" fmla="*/ 1053097 h 2823362"/>
                <a:gd name="connsiteX16" fmla="*/ 2417155 w 3134202"/>
                <a:gd name="connsiteY16" fmla="*/ 1622591 h 2823362"/>
                <a:gd name="connsiteX17" fmla="*/ 2686621 w 3134202"/>
                <a:gd name="connsiteY17" fmla="*/ 2001441 h 2823362"/>
                <a:gd name="connsiteX18" fmla="*/ 3122076 w 3134202"/>
                <a:gd name="connsiteY18" fmla="*/ 2805861 h 2823362"/>
                <a:gd name="connsiteX0" fmla="*/ 296509 w 3183706"/>
                <a:gd name="connsiteY0" fmla="*/ 2823362 h 2823362"/>
                <a:gd name="connsiteX1" fmla="*/ 13733 w 3183706"/>
                <a:gd name="connsiteY1" fmla="*/ 2329679 h 2823362"/>
                <a:gd name="connsiteX2" fmla="*/ 577299 w 3183706"/>
                <a:gd name="connsiteY2" fmla="*/ 2210141 h 2823362"/>
                <a:gd name="connsiteX3" fmla="*/ 243996 w 3183706"/>
                <a:gd name="connsiteY3" fmla="*/ 1759871 h 2823362"/>
                <a:gd name="connsiteX4" fmla="*/ 243996 w 3183706"/>
                <a:gd name="connsiteY4" fmla="*/ 1276856 h 2823362"/>
                <a:gd name="connsiteX5" fmla="*/ 737327 w 3183706"/>
                <a:gd name="connsiteY5" fmla="*/ 1320635 h 2823362"/>
                <a:gd name="connsiteX6" fmla="*/ 933261 w 3183706"/>
                <a:gd name="connsiteY6" fmla="*/ 772360 h 2823362"/>
                <a:gd name="connsiteX7" fmla="*/ 1260938 w 3183706"/>
                <a:gd name="connsiteY7" fmla="*/ 725620 h 2823362"/>
                <a:gd name="connsiteX8" fmla="*/ 1390461 w 3183706"/>
                <a:gd name="connsiteY8" fmla="*/ 1101223 h 2823362"/>
                <a:gd name="connsiteX9" fmla="*/ 1430566 w 3183706"/>
                <a:gd name="connsiteY9" fmla="*/ 1750928 h 2823362"/>
                <a:gd name="connsiteX10" fmla="*/ 1615050 w 3183706"/>
                <a:gd name="connsiteY10" fmla="*/ 1871244 h 2823362"/>
                <a:gd name="connsiteX11" fmla="*/ 1767450 w 3183706"/>
                <a:gd name="connsiteY11" fmla="*/ 1109244 h 2823362"/>
                <a:gd name="connsiteX12" fmla="*/ 1648889 w 3183706"/>
                <a:gd name="connsiteY12" fmla="*/ 575098 h 2823362"/>
                <a:gd name="connsiteX13" fmla="*/ 2240692 w 3183706"/>
                <a:gd name="connsiteY13" fmla="*/ 2339 h 2823362"/>
                <a:gd name="connsiteX14" fmla="*/ 2647548 w 3183706"/>
                <a:gd name="connsiteY14" fmla="*/ 399600 h 2823362"/>
                <a:gd name="connsiteX15" fmla="*/ 2409134 w 3183706"/>
                <a:gd name="connsiteY15" fmla="*/ 1053097 h 2823362"/>
                <a:gd name="connsiteX16" fmla="*/ 2417155 w 3183706"/>
                <a:gd name="connsiteY16" fmla="*/ 1622591 h 2823362"/>
                <a:gd name="connsiteX17" fmla="*/ 2686621 w 3183706"/>
                <a:gd name="connsiteY17" fmla="*/ 2001441 h 2823362"/>
                <a:gd name="connsiteX18" fmla="*/ 3166850 w 3183706"/>
                <a:gd name="connsiteY18" fmla="*/ 2265529 h 2823362"/>
                <a:gd name="connsiteX19" fmla="*/ 3122076 w 3183706"/>
                <a:gd name="connsiteY19" fmla="*/ 2805861 h 2823362"/>
                <a:gd name="connsiteX0" fmla="*/ 296509 w 3224151"/>
                <a:gd name="connsiteY0" fmla="*/ 2823362 h 2823362"/>
                <a:gd name="connsiteX1" fmla="*/ 13733 w 3224151"/>
                <a:gd name="connsiteY1" fmla="*/ 2329679 h 2823362"/>
                <a:gd name="connsiteX2" fmla="*/ 577299 w 3224151"/>
                <a:gd name="connsiteY2" fmla="*/ 2210141 h 2823362"/>
                <a:gd name="connsiteX3" fmla="*/ 243996 w 3224151"/>
                <a:gd name="connsiteY3" fmla="*/ 1759871 h 2823362"/>
                <a:gd name="connsiteX4" fmla="*/ 243996 w 3224151"/>
                <a:gd name="connsiteY4" fmla="*/ 1276856 h 2823362"/>
                <a:gd name="connsiteX5" fmla="*/ 737327 w 3224151"/>
                <a:gd name="connsiteY5" fmla="*/ 1320635 h 2823362"/>
                <a:gd name="connsiteX6" fmla="*/ 933261 w 3224151"/>
                <a:gd name="connsiteY6" fmla="*/ 772360 h 2823362"/>
                <a:gd name="connsiteX7" fmla="*/ 1260938 w 3224151"/>
                <a:gd name="connsiteY7" fmla="*/ 725620 h 2823362"/>
                <a:gd name="connsiteX8" fmla="*/ 1390461 w 3224151"/>
                <a:gd name="connsiteY8" fmla="*/ 1101223 h 2823362"/>
                <a:gd name="connsiteX9" fmla="*/ 1430566 w 3224151"/>
                <a:gd name="connsiteY9" fmla="*/ 1750928 h 2823362"/>
                <a:gd name="connsiteX10" fmla="*/ 1615050 w 3224151"/>
                <a:gd name="connsiteY10" fmla="*/ 1871244 h 2823362"/>
                <a:gd name="connsiteX11" fmla="*/ 1767450 w 3224151"/>
                <a:gd name="connsiteY11" fmla="*/ 1109244 h 2823362"/>
                <a:gd name="connsiteX12" fmla="*/ 1648889 w 3224151"/>
                <a:gd name="connsiteY12" fmla="*/ 575098 h 2823362"/>
                <a:gd name="connsiteX13" fmla="*/ 2240692 w 3224151"/>
                <a:gd name="connsiteY13" fmla="*/ 2339 h 2823362"/>
                <a:gd name="connsiteX14" fmla="*/ 2647548 w 3224151"/>
                <a:gd name="connsiteY14" fmla="*/ 399600 h 2823362"/>
                <a:gd name="connsiteX15" fmla="*/ 2409134 w 3224151"/>
                <a:gd name="connsiteY15" fmla="*/ 1053097 h 2823362"/>
                <a:gd name="connsiteX16" fmla="*/ 2417155 w 3224151"/>
                <a:gd name="connsiteY16" fmla="*/ 1622591 h 2823362"/>
                <a:gd name="connsiteX17" fmla="*/ 2686621 w 3224151"/>
                <a:gd name="connsiteY17" fmla="*/ 2001441 h 2823362"/>
                <a:gd name="connsiteX18" fmla="*/ 3166850 w 3224151"/>
                <a:gd name="connsiteY18" fmla="*/ 2265529 h 2823362"/>
                <a:gd name="connsiteX19" fmla="*/ 3122076 w 3224151"/>
                <a:gd name="connsiteY19" fmla="*/ 2805861 h 282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224151" h="2823362">
                  <a:moveTo>
                    <a:pt x="296509" y="2823362"/>
                  </a:moveTo>
                  <a:cubicBezTo>
                    <a:pt x="34592" y="2629763"/>
                    <a:pt x="-33065" y="2431883"/>
                    <a:pt x="13733" y="2329679"/>
                  </a:cubicBezTo>
                  <a:cubicBezTo>
                    <a:pt x="60531" y="2227476"/>
                    <a:pt x="615057" y="2306367"/>
                    <a:pt x="577299" y="2210141"/>
                  </a:cubicBezTo>
                  <a:cubicBezTo>
                    <a:pt x="659538" y="2002075"/>
                    <a:pt x="206699" y="1868249"/>
                    <a:pt x="243996" y="1759871"/>
                  </a:cubicBezTo>
                  <a:cubicBezTo>
                    <a:pt x="159353" y="1643317"/>
                    <a:pt x="52729" y="1354214"/>
                    <a:pt x="243996" y="1276856"/>
                  </a:cubicBezTo>
                  <a:cubicBezTo>
                    <a:pt x="344168" y="1211197"/>
                    <a:pt x="622450" y="1404718"/>
                    <a:pt x="737327" y="1320635"/>
                  </a:cubicBezTo>
                  <a:cubicBezTo>
                    <a:pt x="852205" y="1236552"/>
                    <a:pt x="845992" y="871529"/>
                    <a:pt x="933261" y="772360"/>
                  </a:cubicBezTo>
                  <a:cubicBezTo>
                    <a:pt x="1020530" y="673191"/>
                    <a:pt x="1184738" y="670810"/>
                    <a:pt x="1260938" y="725620"/>
                  </a:cubicBezTo>
                  <a:cubicBezTo>
                    <a:pt x="1337138" y="780430"/>
                    <a:pt x="1362190" y="930338"/>
                    <a:pt x="1390461" y="1101223"/>
                  </a:cubicBezTo>
                  <a:cubicBezTo>
                    <a:pt x="1418732" y="1272108"/>
                    <a:pt x="1393135" y="1622591"/>
                    <a:pt x="1430566" y="1750928"/>
                  </a:cubicBezTo>
                  <a:cubicBezTo>
                    <a:pt x="1467998" y="1879265"/>
                    <a:pt x="1558903" y="1978191"/>
                    <a:pt x="1615050" y="1871244"/>
                  </a:cubicBezTo>
                  <a:cubicBezTo>
                    <a:pt x="1671197" y="1764297"/>
                    <a:pt x="1761810" y="1325268"/>
                    <a:pt x="1767450" y="1109244"/>
                  </a:cubicBezTo>
                  <a:cubicBezTo>
                    <a:pt x="1773090" y="893220"/>
                    <a:pt x="1740855" y="812412"/>
                    <a:pt x="1648889" y="575098"/>
                  </a:cubicBezTo>
                  <a:cubicBezTo>
                    <a:pt x="1556923" y="337784"/>
                    <a:pt x="2074249" y="31589"/>
                    <a:pt x="2240692" y="2339"/>
                  </a:cubicBezTo>
                  <a:cubicBezTo>
                    <a:pt x="2407135" y="-26911"/>
                    <a:pt x="2619474" y="224474"/>
                    <a:pt x="2647548" y="399600"/>
                  </a:cubicBezTo>
                  <a:cubicBezTo>
                    <a:pt x="2675622" y="574726"/>
                    <a:pt x="2447533" y="849265"/>
                    <a:pt x="2409134" y="1053097"/>
                  </a:cubicBezTo>
                  <a:cubicBezTo>
                    <a:pt x="2370735" y="1256929"/>
                    <a:pt x="2370907" y="1464534"/>
                    <a:pt x="2417155" y="1622591"/>
                  </a:cubicBezTo>
                  <a:cubicBezTo>
                    <a:pt x="2463403" y="1780648"/>
                    <a:pt x="2561672" y="1894285"/>
                    <a:pt x="2686621" y="2001441"/>
                  </a:cubicBezTo>
                  <a:cubicBezTo>
                    <a:pt x="2811570" y="2108597"/>
                    <a:pt x="3094274" y="2131459"/>
                    <a:pt x="3166850" y="2265529"/>
                  </a:cubicBezTo>
                  <a:cubicBezTo>
                    <a:pt x="3239426" y="2399599"/>
                    <a:pt x="3261383" y="2639706"/>
                    <a:pt x="3122076" y="2805861"/>
                  </a:cubicBezTo>
                </a:path>
              </a:pathLst>
            </a:custGeom>
            <a:solidFill>
              <a:sysClr val="window" lastClr="FFFFFF">
                <a:lumMod val="20000"/>
                <a:lumOff val="80000"/>
                <a:alpha val="40000"/>
              </a:sysClr>
            </a:solidFill>
            <a:ln w="12700" cap="flat" cmpd="sng" algn="ctr">
              <a:solidFill>
                <a:sysClr val="window" lastClr="FFFFFF"/>
              </a:solidFill>
              <a:prstDash val="solid"/>
              <a:round/>
              <a:headEnd type="none" w="sm" len="sm"/>
              <a:tailEnd type="none" w="sm" len="sm"/>
            </a:ln>
            <a:effectLst>
              <a:glow rad="101600">
                <a:srgbClr val="A5A5A5">
                  <a:satMod val="175000"/>
                  <a:alpha val="40000"/>
                </a:srgbClr>
              </a:glow>
              <a:softEdge rad="31750"/>
            </a:effec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62" name="Freeform 1461"/>
            <p:cNvSpPr/>
            <p:nvPr/>
          </p:nvSpPr>
          <p:spPr bwMode="auto">
            <a:xfrm rot="20642374" flipH="1">
              <a:off x="9582446" y="5887582"/>
              <a:ext cx="273050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63" name="Freeform 1462"/>
            <p:cNvSpPr/>
            <p:nvPr/>
          </p:nvSpPr>
          <p:spPr bwMode="auto">
            <a:xfrm rot="20642374" flipH="1">
              <a:off x="9608979" y="5917582"/>
              <a:ext cx="16230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64" name="Freeform 1463"/>
            <p:cNvSpPr/>
            <p:nvPr/>
          </p:nvSpPr>
          <p:spPr bwMode="auto">
            <a:xfrm rot="17621642" flipH="1">
              <a:off x="9581653" y="5126375"/>
              <a:ext cx="273050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65" name="Freeform 1464"/>
            <p:cNvSpPr/>
            <p:nvPr/>
          </p:nvSpPr>
          <p:spPr bwMode="auto">
            <a:xfrm rot="17621642" flipH="1">
              <a:off x="9629647" y="5173407"/>
              <a:ext cx="162315" cy="60069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66" name="Freeform 1465"/>
            <p:cNvSpPr/>
            <p:nvPr/>
          </p:nvSpPr>
          <p:spPr bwMode="auto">
            <a:xfrm rot="20642374" flipH="1">
              <a:off x="10142834" y="5150982"/>
              <a:ext cx="273050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67" name="Freeform 1466"/>
            <p:cNvSpPr/>
            <p:nvPr/>
          </p:nvSpPr>
          <p:spPr bwMode="auto">
            <a:xfrm rot="20642374" flipH="1">
              <a:off x="10182059" y="5175318"/>
              <a:ext cx="162309" cy="6007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68" name="Freeform 1467"/>
            <p:cNvSpPr/>
            <p:nvPr/>
          </p:nvSpPr>
          <p:spPr bwMode="auto">
            <a:xfrm rot="21248392" flipH="1">
              <a:off x="10088859" y="5304970"/>
              <a:ext cx="273050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69" name="Freeform 1468"/>
            <p:cNvSpPr/>
            <p:nvPr/>
          </p:nvSpPr>
          <p:spPr bwMode="auto">
            <a:xfrm rot="21248392" flipH="1">
              <a:off x="10114489" y="5329830"/>
              <a:ext cx="16230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70" name="Freeform 1469"/>
            <p:cNvSpPr/>
            <p:nvPr/>
          </p:nvSpPr>
          <p:spPr bwMode="auto">
            <a:xfrm rot="18255213" flipH="1">
              <a:off x="10016628" y="5007313"/>
              <a:ext cx="273050" cy="8731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71" name="Freeform 1470"/>
            <p:cNvSpPr/>
            <p:nvPr/>
          </p:nvSpPr>
          <p:spPr bwMode="auto">
            <a:xfrm rot="18255213" flipH="1">
              <a:off x="10097752" y="5014355"/>
              <a:ext cx="162309" cy="6007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72" name="Freeform 1471"/>
            <p:cNvSpPr/>
            <p:nvPr/>
          </p:nvSpPr>
          <p:spPr bwMode="auto">
            <a:xfrm rot="18147659" flipH="1">
              <a:off x="9451478" y="5096213"/>
              <a:ext cx="273050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73" name="Freeform 1472"/>
            <p:cNvSpPr/>
            <p:nvPr/>
          </p:nvSpPr>
          <p:spPr bwMode="auto">
            <a:xfrm rot="18147659" flipH="1">
              <a:off x="9494924" y="5141123"/>
              <a:ext cx="16230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74" name="Freeform 1473"/>
            <p:cNvSpPr/>
            <p:nvPr/>
          </p:nvSpPr>
          <p:spPr bwMode="auto">
            <a:xfrm rot="20642374" flipH="1">
              <a:off x="9347496" y="4976357"/>
              <a:ext cx="255588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75" name="Freeform 1474"/>
            <p:cNvSpPr/>
            <p:nvPr/>
          </p:nvSpPr>
          <p:spPr bwMode="auto">
            <a:xfrm rot="20642374" flipH="1">
              <a:off x="9373290" y="5006695"/>
              <a:ext cx="151454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76" name="Freeform 1475"/>
            <p:cNvSpPr/>
            <p:nvPr/>
          </p:nvSpPr>
          <p:spPr bwMode="auto">
            <a:xfrm rot="21556568" flipH="1">
              <a:off x="9299871" y="4836657"/>
              <a:ext cx="255588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77" name="Freeform 1476"/>
            <p:cNvSpPr/>
            <p:nvPr/>
          </p:nvSpPr>
          <p:spPr bwMode="auto">
            <a:xfrm rot="21556568" flipH="1">
              <a:off x="9357563" y="4854616"/>
              <a:ext cx="151454" cy="6007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78" name="Freeform 1477"/>
            <p:cNvSpPr/>
            <p:nvPr/>
          </p:nvSpPr>
          <p:spPr bwMode="auto">
            <a:xfrm rot="20439136" flipH="1">
              <a:off x="9261771" y="4701720"/>
              <a:ext cx="254000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79" name="Freeform 1478"/>
            <p:cNvSpPr/>
            <p:nvPr/>
          </p:nvSpPr>
          <p:spPr bwMode="auto">
            <a:xfrm rot="20439136" flipH="1">
              <a:off x="9287875" y="4733903"/>
              <a:ext cx="151453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80" name="Freeform 1479"/>
            <p:cNvSpPr/>
            <p:nvPr/>
          </p:nvSpPr>
          <p:spPr bwMode="auto">
            <a:xfrm rot="20439136" flipH="1">
              <a:off x="9250659" y="4577895"/>
              <a:ext cx="255587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81" name="Freeform 1480"/>
            <p:cNvSpPr/>
            <p:nvPr/>
          </p:nvSpPr>
          <p:spPr bwMode="auto">
            <a:xfrm rot="20439136" flipH="1">
              <a:off x="9276995" y="4609932"/>
              <a:ext cx="151453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82" name="Freeform 1481"/>
            <p:cNvSpPr/>
            <p:nvPr/>
          </p:nvSpPr>
          <p:spPr bwMode="auto">
            <a:xfrm rot="754388">
              <a:off x="8972846" y="4577895"/>
              <a:ext cx="236538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83" name="Freeform 1482"/>
            <p:cNvSpPr/>
            <p:nvPr/>
          </p:nvSpPr>
          <p:spPr bwMode="auto">
            <a:xfrm rot="754388">
              <a:off x="9046027" y="4606932"/>
              <a:ext cx="14093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84" name="Freeform 1483"/>
            <p:cNvSpPr/>
            <p:nvPr/>
          </p:nvSpPr>
          <p:spPr bwMode="auto">
            <a:xfrm rot="1491482">
              <a:off x="8968084" y="4728707"/>
              <a:ext cx="236537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85" name="Freeform 1484"/>
            <p:cNvSpPr/>
            <p:nvPr/>
          </p:nvSpPr>
          <p:spPr bwMode="auto">
            <a:xfrm rot="1491482">
              <a:off x="9037919" y="4762605"/>
              <a:ext cx="14093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86" name="Freeform 1485"/>
            <p:cNvSpPr/>
            <p:nvPr/>
          </p:nvSpPr>
          <p:spPr bwMode="auto">
            <a:xfrm rot="203239">
              <a:off x="8910934" y="4862057"/>
              <a:ext cx="276225" cy="11271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87" name="Freeform 1486"/>
            <p:cNvSpPr/>
            <p:nvPr/>
          </p:nvSpPr>
          <p:spPr bwMode="auto">
            <a:xfrm rot="203239">
              <a:off x="9020914" y="4892411"/>
              <a:ext cx="157470" cy="6972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88" name="Freeform 1487"/>
            <p:cNvSpPr/>
            <p:nvPr/>
          </p:nvSpPr>
          <p:spPr bwMode="auto">
            <a:xfrm rot="957626">
              <a:off x="8972846" y="5017632"/>
              <a:ext cx="236538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89" name="Freeform 1488"/>
            <p:cNvSpPr/>
            <p:nvPr/>
          </p:nvSpPr>
          <p:spPr bwMode="auto">
            <a:xfrm rot="957626">
              <a:off x="9045265" y="5048023"/>
              <a:ext cx="14093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90" name="Freeform 1489"/>
            <p:cNvSpPr/>
            <p:nvPr/>
          </p:nvSpPr>
          <p:spPr bwMode="auto">
            <a:xfrm rot="283993">
              <a:off x="8950621" y="5122407"/>
              <a:ext cx="276225" cy="1190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91" name="Freeform 1490"/>
            <p:cNvSpPr/>
            <p:nvPr/>
          </p:nvSpPr>
          <p:spPr bwMode="auto">
            <a:xfrm rot="283993">
              <a:off x="9038430" y="5154966"/>
              <a:ext cx="164245" cy="76169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92" name="Freeform 1491"/>
            <p:cNvSpPr/>
            <p:nvPr/>
          </p:nvSpPr>
          <p:spPr bwMode="auto">
            <a:xfrm rot="957626">
              <a:off x="8968084" y="5254170"/>
              <a:ext cx="236537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93" name="Freeform 1492"/>
            <p:cNvSpPr/>
            <p:nvPr/>
          </p:nvSpPr>
          <p:spPr bwMode="auto">
            <a:xfrm rot="957626">
              <a:off x="9027130" y="5274715"/>
              <a:ext cx="140939" cy="6007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94" name="Freeform 1493"/>
            <p:cNvSpPr/>
            <p:nvPr/>
          </p:nvSpPr>
          <p:spPr bwMode="auto">
            <a:xfrm rot="299807">
              <a:off x="8949034" y="5379582"/>
              <a:ext cx="236537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95" name="Freeform 1494"/>
            <p:cNvSpPr/>
            <p:nvPr/>
          </p:nvSpPr>
          <p:spPr bwMode="auto">
            <a:xfrm rot="299807">
              <a:off x="9023650" y="5404702"/>
              <a:ext cx="14093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96" name="Freeform 1495"/>
            <p:cNvSpPr/>
            <p:nvPr/>
          </p:nvSpPr>
          <p:spPr bwMode="auto">
            <a:xfrm rot="957626">
              <a:off x="8907759" y="5644695"/>
              <a:ext cx="236537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97" name="Freeform 1496"/>
            <p:cNvSpPr/>
            <p:nvPr/>
          </p:nvSpPr>
          <p:spPr bwMode="auto">
            <a:xfrm rot="957626">
              <a:off x="8961089" y="5668461"/>
              <a:ext cx="140939" cy="6007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98" name="Freeform 1497"/>
            <p:cNvSpPr/>
            <p:nvPr/>
          </p:nvSpPr>
          <p:spPr bwMode="auto">
            <a:xfrm rot="4856836">
              <a:off x="9122071" y="4374695"/>
              <a:ext cx="233363" cy="9683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99" name="Freeform 1498"/>
            <p:cNvSpPr/>
            <p:nvPr/>
          </p:nvSpPr>
          <p:spPr bwMode="auto">
            <a:xfrm rot="4856836">
              <a:off x="9166967" y="4420012"/>
              <a:ext cx="138717" cy="61034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00" name="Freeform 1499"/>
            <p:cNvSpPr/>
            <p:nvPr/>
          </p:nvSpPr>
          <p:spPr bwMode="auto">
            <a:xfrm rot="7030968">
              <a:off x="9235577" y="4416764"/>
              <a:ext cx="233363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01" name="Freeform 1500"/>
            <p:cNvSpPr/>
            <p:nvPr/>
          </p:nvSpPr>
          <p:spPr bwMode="auto">
            <a:xfrm rot="7030968">
              <a:off x="9265128" y="4454701"/>
              <a:ext cx="138717" cy="61034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02" name="Freeform 1501"/>
            <p:cNvSpPr/>
            <p:nvPr/>
          </p:nvSpPr>
          <p:spPr bwMode="auto">
            <a:xfrm rot="20642374" flipH="1">
              <a:off x="8202909" y="5284332"/>
              <a:ext cx="273050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03" name="Freeform 1502"/>
            <p:cNvSpPr/>
            <p:nvPr/>
          </p:nvSpPr>
          <p:spPr bwMode="auto">
            <a:xfrm rot="20642374" flipH="1">
              <a:off x="8229823" y="5315702"/>
              <a:ext cx="16230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04" name="Freeform 1503"/>
            <p:cNvSpPr/>
            <p:nvPr/>
          </p:nvSpPr>
          <p:spPr bwMode="auto">
            <a:xfrm rot="21085593" flipH="1">
              <a:off x="8171159" y="5168445"/>
              <a:ext cx="273050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05" name="Freeform 1504"/>
            <p:cNvSpPr/>
            <p:nvPr/>
          </p:nvSpPr>
          <p:spPr bwMode="auto">
            <a:xfrm rot="21085593" flipH="1">
              <a:off x="8196320" y="5195698"/>
              <a:ext cx="16230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06" name="Freeform 1505"/>
            <p:cNvSpPr/>
            <p:nvPr/>
          </p:nvSpPr>
          <p:spPr bwMode="auto">
            <a:xfrm rot="523523" flipH="1">
              <a:off x="8128295" y="5012870"/>
              <a:ext cx="300038" cy="11271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07" name="Freeform 1506"/>
            <p:cNvSpPr/>
            <p:nvPr/>
          </p:nvSpPr>
          <p:spPr bwMode="auto">
            <a:xfrm rot="523523" flipH="1">
              <a:off x="8153926" y="5035327"/>
              <a:ext cx="178297" cy="7214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08" name="Freeform 1507"/>
            <p:cNvSpPr/>
            <p:nvPr/>
          </p:nvSpPr>
          <p:spPr bwMode="auto">
            <a:xfrm rot="21248392" flipH="1">
              <a:off x="8148934" y="4876345"/>
              <a:ext cx="273050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09" name="Freeform 1508"/>
            <p:cNvSpPr/>
            <p:nvPr/>
          </p:nvSpPr>
          <p:spPr bwMode="auto">
            <a:xfrm rot="21248392" flipH="1">
              <a:off x="8174440" y="4902508"/>
              <a:ext cx="16230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10" name="Freeform 1509"/>
            <p:cNvSpPr/>
            <p:nvPr/>
          </p:nvSpPr>
          <p:spPr bwMode="auto">
            <a:xfrm rot="20642374" flipH="1">
              <a:off x="8085434" y="4703307"/>
              <a:ext cx="306387" cy="1190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11" name="Freeform 1510"/>
            <p:cNvSpPr/>
            <p:nvPr/>
          </p:nvSpPr>
          <p:spPr bwMode="auto">
            <a:xfrm rot="20642374" flipH="1">
              <a:off x="8115671" y="4741986"/>
              <a:ext cx="182486" cy="7613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12" name="Freeform 1511"/>
            <p:cNvSpPr/>
            <p:nvPr/>
          </p:nvSpPr>
          <p:spPr bwMode="auto">
            <a:xfrm rot="20007113" flipH="1">
              <a:off x="8077496" y="4460420"/>
              <a:ext cx="271463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13" name="Freeform 1512"/>
            <p:cNvSpPr/>
            <p:nvPr/>
          </p:nvSpPr>
          <p:spPr bwMode="auto">
            <a:xfrm rot="20007113" flipH="1">
              <a:off x="8106843" y="4495706"/>
              <a:ext cx="16230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14" name="Freeform 1513"/>
            <p:cNvSpPr/>
            <p:nvPr/>
          </p:nvSpPr>
          <p:spPr bwMode="auto">
            <a:xfrm rot="20642374" flipH="1">
              <a:off x="8142584" y="4181020"/>
              <a:ext cx="255587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15" name="Freeform 1514"/>
            <p:cNvSpPr/>
            <p:nvPr/>
          </p:nvSpPr>
          <p:spPr bwMode="auto">
            <a:xfrm rot="20642374" flipH="1">
              <a:off x="8168396" y="4211034"/>
              <a:ext cx="151454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16" name="Freeform 1515"/>
            <p:cNvSpPr/>
            <p:nvPr/>
          </p:nvSpPr>
          <p:spPr bwMode="auto">
            <a:xfrm rot="21556568" flipH="1">
              <a:off x="8187034" y="4023857"/>
              <a:ext cx="284162" cy="11271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17" name="Freeform 1516"/>
            <p:cNvSpPr/>
            <p:nvPr/>
          </p:nvSpPr>
          <p:spPr bwMode="auto">
            <a:xfrm rot="21556568" flipH="1">
              <a:off x="8211582" y="4051675"/>
              <a:ext cx="169759" cy="7242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18" name="Freeform 1517"/>
            <p:cNvSpPr/>
            <p:nvPr/>
          </p:nvSpPr>
          <p:spPr bwMode="auto">
            <a:xfrm rot="20439136" flipH="1">
              <a:off x="8196559" y="3882570"/>
              <a:ext cx="255587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19" name="Freeform 1518"/>
            <p:cNvSpPr/>
            <p:nvPr/>
          </p:nvSpPr>
          <p:spPr bwMode="auto">
            <a:xfrm rot="20439136" flipH="1">
              <a:off x="8223402" y="3914346"/>
              <a:ext cx="151452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20" name="Freeform 1519"/>
            <p:cNvSpPr/>
            <p:nvPr/>
          </p:nvSpPr>
          <p:spPr bwMode="auto">
            <a:xfrm rot="20439136" flipH="1">
              <a:off x="8093371" y="3719057"/>
              <a:ext cx="279400" cy="12541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21" name="Freeform 1520"/>
            <p:cNvSpPr/>
            <p:nvPr/>
          </p:nvSpPr>
          <p:spPr bwMode="auto">
            <a:xfrm rot="20439136" flipH="1">
              <a:off x="8122536" y="3761845"/>
              <a:ext cx="165646" cy="7922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22" name="Freeform 1521"/>
            <p:cNvSpPr/>
            <p:nvPr/>
          </p:nvSpPr>
          <p:spPr bwMode="auto">
            <a:xfrm rot="754388">
              <a:off x="7410746" y="3876220"/>
              <a:ext cx="238125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23" name="Freeform 1522"/>
            <p:cNvSpPr/>
            <p:nvPr/>
          </p:nvSpPr>
          <p:spPr bwMode="auto">
            <a:xfrm rot="754388">
              <a:off x="7484618" y="3905173"/>
              <a:ext cx="14093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24" name="Freeform 1523"/>
            <p:cNvSpPr/>
            <p:nvPr/>
          </p:nvSpPr>
          <p:spPr bwMode="auto">
            <a:xfrm rot="230089">
              <a:off x="7471071" y="4034970"/>
              <a:ext cx="236538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25" name="Freeform 1524"/>
            <p:cNvSpPr/>
            <p:nvPr/>
          </p:nvSpPr>
          <p:spPr bwMode="auto">
            <a:xfrm rot="230089">
              <a:off x="7545839" y="4060759"/>
              <a:ext cx="14093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26" name="Freeform 1525"/>
            <p:cNvSpPr/>
            <p:nvPr/>
          </p:nvSpPr>
          <p:spPr bwMode="auto">
            <a:xfrm rot="203239">
              <a:off x="7715546" y="5028745"/>
              <a:ext cx="236538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27" name="Freeform 1526"/>
            <p:cNvSpPr/>
            <p:nvPr/>
          </p:nvSpPr>
          <p:spPr bwMode="auto">
            <a:xfrm rot="203239">
              <a:off x="7790298" y="5053919"/>
              <a:ext cx="14093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28" name="Freeform 1527"/>
            <p:cNvSpPr/>
            <p:nvPr/>
          </p:nvSpPr>
          <p:spPr bwMode="auto">
            <a:xfrm rot="957626">
              <a:off x="7594896" y="4315957"/>
              <a:ext cx="236538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29" name="Freeform 1528"/>
            <p:cNvSpPr/>
            <p:nvPr/>
          </p:nvSpPr>
          <p:spPr bwMode="auto">
            <a:xfrm rot="957626">
              <a:off x="7667202" y="4346149"/>
              <a:ext cx="14093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30" name="Freeform 1529"/>
            <p:cNvSpPr/>
            <p:nvPr/>
          </p:nvSpPr>
          <p:spPr bwMode="auto">
            <a:xfrm rot="283993">
              <a:off x="7593309" y="4433432"/>
              <a:ext cx="309562" cy="10160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31" name="Freeform 1530"/>
            <p:cNvSpPr/>
            <p:nvPr/>
          </p:nvSpPr>
          <p:spPr bwMode="auto">
            <a:xfrm rot="283993">
              <a:off x="7690125" y="4460104"/>
              <a:ext cx="184149" cy="6441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32" name="Freeform 1531"/>
            <p:cNvSpPr/>
            <p:nvPr/>
          </p:nvSpPr>
          <p:spPr bwMode="auto">
            <a:xfrm rot="957626">
              <a:off x="7548859" y="4177845"/>
              <a:ext cx="282575" cy="13017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33" name="Freeform 1532"/>
            <p:cNvSpPr/>
            <p:nvPr/>
          </p:nvSpPr>
          <p:spPr bwMode="auto">
            <a:xfrm rot="957626">
              <a:off x="7619926" y="4205640"/>
              <a:ext cx="167899" cy="8357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34" name="Freeform 1533"/>
            <p:cNvSpPr/>
            <p:nvPr/>
          </p:nvSpPr>
          <p:spPr bwMode="auto">
            <a:xfrm rot="957626">
              <a:off x="7648871" y="4666795"/>
              <a:ext cx="287338" cy="12700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35" name="Freeform 1534"/>
            <p:cNvSpPr/>
            <p:nvPr/>
          </p:nvSpPr>
          <p:spPr bwMode="auto">
            <a:xfrm rot="957626">
              <a:off x="7736723" y="4707777"/>
              <a:ext cx="171073" cy="8071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36" name="Freeform 1535"/>
            <p:cNvSpPr/>
            <p:nvPr/>
          </p:nvSpPr>
          <p:spPr bwMode="auto">
            <a:xfrm rot="957626">
              <a:off x="7661571" y="4823957"/>
              <a:ext cx="274638" cy="12382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37" name="Freeform 1536"/>
            <p:cNvSpPr/>
            <p:nvPr/>
          </p:nvSpPr>
          <p:spPr bwMode="auto">
            <a:xfrm rot="957626">
              <a:off x="7745610" y="4864150"/>
              <a:ext cx="163457" cy="7938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38" name="Freeform 1537"/>
            <p:cNvSpPr/>
            <p:nvPr/>
          </p:nvSpPr>
          <p:spPr bwMode="auto">
            <a:xfrm rot="6357626">
              <a:off x="7813971" y="3472995"/>
              <a:ext cx="233363" cy="9683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39" name="Freeform 1538"/>
            <p:cNvSpPr/>
            <p:nvPr/>
          </p:nvSpPr>
          <p:spPr bwMode="auto">
            <a:xfrm rot="6357626">
              <a:off x="7847564" y="3514751"/>
              <a:ext cx="138716" cy="61034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40" name="Freeform 1539"/>
            <p:cNvSpPr/>
            <p:nvPr/>
          </p:nvSpPr>
          <p:spPr bwMode="auto">
            <a:xfrm rot="7885558">
              <a:off x="7968751" y="3548400"/>
              <a:ext cx="242888" cy="15240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41" name="Freeform 1540"/>
            <p:cNvSpPr/>
            <p:nvPr/>
          </p:nvSpPr>
          <p:spPr bwMode="auto">
            <a:xfrm rot="7885558">
              <a:off x="7987744" y="3589559"/>
              <a:ext cx="143852" cy="9653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42" name="Freeform 1541"/>
            <p:cNvSpPr/>
            <p:nvPr/>
          </p:nvSpPr>
          <p:spPr bwMode="auto">
            <a:xfrm rot="2318648">
              <a:off x="8990309" y="4427082"/>
              <a:ext cx="260350" cy="8572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43" name="Freeform 1542"/>
            <p:cNvSpPr/>
            <p:nvPr/>
          </p:nvSpPr>
          <p:spPr bwMode="auto">
            <a:xfrm rot="2318648">
              <a:off x="9078681" y="4477216"/>
              <a:ext cx="14093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44" name="Freeform 1543"/>
            <p:cNvSpPr/>
            <p:nvPr/>
          </p:nvSpPr>
          <p:spPr bwMode="auto">
            <a:xfrm rot="957626">
              <a:off x="8939509" y="5500232"/>
              <a:ext cx="279400" cy="11430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45" name="Freeform 1544"/>
            <p:cNvSpPr/>
            <p:nvPr/>
          </p:nvSpPr>
          <p:spPr bwMode="auto">
            <a:xfrm rot="957626">
              <a:off x="9024335" y="5537699"/>
              <a:ext cx="166222" cy="7307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46" name="Freeform 1545"/>
            <p:cNvSpPr/>
            <p:nvPr/>
          </p:nvSpPr>
          <p:spPr bwMode="auto">
            <a:xfrm rot="20642374" flipH="1">
              <a:off x="8104484" y="4566782"/>
              <a:ext cx="273050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47" name="Freeform 1546"/>
            <p:cNvSpPr/>
            <p:nvPr/>
          </p:nvSpPr>
          <p:spPr bwMode="auto">
            <a:xfrm rot="20642374" flipH="1">
              <a:off x="8131399" y="4596729"/>
              <a:ext cx="16230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48" name="Freeform 1547"/>
            <p:cNvSpPr/>
            <p:nvPr/>
          </p:nvSpPr>
          <p:spPr bwMode="auto">
            <a:xfrm rot="20642374" flipH="1">
              <a:off x="8080671" y="4311195"/>
              <a:ext cx="327025" cy="9683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49" name="Freeform 1548"/>
            <p:cNvSpPr/>
            <p:nvPr/>
          </p:nvSpPr>
          <p:spPr bwMode="auto">
            <a:xfrm rot="20642374" flipH="1">
              <a:off x="8112755" y="4342363"/>
              <a:ext cx="195026" cy="6164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50" name="Freeform 1549"/>
            <p:cNvSpPr/>
            <p:nvPr/>
          </p:nvSpPr>
          <p:spPr bwMode="auto">
            <a:xfrm rot="4856836">
              <a:off x="7649664" y="3435689"/>
              <a:ext cx="233363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51" name="Freeform 1550"/>
            <p:cNvSpPr/>
            <p:nvPr/>
          </p:nvSpPr>
          <p:spPr bwMode="auto">
            <a:xfrm rot="4856836">
              <a:off x="7694158" y="3480098"/>
              <a:ext cx="138716" cy="61034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52" name="Freeform 1551"/>
            <p:cNvSpPr/>
            <p:nvPr/>
          </p:nvSpPr>
          <p:spPr bwMode="auto">
            <a:xfrm rot="20903747">
              <a:off x="7361534" y="3761920"/>
              <a:ext cx="236537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53" name="Freeform 1552"/>
            <p:cNvSpPr/>
            <p:nvPr/>
          </p:nvSpPr>
          <p:spPr bwMode="auto">
            <a:xfrm rot="20903747">
              <a:off x="7437278" y="3779283"/>
              <a:ext cx="14093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54" name="Freeform 1553"/>
            <p:cNvSpPr/>
            <p:nvPr/>
          </p:nvSpPr>
          <p:spPr bwMode="auto">
            <a:xfrm rot="2433791">
              <a:off x="7485359" y="3480932"/>
              <a:ext cx="236537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55" name="Freeform 1554"/>
            <p:cNvSpPr/>
            <p:nvPr/>
          </p:nvSpPr>
          <p:spPr bwMode="auto">
            <a:xfrm rot="2433791">
              <a:off x="7549871" y="3520732"/>
              <a:ext cx="14093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56" name="Freeform 1555"/>
            <p:cNvSpPr/>
            <p:nvPr/>
          </p:nvSpPr>
          <p:spPr bwMode="auto">
            <a:xfrm rot="957626">
              <a:off x="7398046" y="3606345"/>
              <a:ext cx="236538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57" name="Freeform 1556"/>
            <p:cNvSpPr/>
            <p:nvPr/>
          </p:nvSpPr>
          <p:spPr bwMode="auto">
            <a:xfrm rot="957626">
              <a:off x="7470065" y="3636275"/>
              <a:ext cx="14093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58" name="Freeform 1557"/>
            <p:cNvSpPr/>
            <p:nvPr/>
          </p:nvSpPr>
          <p:spPr bwMode="auto">
            <a:xfrm rot="1491482">
              <a:off x="7669509" y="4539795"/>
              <a:ext cx="236537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59" name="Freeform 1558"/>
            <p:cNvSpPr/>
            <p:nvPr/>
          </p:nvSpPr>
          <p:spPr bwMode="auto">
            <a:xfrm rot="1491482">
              <a:off x="7738914" y="4574089"/>
              <a:ext cx="14093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60" name="Freeform 1559"/>
            <p:cNvSpPr/>
            <p:nvPr/>
          </p:nvSpPr>
          <p:spPr bwMode="auto">
            <a:xfrm rot="42242">
              <a:off x="7698084" y="5290682"/>
              <a:ext cx="296862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61" name="Freeform 1560"/>
            <p:cNvSpPr/>
            <p:nvPr/>
          </p:nvSpPr>
          <p:spPr bwMode="auto">
            <a:xfrm rot="42242">
              <a:off x="7773244" y="5306620"/>
              <a:ext cx="176531" cy="6141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62" name="Freeform 1561"/>
            <p:cNvSpPr/>
            <p:nvPr/>
          </p:nvSpPr>
          <p:spPr bwMode="auto">
            <a:xfrm rot="957626">
              <a:off x="7639346" y="5443082"/>
              <a:ext cx="296863" cy="9683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63" name="Freeform 1562"/>
            <p:cNvSpPr/>
            <p:nvPr/>
          </p:nvSpPr>
          <p:spPr bwMode="auto">
            <a:xfrm rot="957626">
              <a:off x="7765293" y="5469063"/>
              <a:ext cx="141981" cy="6141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64" name="Freeform 1563"/>
            <p:cNvSpPr/>
            <p:nvPr/>
          </p:nvSpPr>
          <p:spPr bwMode="auto">
            <a:xfrm rot="21506821" flipH="1">
              <a:off x="8206084" y="5419270"/>
              <a:ext cx="304800" cy="1063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65" name="Freeform 1564"/>
            <p:cNvSpPr/>
            <p:nvPr/>
          </p:nvSpPr>
          <p:spPr bwMode="auto">
            <a:xfrm rot="21506821" flipH="1">
              <a:off x="8233890" y="5445700"/>
              <a:ext cx="181362" cy="6775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66" name="Freeform 1565"/>
            <p:cNvSpPr/>
            <p:nvPr/>
          </p:nvSpPr>
          <p:spPr bwMode="auto">
            <a:xfrm rot="20642374" flipH="1">
              <a:off x="8253709" y="5557382"/>
              <a:ext cx="273050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67" name="Freeform 1566"/>
            <p:cNvSpPr/>
            <p:nvPr/>
          </p:nvSpPr>
          <p:spPr bwMode="auto">
            <a:xfrm rot="20642374" flipH="1">
              <a:off x="8281233" y="5588297"/>
              <a:ext cx="16230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68" name="Freeform 1567"/>
            <p:cNvSpPr/>
            <p:nvPr/>
          </p:nvSpPr>
          <p:spPr bwMode="auto">
            <a:xfrm rot="21499917">
              <a:off x="7544096" y="5598657"/>
              <a:ext cx="288925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69" name="Freeform 1568"/>
            <p:cNvSpPr/>
            <p:nvPr/>
          </p:nvSpPr>
          <p:spPr bwMode="auto">
            <a:xfrm rot="21499917">
              <a:off x="7635315" y="5618783"/>
              <a:ext cx="171362" cy="599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70" name="Freeform 1569"/>
            <p:cNvSpPr/>
            <p:nvPr/>
          </p:nvSpPr>
          <p:spPr bwMode="auto">
            <a:xfrm rot="1251243">
              <a:off x="7461546" y="5722482"/>
              <a:ext cx="288925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71" name="Freeform 1570"/>
            <p:cNvSpPr/>
            <p:nvPr/>
          </p:nvSpPr>
          <p:spPr bwMode="auto">
            <a:xfrm rot="1251243">
              <a:off x="7549148" y="5756144"/>
              <a:ext cx="171362" cy="599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72" name="Freeform 1571"/>
            <p:cNvSpPr/>
            <p:nvPr/>
          </p:nvSpPr>
          <p:spPr bwMode="auto">
            <a:xfrm rot="697626">
              <a:off x="7377409" y="5825670"/>
              <a:ext cx="288925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73" name="Freeform 1572"/>
            <p:cNvSpPr/>
            <p:nvPr/>
          </p:nvSpPr>
          <p:spPr bwMode="auto">
            <a:xfrm rot="697626">
              <a:off x="7466875" y="5854654"/>
              <a:ext cx="171362" cy="599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74" name="Freeform 1573"/>
            <p:cNvSpPr/>
            <p:nvPr/>
          </p:nvSpPr>
          <p:spPr bwMode="auto">
            <a:xfrm rot="1125942">
              <a:off x="7221834" y="5927270"/>
              <a:ext cx="288925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75" name="Freeform 1574"/>
            <p:cNvSpPr/>
            <p:nvPr/>
          </p:nvSpPr>
          <p:spPr bwMode="auto">
            <a:xfrm rot="1125942">
              <a:off x="7310006" y="5959983"/>
              <a:ext cx="171362" cy="599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76" name="Freeform 1575"/>
            <p:cNvSpPr/>
            <p:nvPr/>
          </p:nvSpPr>
          <p:spPr bwMode="auto">
            <a:xfrm rot="18916513" flipH="1">
              <a:off x="8310859" y="5722482"/>
              <a:ext cx="269875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77" name="Freeform 1576"/>
            <p:cNvSpPr/>
            <p:nvPr/>
          </p:nvSpPr>
          <p:spPr bwMode="auto">
            <a:xfrm rot="18916513" flipH="1">
              <a:off x="8345649" y="5764994"/>
              <a:ext cx="16230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78" name="Freeform 1577"/>
            <p:cNvSpPr/>
            <p:nvPr/>
          </p:nvSpPr>
          <p:spPr bwMode="auto">
            <a:xfrm rot="15763784" flipH="1">
              <a:off x="8493421" y="5827257"/>
              <a:ext cx="233363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79" name="Freeform 1578"/>
            <p:cNvSpPr/>
            <p:nvPr/>
          </p:nvSpPr>
          <p:spPr bwMode="auto">
            <a:xfrm rot="15763784" flipH="1">
              <a:off x="8552373" y="5869070"/>
              <a:ext cx="136071" cy="61034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80" name="Freeform 1579"/>
            <p:cNvSpPr/>
            <p:nvPr/>
          </p:nvSpPr>
          <p:spPr bwMode="auto">
            <a:xfrm rot="2355547">
              <a:off x="8788696" y="5741532"/>
              <a:ext cx="257175" cy="8572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81" name="Freeform 1580"/>
            <p:cNvSpPr/>
            <p:nvPr/>
          </p:nvSpPr>
          <p:spPr bwMode="auto">
            <a:xfrm rot="2355547">
              <a:off x="8860065" y="5779401"/>
              <a:ext cx="140939" cy="6007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82" name="Freeform 1581"/>
            <p:cNvSpPr/>
            <p:nvPr/>
          </p:nvSpPr>
          <p:spPr bwMode="auto">
            <a:xfrm rot="4183512">
              <a:off x="8690272" y="5811382"/>
              <a:ext cx="241300" cy="12382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83" name="Freeform 1582"/>
            <p:cNvSpPr/>
            <p:nvPr/>
          </p:nvSpPr>
          <p:spPr bwMode="auto">
            <a:xfrm rot="4183512">
              <a:off x="8735601" y="5843034"/>
              <a:ext cx="143782" cy="7925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84" name="Freeform 1583"/>
            <p:cNvSpPr/>
            <p:nvPr/>
          </p:nvSpPr>
          <p:spPr bwMode="auto">
            <a:xfrm rot="20642374" flipH="1">
              <a:off x="9580859" y="6036807"/>
              <a:ext cx="300037" cy="11430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85" name="Freeform 1584"/>
            <p:cNvSpPr/>
            <p:nvPr/>
          </p:nvSpPr>
          <p:spPr bwMode="auto">
            <a:xfrm rot="20642374" flipH="1">
              <a:off x="9610124" y="6074516"/>
              <a:ext cx="179156" cy="73179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86" name="Freeform 1585"/>
            <p:cNvSpPr/>
            <p:nvPr/>
          </p:nvSpPr>
          <p:spPr bwMode="auto">
            <a:xfrm rot="20071478" flipH="1">
              <a:off x="9660234" y="6165395"/>
              <a:ext cx="306387" cy="11271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87" name="Freeform 1586"/>
            <p:cNvSpPr/>
            <p:nvPr/>
          </p:nvSpPr>
          <p:spPr bwMode="auto">
            <a:xfrm rot="20071478" flipH="1">
              <a:off x="9713232" y="6186004"/>
              <a:ext cx="182407" cy="71714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88" name="Freeform 1587"/>
            <p:cNvSpPr/>
            <p:nvPr/>
          </p:nvSpPr>
          <p:spPr bwMode="auto">
            <a:xfrm rot="18886463" flipH="1">
              <a:off x="9844385" y="6214607"/>
              <a:ext cx="301625" cy="11747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89" name="Freeform 1588"/>
            <p:cNvSpPr/>
            <p:nvPr/>
          </p:nvSpPr>
          <p:spPr bwMode="auto">
            <a:xfrm rot="18886463" flipH="1">
              <a:off x="9919229" y="6257609"/>
              <a:ext cx="182407" cy="71714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90" name="Freeform 1589"/>
            <p:cNvSpPr/>
            <p:nvPr/>
          </p:nvSpPr>
          <p:spPr bwMode="auto">
            <a:xfrm rot="18011273" flipH="1">
              <a:off x="10065047" y="6251119"/>
              <a:ext cx="296862" cy="1063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91" name="Freeform 1590"/>
            <p:cNvSpPr/>
            <p:nvPr/>
          </p:nvSpPr>
          <p:spPr bwMode="auto">
            <a:xfrm rot="18011273" flipH="1">
              <a:off x="10119809" y="6276342"/>
              <a:ext cx="174431" cy="6641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92" name="Freeform 1591"/>
            <p:cNvSpPr/>
            <p:nvPr/>
          </p:nvSpPr>
          <p:spPr bwMode="auto">
            <a:xfrm rot="19914831" flipH="1">
              <a:off x="10287296" y="6274932"/>
              <a:ext cx="311150" cy="12382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  <a:gd name="connsiteX0" fmla="*/ 1709 w 263713"/>
                <a:gd name="connsiteY0" fmla="*/ 232791 h 306985"/>
                <a:gd name="connsiteX1" fmla="*/ 39809 w 263713"/>
                <a:gd name="connsiteY1" fmla="*/ 51816 h 306985"/>
                <a:gd name="connsiteX2" fmla="*/ 196972 w 263713"/>
                <a:gd name="connsiteY2" fmla="*/ 4191 h 306985"/>
                <a:gd name="connsiteX3" fmla="*/ 263647 w 263713"/>
                <a:gd name="connsiteY3" fmla="*/ 137541 h 306985"/>
                <a:gd name="connsiteX4" fmla="*/ 206497 w 263713"/>
                <a:gd name="connsiteY4" fmla="*/ 256603 h 306985"/>
                <a:gd name="connsiteX5" fmla="*/ 79014 w 263713"/>
                <a:gd name="connsiteY5" fmla="*/ 306755 h 306985"/>
                <a:gd name="connsiteX6" fmla="*/ 1709 w 263713"/>
                <a:gd name="connsiteY6" fmla="*/ 232791 h 306985"/>
                <a:gd name="connsiteX0" fmla="*/ 1709 w 265582"/>
                <a:gd name="connsiteY0" fmla="*/ 232791 h 306985"/>
                <a:gd name="connsiteX1" fmla="*/ 39809 w 265582"/>
                <a:gd name="connsiteY1" fmla="*/ 51816 h 306985"/>
                <a:gd name="connsiteX2" fmla="*/ 196972 w 265582"/>
                <a:gd name="connsiteY2" fmla="*/ 4191 h 306985"/>
                <a:gd name="connsiteX3" fmla="*/ 263647 w 265582"/>
                <a:gd name="connsiteY3" fmla="*/ 137541 h 306985"/>
                <a:gd name="connsiteX4" fmla="*/ 206497 w 265582"/>
                <a:gd name="connsiteY4" fmla="*/ 256603 h 306985"/>
                <a:gd name="connsiteX5" fmla="*/ 79014 w 265582"/>
                <a:gd name="connsiteY5" fmla="*/ 306755 h 306985"/>
                <a:gd name="connsiteX6" fmla="*/ 1709 w 265582"/>
                <a:gd name="connsiteY6" fmla="*/ 232791 h 30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582" h="306985">
                  <a:moveTo>
                    <a:pt x="1709" y="232791"/>
                  </a:moveTo>
                  <a:cubicBezTo>
                    <a:pt x="-4825" y="190301"/>
                    <a:pt x="7265" y="89916"/>
                    <a:pt x="39809" y="51816"/>
                  </a:cubicBezTo>
                  <a:cubicBezTo>
                    <a:pt x="72353" y="13716"/>
                    <a:pt x="159666" y="-10097"/>
                    <a:pt x="196972" y="4191"/>
                  </a:cubicBezTo>
                  <a:cubicBezTo>
                    <a:pt x="234278" y="18478"/>
                    <a:pt x="252889" y="9406"/>
                    <a:pt x="263647" y="137541"/>
                  </a:cubicBezTo>
                  <a:cubicBezTo>
                    <a:pt x="274405" y="265676"/>
                    <a:pt x="238247" y="233584"/>
                    <a:pt x="206497" y="256603"/>
                  </a:cubicBezTo>
                  <a:cubicBezTo>
                    <a:pt x="174747" y="279622"/>
                    <a:pt x="112351" y="309930"/>
                    <a:pt x="79014" y="306755"/>
                  </a:cubicBezTo>
                  <a:cubicBezTo>
                    <a:pt x="45677" y="303580"/>
                    <a:pt x="8243" y="275281"/>
                    <a:pt x="1709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93" name="Freeform 1592"/>
            <p:cNvSpPr/>
            <p:nvPr/>
          </p:nvSpPr>
          <p:spPr bwMode="auto">
            <a:xfrm rot="19862937" flipH="1">
              <a:off x="10329396" y="6312875"/>
              <a:ext cx="182408" cy="71714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94" name="Freeform 1593"/>
            <p:cNvSpPr/>
            <p:nvPr/>
          </p:nvSpPr>
          <p:spPr bwMode="auto">
            <a:xfrm rot="22044" flipH="1">
              <a:off x="10022184" y="6697207"/>
              <a:ext cx="304800" cy="9048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95" name="Freeform 1594"/>
            <p:cNvSpPr/>
            <p:nvPr/>
          </p:nvSpPr>
          <p:spPr bwMode="auto">
            <a:xfrm rot="22044" flipH="1">
              <a:off x="10076686" y="6709740"/>
              <a:ext cx="181185" cy="5795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96" name="Freeform 1595"/>
            <p:cNvSpPr/>
            <p:nvPr/>
          </p:nvSpPr>
          <p:spPr bwMode="auto">
            <a:xfrm rot="863820" flipH="1">
              <a:off x="10099971" y="6540045"/>
              <a:ext cx="298450" cy="10477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97" name="Freeform 1596"/>
            <p:cNvSpPr/>
            <p:nvPr/>
          </p:nvSpPr>
          <p:spPr bwMode="auto">
            <a:xfrm rot="863820" flipH="1">
              <a:off x="10179117" y="6583422"/>
              <a:ext cx="174446" cy="6900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98" name="Freeform 1597"/>
            <p:cNvSpPr/>
            <p:nvPr/>
          </p:nvSpPr>
          <p:spPr bwMode="auto">
            <a:xfrm rot="2341293">
              <a:off x="7034509" y="6001882"/>
              <a:ext cx="312737" cy="13652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599" name="Freeform 1598"/>
            <p:cNvSpPr/>
            <p:nvPr/>
          </p:nvSpPr>
          <p:spPr bwMode="auto">
            <a:xfrm rot="2341293">
              <a:off x="7137357" y="6062662"/>
              <a:ext cx="171073" cy="8071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00" name="Freeform 1599"/>
            <p:cNvSpPr/>
            <p:nvPr/>
          </p:nvSpPr>
          <p:spPr bwMode="auto">
            <a:xfrm rot="1903319">
              <a:off x="6902746" y="6074907"/>
              <a:ext cx="236538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01" name="Freeform 1600"/>
            <p:cNvSpPr/>
            <p:nvPr/>
          </p:nvSpPr>
          <p:spPr bwMode="auto">
            <a:xfrm rot="1903319">
              <a:off x="6970516" y="6111366"/>
              <a:ext cx="14093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02" name="Freeform 1601"/>
            <p:cNvSpPr/>
            <p:nvPr/>
          </p:nvSpPr>
          <p:spPr bwMode="auto">
            <a:xfrm rot="479332">
              <a:off x="7561485" y="6175997"/>
              <a:ext cx="1800548" cy="759335"/>
            </a:xfrm>
            <a:custGeom>
              <a:avLst/>
              <a:gdLst>
                <a:gd name="connsiteX0" fmla="*/ 0 w 2133600"/>
                <a:gd name="connsiteY0" fmla="*/ 1845852 h 2206799"/>
                <a:gd name="connsiteX1" fmla="*/ 152400 w 2133600"/>
                <a:gd name="connsiteY1" fmla="*/ 1364589 h 2206799"/>
                <a:gd name="connsiteX2" fmla="*/ 240632 w 2133600"/>
                <a:gd name="connsiteY2" fmla="*/ 771031 h 2206799"/>
                <a:gd name="connsiteX3" fmla="*/ 553453 w 2133600"/>
                <a:gd name="connsiteY3" fmla="*/ 618631 h 2206799"/>
                <a:gd name="connsiteX4" fmla="*/ 697832 w 2133600"/>
                <a:gd name="connsiteY4" fmla="*/ 1099894 h 2206799"/>
                <a:gd name="connsiteX5" fmla="*/ 737937 w 2133600"/>
                <a:gd name="connsiteY5" fmla="*/ 1749599 h 2206799"/>
                <a:gd name="connsiteX6" fmla="*/ 922421 w 2133600"/>
                <a:gd name="connsiteY6" fmla="*/ 1869915 h 2206799"/>
                <a:gd name="connsiteX7" fmla="*/ 1074821 w 2133600"/>
                <a:gd name="connsiteY7" fmla="*/ 1107915 h 2206799"/>
                <a:gd name="connsiteX8" fmla="*/ 1179095 w 2133600"/>
                <a:gd name="connsiteY8" fmla="*/ 434147 h 2206799"/>
                <a:gd name="connsiteX9" fmla="*/ 1548063 w 2133600"/>
                <a:gd name="connsiteY9" fmla="*/ 1010 h 2206799"/>
                <a:gd name="connsiteX10" fmla="*/ 1876926 w 2133600"/>
                <a:gd name="connsiteY10" fmla="*/ 337894 h 2206799"/>
                <a:gd name="connsiteX11" fmla="*/ 1716505 w 2133600"/>
                <a:gd name="connsiteY11" fmla="*/ 1051768 h 2206799"/>
                <a:gd name="connsiteX12" fmla="*/ 1724526 w 2133600"/>
                <a:gd name="connsiteY12" fmla="*/ 1621262 h 2206799"/>
                <a:gd name="connsiteX13" fmla="*/ 1852863 w 2133600"/>
                <a:gd name="connsiteY13" fmla="*/ 1901999 h 2206799"/>
                <a:gd name="connsiteX14" fmla="*/ 2133600 w 2133600"/>
                <a:gd name="connsiteY14" fmla="*/ 2206799 h 2206799"/>
                <a:gd name="connsiteX0" fmla="*/ 0 w 2300287"/>
                <a:gd name="connsiteY0" fmla="*/ 2236377 h 2236377"/>
                <a:gd name="connsiteX1" fmla="*/ 319087 w 2300287"/>
                <a:gd name="connsiteY1" fmla="*/ 1364589 h 2236377"/>
                <a:gd name="connsiteX2" fmla="*/ 407319 w 2300287"/>
                <a:gd name="connsiteY2" fmla="*/ 771031 h 2236377"/>
                <a:gd name="connsiteX3" fmla="*/ 720140 w 2300287"/>
                <a:gd name="connsiteY3" fmla="*/ 618631 h 2236377"/>
                <a:gd name="connsiteX4" fmla="*/ 864519 w 2300287"/>
                <a:gd name="connsiteY4" fmla="*/ 1099894 h 2236377"/>
                <a:gd name="connsiteX5" fmla="*/ 904624 w 2300287"/>
                <a:gd name="connsiteY5" fmla="*/ 1749599 h 2236377"/>
                <a:gd name="connsiteX6" fmla="*/ 1089108 w 2300287"/>
                <a:gd name="connsiteY6" fmla="*/ 1869915 h 2236377"/>
                <a:gd name="connsiteX7" fmla="*/ 1241508 w 2300287"/>
                <a:gd name="connsiteY7" fmla="*/ 1107915 h 2236377"/>
                <a:gd name="connsiteX8" fmla="*/ 1345782 w 2300287"/>
                <a:gd name="connsiteY8" fmla="*/ 434147 h 2236377"/>
                <a:gd name="connsiteX9" fmla="*/ 1714750 w 2300287"/>
                <a:gd name="connsiteY9" fmla="*/ 1010 h 2236377"/>
                <a:gd name="connsiteX10" fmla="*/ 2043613 w 2300287"/>
                <a:gd name="connsiteY10" fmla="*/ 337894 h 2236377"/>
                <a:gd name="connsiteX11" fmla="*/ 1883192 w 2300287"/>
                <a:gd name="connsiteY11" fmla="*/ 1051768 h 2236377"/>
                <a:gd name="connsiteX12" fmla="*/ 1891213 w 2300287"/>
                <a:gd name="connsiteY12" fmla="*/ 1621262 h 2236377"/>
                <a:gd name="connsiteX13" fmla="*/ 2019550 w 2300287"/>
                <a:gd name="connsiteY13" fmla="*/ 1901999 h 2236377"/>
                <a:gd name="connsiteX14" fmla="*/ 2300287 w 2300287"/>
                <a:gd name="connsiteY14" fmla="*/ 2206799 h 2236377"/>
                <a:gd name="connsiteX0" fmla="*/ 0 w 2300287"/>
                <a:gd name="connsiteY0" fmla="*/ 2236377 h 2236377"/>
                <a:gd name="connsiteX1" fmla="*/ 319087 w 2300287"/>
                <a:gd name="connsiteY1" fmla="*/ 1364589 h 2236377"/>
                <a:gd name="connsiteX2" fmla="*/ 407319 w 2300287"/>
                <a:gd name="connsiteY2" fmla="*/ 771031 h 2236377"/>
                <a:gd name="connsiteX3" fmla="*/ 720140 w 2300287"/>
                <a:gd name="connsiteY3" fmla="*/ 618631 h 2236377"/>
                <a:gd name="connsiteX4" fmla="*/ 864519 w 2300287"/>
                <a:gd name="connsiteY4" fmla="*/ 1099894 h 2236377"/>
                <a:gd name="connsiteX5" fmla="*/ 904624 w 2300287"/>
                <a:gd name="connsiteY5" fmla="*/ 1749599 h 2236377"/>
                <a:gd name="connsiteX6" fmla="*/ 1089108 w 2300287"/>
                <a:gd name="connsiteY6" fmla="*/ 1869915 h 2236377"/>
                <a:gd name="connsiteX7" fmla="*/ 1241508 w 2300287"/>
                <a:gd name="connsiteY7" fmla="*/ 1107915 h 2236377"/>
                <a:gd name="connsiteX8" fmla="*/ 1345782 w 2300287"/>
                <a:gd name="connsiteY8" fmla="*/ 434147 h 2236377"/>
                <a:gd name="connsiteX9" fmla="*/ 1714750 w 2300287"/>
                <a:gd name="connsiteY9" fmla="*/ 1010 h 2236377"/>
                <a:gd name="connsiteX10" fmla="*/ 2043613 w 2300287"/>
                <a:gd name="connsiteY10" fmla="*/ 337894 h 2236377"/>
                <a:gd name="connsiteX11" fmla="*/ 1883192 w 2300287"/>
                <a:gd name="connsiteY11" fmla="*/ 1051768 h 2236377"/>
                <a:gd name="connsiteX12" fmla="*/ 1891213 w 2300287"/>
                <a:gd name="connsiteY12" fmla="*/ 1621262 h 2236377"/>
                <a:gd name="connsiteX13" fmla="*/ 2019550 w 2300287"/>
                <a:gd name="connsiteY13" fmla="*/ 1901999 h 2236377"/>
                <a:gd name="connsiteX14" fmla="*/ 2300287 w 2300287"/>
                <a:gd name="connsiteY14" fmla="*/ 2206799 h 2236377"/>
                <a:gd name="connsiteX0" fmla="*/ 0 w 2596134"/>
                <a:gd name="connsiteY0" fmla="*/ 2236377 h 2804532"/>
                <a:gd name="connsiteX1" fmla="*/ 319087 w 2596134"/>
                <a:gd name="connsiteY1" fmla="*/ 1364589 h 2804532"/>
                <a:gd name="connsiteX2" fmla="*/ 407319 w 2596134"/>
                <a:gd name="connsiteY2" fmla="*/ 771031 h 2804532"/>
                <a:gd name="connsiteX3" fmla="*/ 720140 w 2596134"/>
                <a:gd name="connsiteY3" fmla="*/ 618631 h 2804532"/>
                <a:gd name="connsiteX4" fmla="*/ 864519 w 2596134"/>
                <a:gd name="connsiteY4" fmla="*/ 1099894 h 2804532"/>
                <a:gd name="connsiteX5" fmla="*/ 904624 w 2596134"/>
                <a:gd name="connsiteY5" fmla="*/ 1749599 h 2804532"/>
                <a:gd name="connsiteX6" fmla="*/ 1089108 w 2596134"/>
                <a:gd name="connsiteY6" fmla="*/ 1869915 h 2804532"/>
                <a:gd name="connsiteX7" fmla="*/ 1241508 w 2596134"/>
                <a:gd name="connsiteY7" fmla="*/ 1107915 h 2804532"/>
                <a:gd name="connsiteX8" fmla="*/ 1345782 w 2596134"/>
                <a:gd name="connsiteY8" fmla="*/ 434147 h 2804532"/>
                <a:gd name="connsiteX9" fmla="*/ 1714750 w 2596134"/>
                <a:gd name="connsiteY9" fmla="*/ 1010 h 2804532"/>
                <a:gd name="connsiteX10" fmla="*/ 2043613 w 2596134"/>
                <a:gd name="connsiteY10" fmla="*/ 337894 h 2804532"/>
                <a:gd name="connsiteX11" fmla="*/ 1883192 w 2596134"/>
                <a:gd name="connsiteY11" fmla="*/ 1051768 h 2804532"/>
                <a:gd name="connsiteX12" fmla="*/ 1891213 w 2596134"/>
                <a:gd name="connsiteY12" fmla="*/ 1621262 h 2804532"/>
                <a:gd name="connsiteX13" fmla="*/ 2019550 w 2596134"/>
                <a:gd name="connsiteY13" fmla="*/ 1901999 h 2804532"/>
                <a:gd name="connsiteX14" fmla="*/ 2596134 w 2596134"/>
                <a:gd name="connsiteY14" fmla="*/ 2804532 h 2804532"/>
                <a:gd name="connsiteX0" fmla="*/ 0 w 2605465"/>
                <a:gd name="connsiteY0" fmla="*/ 2236377 h 2804532"/>
                <a:gd name="connsiteX1" fmla="*/ 319087 w 2605465"/>
                <a:gd name="connsiteY1" fmla="*/ 1364589 h 2804532"/>
                <a:gd name="connsiteX2" fmla="*/ 407319 w 2605465"/>
                <a:gd name="connsiteY2" fmla="*/ 771031 h 2804532"/>
                <a:gd name="connsiteX3" fmla="*/ 720140 w 2605465"/>
                <a:gd name="connsiteY3" fmla="*/ 618631 h 2804532"/>
                <a:gd name="connsiteX4" fmla="*/ 864519 w 2605465"/>
                <a:gd name="connsiteY4" fmla="*/ 1099894 h 2804532"/>
                <a:gd name="connsiteX5" fmla="*/ 904624 w 2605465"/>
                <a:gd name="connsiteY5" fmla="*/ 1749599 h 2804532"/>
                <a:gd name="connsiteX6" fmla="*/ 1089108 w 2605465"/>
                <a:gd name="connsiteY6" fmla="*/ 1869915 h 2804532"/>
                <a:gd name="connsiteX7" fmla="*/ 1241508 w 2605465"/>
                <a:gd name="connsiteY7" fmla="*/ 1107915 h 2804532"/>
                <a:gd name="connsiteX8" fmla="*/ 1345782 w 2605465"/>
                <a:gd name="connsiteY8" fmla="*/ 434147 h 2804532"/>
                <a:gd name="connsiteX9" fmla="*/ 1714750 w 2605465"/>
                <a:gd name="connsiteY9" fmla="*/ 1010 h 2804532"/>
                <a:gd name="connsiteX10" fmla="*/ 2043613 w 2605465"/>
                <a:gd name="connsiteY10" fmla="*/ 337894 h 2804532"/>
                <a:gd name="connsiteX11" fmla="*/ 1883192 w 2605465"/>
                <a:gd name="connsiteY11" fmla="*/ 1051768 h 2804532"/>
                <a:gd name="connsiteX12" fmla="*/ 1891213 w 2605465"/>
                <a:gd name="connsiteY12" fmla="*/ 1621262 h 2804532"/>
                <a:gd name="connsiteX13" fmla="*/ 2019550 w 2605465"/>
                <a:gd name="connsiteY13" fmla="*/ 1901999 h 2804532"/>
                <a:gd name="connsiteX14" fmla="*/ 2596134 w 2605465"/>
                <a:gd name="connsiteY14" fmla="*/ 2804532 h 2804532"/>
                <a:gd name="connsiteX0" fmla="*/ 0 w 2834898"/>
                <a:gd name="connsiteY0" fmla="*/ 2822033 h 2822033"/>
                <a:gd name="connsiteX1" fmla="*/ 548520 w 2834898"/>
                <a:gd name="connsiteY1" fmla="*/ 1364589 h 2822033"/>
                <a:gd name="connsiteX2" fmla="*/ 636752 w 2834898"/>
                <a:gd name="connsiteY2" fmla="*/ 771031 h 2822033"/>
                <a:gd name="connsiteX3" fmla="*/ 949573 w 2834898"/>
                <a:gd name="connsiteY3" fmla="*/ 618631 h 2822033"/>
                <a:gd name="connsiteX4" fmla="*/ 1093952 w 2834898"/>
                <a:gd name="connsiteY4" fmla="*/ 1099894 h 2822033"/>
                <a:gd name="connsiteX5" fmla="*/ 1134057 w 2834898"/>
                <a:gd name="connsiteY5" fmla="*/ 1749599 h 2822033"/>
                <a:gd name="connsiteX6" fmla="*/ 1318541 w 2834898"/>
                <a:gd name="connsiteY6" fmla="*/ 1869915 h 2822033"/>
                <a:gd name="connsiteX7" fmla="*/ 1470941 w 2834898"/>
                <a:gd name="connsiteY7" fmla="*/ 1107915 h 2822033"/>
                <a:gd name="connsiteX8" fmla="*/ 1575215 w 2834898"/>
                <a:gd name="connsiteY8" fmla="*/ 434147 h 2822033"/>
                <a:gd name="connsiteX9" fmla="*/ 1944183 w 2834898"/>
                <a:gd name="connsiteY9" fmla="*/ 1010 h 2822033"/>
                <a:gd name="connsiteX10" fmla="*/ 2273046 w 2834898"/>
                <a:gd name="connsiteY10" fmla="*/ 337894 h 2822033"/>
                <a:gd name="connsiteX11" fmla="*/ 2112625 w 2834898"/>
                <a:gd name="connsiteY11" fmla="*/ 1051768 h 2822033"/>
                <a:gd name="connsiteX12" fmla="*/ 2120646 w 2834898"/>
                <a:gd name="connsiteY12" fmla="*/ 1621262 h 2822033"/>
                <a:gd name="connsiteX13" fmla="*/ 2248983 w 2834898"/>
                <a:gd name="connsiteY13" fmla="*/ 1901999 h 2822033"/>
                <a:gd name="connsiteX14" fmla="*/ 2825567 w 2834898"/>
                <a:gd name="connsiteY14" fmla="*/ 2804532 h 2822033"/>
                <a:gd name="connsiteX0" fmla="*/ 0 w 2834898"/>
                <a:gd name="connsiteY0" fmla="*/ 2822033 h 2822033"/>
                <a:gd name="connsiteX1" fmla="*/ 220413 w 2834898"/>
                <a:gd name="connsiteY1" fmla="*/ 2347679 h 2822033"/>
                <a:gd name="connsiteX2" fmla="*/ 548520 w 2834898"/>
                <a:gd name="connsiteY2" fmla="*/ 1364589 h 2822033"/>
                <a:gd name="connsiteX3" fmla="*/ 636752 w 2834898"/>
                <a:gd name="connsiteY3" fmla="*/ 771031 h 2822033"/>
                <a:gd name="connsiteX4" fmla="*/ 949573 w 2834898"/>
                <a:gd name="connsiteY4" fmla="*/ 618631 h 2822033"/>
                <a:gd name="connsiteX5" fmla="*/ 1093952 w 2834898"/>
                <a:gd name="connsiteY5" fmla="*/ 1099894 h 2822033"/>
                <a:gd name="connsiteX6" fmla="*/ 1134057 w 2834898"/>
                <a:gd name="connsiteY6" fmla="*/ 1749599 h 2822033"/>
                <a:gd name="connsiteX7" fmla="*/ 1318541 w 2834898"/>
                <a:gd name="connsiteY7" fmla="*/ 1869915 h 2822033"/>
                <a:gd name="connsiteX8" fmla="*/ 1470941 w 2834898"/>
                <a:gd name="connsiteY8" fmla="*/ 1107915 h 2822033"/>
                <a:gd name="connsiteX9" fmla="*/ 1575215 w 2834898"/>
                <a:gd name="connsiteY9" fmla="*/ 434147 h 2822033"/>
                <a:gd name="connsiteX10" fmla="*/ 1944183 w 2834898"/>
                <a:gd name="connsiteY10" fmla="*/ 1010 h 2822033"/>
                <a:gd name="connsiteX11" fmla="*/ 2273046 w 2834898"/>
                <a:gd name="connsiteY11" fmla="*/ 337894 h 2822033"/>
                <a:gd name="connsiteX12" fmla="*/ 2112625 w 2834898"/>
                <a:gd name="connsiteY12" fmla="*/ 1051768 h 2822033"/>
                <a:gd name="connsiteX13" fmla="*/ 2120646 w 2834898"/>
                <a:gd name="connsiteY13" fmla="*/ 1621262 h 2822033"/>
                <a:gd name="connsiteX14" fmla="*/ 2248983 w 2834898"/>
                <a:gd name="connsiteY14" fmla="*/ 1901999 h 2822033"/>
                <a:gd name="connsiteX15" fmla="*/ 2825567 w 2834898"/>
                <a:gd name="connsiteY15" fmla="*/ 2804532 h 2822033"/>
                <a:gd name="connsiteX0" fmla="*/ 82748 w 2917646"/>
                <a:gd name="connsiteY0" fmla="*/ 2822033 h 2822033"/>
                <a:gd name="connsiteX1" fmla="*/ 303161 w 2917646"/>
                <a:gd name="connsiteY1" fmla="*/ 2347679 h 2822033"/>
                <a:gd name="connsiteX2" fmla="*/ 631268 w 2917646"/>
                <a:gd name="connsiteY2" fmla="*/ 1364589 h 2822033"/>
                <a:gd name="connsiteX3" fmla="*/ 719500 w 2917646"/>
                <a:gd name="connsiteY3" fmla="*/ 771031 h 2822033"/>
                <a:gd name="connsiteX4" fmla="*/ 1032321 w 2917646"/>
                <a:gd name="connsiteY4" fmla="*/ 618631 h 2822033"/>
                <a:gd name="connsiteX5" fmla="*/ 1176700 w 2917646"/>
                <a:gd name="connsiteY5" fmla="*/ 1099894 h 2822033"/>
                <a:gd name="connsiteX6" fmla="*/ 1216805 w 2917646"/>
                <a:gd name="connsiteY6" fmla="*/ 1749599 h 2822033"/>
                <a:gd name="connsiteX7" fmla="*/ 1401289 w 2917646"/>
                <a:gd name="connsiteY7" fmla="*/ 1869915 h 2822033"/>
                <a:gd name="connsiteX8" fmla="*/ 1553689 w 2917646"/>
                <a:gd name="connsiteY8" fmla="*/ 1107915 h 2822033"/>
                <a:gd name="connsiteX9" fmla="*/ 1657963 w 2917646"/>
                <a:gd name="connsiteY9" fmla="*/ 434147 h 2822033"/>
                <a:gd name="connsiteX10" fmla="*/ 2026931 w 2917646"/>
                <a:gd name="connsiteY10" fmla="*/ 1010 h 2822033"/>
                <a:gd name="connsiteX11" fmla="*/ 2355794 w 2917646"/>
                <a:gd name="connsiteY11" fmla="*/ 337894 h 2822033"/>
                <a:gd name="connsiteX12" fmla="*/ 2195373 w 2917646"/>
                <a:gd name="connsiteY12" fmla="*/ 1051768 h 2822033"/>
                <a:gd name="connsiteX13" fmla="*/ 2203394 w 2917646"/>
                <a:gd name="connsiteY13" fmla="*/ 1621262 h 2822033"/>
                <a:gd name="connsiteX14" fmla="*/ 2331731 w 2917646"/>
                <a:gd name="connsiteY14" fmla="*/ 1901999 h 2822033"/>
                <a:gd name="connsiteX15" fmla="*/ 2908315 w 2917646"/>
                <a:gd name="connsiteY15" fmla="*/ 2804532 h 2822033"/>
                <a:gd name="connsiteX0" fmla="*/ 74784 w 2909682"/>
                <a:gd name="connsiteY0" fmla="*/ 2822033 h 2822033"/>
                <a:gd name="connsiteX1" fmla="*/ 355574 w 2909682"/>
                <a:gd name="connsiteY1" fmla="*/ 2208812 h 2822033"/>
                <a:gd name="connsiteX2" fmla="*/ 623304 w 2909682"/>
                <a:gd name="connsiteY2" fmla="*/ 1364589 h 2822033"/>
                <a:gd name="connsiteX3" fmla="*/ 711536 w 2909682"/>
                <a:gd name="connsiteY3" fmla="*/ 771031 h 2822033"/>
                <a:gd name="connsiteX4" fmla="*/ 1024357 w 2909682"/>
                <a:gd name="connsiteY4" fmla="*/ 618631 h 2822033"/>
                <a:gd name="connsiteX5" fmla="*/ 1168736 w 2909682"/>
                <a:gd name="connsiteY5" fmla="*/ 1099894 h 2822033"/>
                <a:gd name="connsiteX6" fmla="*/ 1208841 w 2909682"/>
                <a:gd name="connsiteY6" fmla="*/ 1749599 h 2822033"/>
                <a:gd name="connsiteX7" fmla="*/ 1393325 w 2909682"/>
                <a:gd name="connsiteY7" fmla="*/ 1869915 h 2822033"/>
                <a:gd name="connsiteX8" fmla="*/ 1545725 w 2909682"/>
                <a:gd name="connsiteY8" fmla="*/ 1107915 h 2822033"/>
                <a:gd name="connsiteX9" fmla="*/ 1649999 w 2909682"/>
                <a:gd name="connsiteY9" fmla="*/ 434147 h 2822033"/>
                <a:gd name="connsiteX10" fmla="*/ 2018967 w 2909682"/>
                <a:gd name="connsiteY10" fmla="*/ 1010 h 2822033"/>
                <a:gd name="connsiteX11" fmla="*/ 2347830 w 2909682"/>
                <a:gd name="connsiteY11" fmla="*/ 337894 h 2822033"/>
                <a:gd name="connsiteX12" fmla="*/ 2187409 w 2909682"/>
                <a:gd name="connsiteY12" fmla="*/ 1051768 h 2822033"/>
                <a:gd name="connsiteX13" fmla="*/ 2195430 w 2909682"/>
                <a:gd name="connsiteY13" fmla="*/ 1621262 h 2822033"/>
                <a:gd name="connsiteX14" fmla="*/ 2323767 w 2909682"/>
                <a:gd name="connsiteY14" fmla="*/ 1901999 h 2822033"/>
                <a:gd name="connsiteX15" fmla="*/ 2900351 w 2909682"/>
                <a:gd name="connsiteY15" fmla="*/ 2804532 h 2822033"/>
                <a:gd name="connsiteX0" fmla="*/ 172738 w 3007636"/>
                <a:gd name="connsiteY0" fmla="*/ 2822033 h 2822033"/>
                <a:gd name="connsiteX1" fmla="*/ 453528 w 3007636"/>
                <a:gd name="connsiteY1" fmla="*/ 2208812 h 2822033"/>
                <a:gd name="connsiteX2" fmla="*/ 721258 w 3007636"/>
                <a:gd name="connsiteY2" fmla="*/ 1364589 h 2822033"/>
                <a:gd name="connsiteX3" fmla="*/ 809490 w 3007636"/>
                <a:gd name="connsiteY3" fmla="*/ 771031 h 2822033"/>
                <a:gd name="connsiteX4" fmla="*/ 1122311 w 3007636"/>
                <a:gd name="connsiteY4" fmla="*/ 618631 h 2822033"/>
                <a:gd name="connsiteX5" fmla="*/ 1266690 w 3007636"/>
                <a:gd name="connsiteY5" fmla="*/ 1099894 h 2822033"/>
                <a:gd name="connsiteX6" fmla="*/ 1306795 w 3007636"/>
                <a:gd name="connsiteY6" fmla="*/ 1749599 h 2822033"/>
                <a:gd name="connsiteX7" fmla="*/ 1491279 w 3007636"/>
                <a:gd name="connsiteY7" fmla="*/ 1869915 h 2822033"/>
                <a:gd name="connsiteX8" fmla="*/ 1643679 w 3007636"/>
                <a:gd name="connsiteY8" fmla="*/ 1107915 h 2822033"/>
                <a:gd name="connsiteX9" fmla="*/ 1747953 w 3007636"/>
                <a:gd name="connsiteY9" fmla="*/ 434147 h 2822033"/>
                <a:gd name="connsiteX10" fmla="*/ 2116921 w 3007636"/>
                <a:gd name="connsiteY10" fmla="*/ 1010 h 2822033"/>
                <a:gd name="connsiteX11" fmla="*/ 2445784 w 3007636"/>
                <a:gd name="connsiteY11" fmla="*/ 337894 h 2822033"/>
                <a:gd name="connsiteX12" fmla="*/ 2285363 w 3007636"/>
                <a:gd name="connsiteY12" fmla="*/ 1051768 h 2822033"/>
                <a:gd name="connsiteX13" fmla="*/ 2293384 w 3007636"/>
                <a:gd name="connsiteY13" fmla="*/ 1621262 h 2822033"/>
                <a:gd name="connsiteX14" fmla="*/ 2421721 w 3007636"/>
                <a:gd name="connsiteY14" fmla="*/ 1901999 h 2822033"/>
                <a:gd name="connsiteX15" fmla="*/ 2998305 w 3007636"/>
                <a:gd name="connsiteY15" fmla="*/ 2804532 h 2822033"/>
                <a:gd name="connsiteX0" fmla="*/ 172738 w 2449020"/>
                <a:gd name="connsiteY0" fmla="*/ 2822033 h 2822033"/>
                <a:gd name="connsiteX1" fmla="*/ 453528 w 2449020"/>
                <a:gd name="connsiteY1" fmla="*/ 2208812 h 2822033"/>
                <a:gd name="connsiteX2" fmla="*/ 721258 w 2449020"/>
                <a:gd name="connsiteY2" fmla="*/ 1364589 h 2822033"/>
                <a:gd name="connsiteX3" fmla="*/ 809490 w 2449020"/>
                <a:gd name="connsiteY3" fmla="*/ 771031 h 2822033"/>
                <a:gd name="connsiteX4" fmla="*/ 1122311 w 2449020"/>
                <a:gd name="connsiteY4" fmla="*/ 618631 h 2822033"/>
                <a:gd name="connsiteX5" fmla="*/ 1266690 w 2449020"/>
                <a:gd name="connsiteY5" fmla="*/ 1099894 h 2822033"/>
                <a:gd name="connsiteX6" fmla="*/ 1306795 w 2449020"/>
                <a:gd name="connsiteY6" fmla="*/ 1749599 h 2822033"/>
                <a:gd name="connsiteX7" fmla="*/ 1491279 w 2449020"/>
                <a:gd name="connsiteY7" fmla="*/ 1869915 h 2822033"/>
                <a:gd name="connsiteX8" fmla="*/ 1643679 w 2449020"/>
                <a:gd name="connsiteY8" fmla="*/ 1107915 h 2822033"/>
                <a:gd name="connsiteX9" fmla="*/ 1747953 w 2449020"/>
                <a:gd name="connsiteY9" fmla="*/ 434147 h 2822033"/>
                <a:gd name="connsiteX10" fmla="*/ 2116921 w 2449020"/>
                <a:gd name="connsiteY10" fmla="*/ 1010 h 2822033"/>
                <a:gd name="connsiteX11" fmla="*/ 2445784 w 2449020"/>
                <a:gd name="connsiteY11" fmla="*/ 337894 h 2822033"/>
                <a:gd name="connsiteX12" fmla="*/ 2285363 w 2449020"/>
                <a:gd name="connsiteY12" fmla="*/ 1051768 h 2822033"/>
                <a:gd name="connsiteX13" fmla="*/ 2293384 w 2449020"/>
                <a:gd name="connsiteY13" fmla="*/ 1621262 h 2822033"/>
                <a:gd name="connsiteX14" fmla="*/ 2421721 w 2449020"/>
                <a:gd name="connsiteY14" fmla="*/ 1901999 h 2822033"/>
                <a:gd name="connsiteX0" fmla="*/ 172738 w 2449020"/>
                <a:gd name="connsiteY0" fmla="*/ 2822033 h 2822033"/>
                <a:gd name="connsiteX1" fmla="*/ 453528 w 2449020"/>
                <a:gd name="connsiteY1" fmla="*/ 2208812 h 2822033"/>
                <a:gd name="connsiteX2" fmla="*/ 721258 w 2449020"/>
                <a:gd name="connsiteY2" fmla="*/ 1364589 h 2822033"/>
                <a:gd name="connsiteX3" fmla="*/ 809490 w 2449020"/>
                <a:gd name="connsiteY3" fmla="*/ 771031 h 2822033"/>
                <a:gd name="connsiteX4" fmla="*/ 1122311 w 2449020"/>
                <a:gd name="connsiteY4" fmla="*/ 618631 h 2822033"/>
                <a:gd name="connsiteX5" fmla="*/ 1266690 w 2449020"/>
                <a:gd name="connsiteY5" fmla="*/ 1099894 h 2822033"/>
                <a:gd name="connsiteX6" fmla="*/ 1306795 w 2449020"/>
                <a:gd name="connsiteY6" fmla="*/ 1749599 h 2822033"/>
                <a:gd name="connsiteX7" fmla="*/ 1643679 w 2449020"/>
                <a:gd name="connsiteY7" fmla="*/ 1107915 h 2822033"/>
                <a:gd name="connsiteX8" fmla="*/ 1747953 w 2449020"/>
                <a:gd name="connsiteY8" fmla="*/ 434147 h 2822033"/>
                <a:gd name="connsiteX9" fmla="*/ 2116921 w 2449020"/>
                <a:gd name="connsiteY9" fmla="*/ 1010 h 2822033"/>
                <a:gd name="connsiteX10" fmla="*/ 2445784 w 2449020"/>
                <a:gd name="connsiteY10" fmla="*/ 337894 h 2822033"/>
                <a:gd name="connsiteX11" fmla="*/ 2285363 w 2449020"/>
                <a:gd name="connsiteY11" fmla="*/ 1051768 h 2822033"/>
                <a:gd name="connsiteX12" fmla="*/ 2293384 w 2449020"/>
                <a:gd name="connsiteY12" fmla="*/ 1621262 h 2822033"/>
                <a:gd name="connsiteX13" fmla="*/ 2421721 w 2449020"/>
                <a:gd name="connsiteY13" fmla="*/ 1901999 h 2822033"/>
                <a:gd name="connsiteX0" fmla="*/ 172738 w 2449020"/>
                <a:gd name="connsiteY0" fmla="*/ 2822033 h 2822033"/>
                <a:gd name="connsiteX1" fmla="*/ 453528 w 2449020"/>
                <a:gd name="connsiteY1" fmla="*/ 2208812 h 2822033"/>
                <a:gd name="connsiteX2" fmla="*/ 721258 w 2449020"/>
                <a:gd name="connsiteY2" fmla="*/ 1364589 h 2822033"/>
                <a:gd name="connsiteX3" fmla="*/ 809490 w 2449020"/>
                <a:gd name="connsiteY3" fmla="*/ 771031 h 2822033"/>
                <a:gd name="connsiteX4" fmla="*/ 1122311 w 2449020"/>
                <a:gd name="connsiteY4" fmla="*/ 618631 h 2822033"/>
                <a:gd name="connsiteX5" fmla="*/ 1266690 w 2449020"/>
                <a:gd name="connsiteY5" fmla="*/ 1099894 h 2822033"/>
                <a:gd name="connsiteX6" fmla="*/ 1643679 w 2449020"/>
                <a:gd name="connsiteY6" fmla="*/ 1107915 h 2822033"/>
                <a:gd name="connsiteX7" fmla="*/ 1747953 w 2449020"/>
                <a:gd name="connsiteY7" fmla="*/ 434147 h 2822033"/>
                <a:gd name="connsiteX8" fmla="*/ 2116921 w 2449020"/>
                <a:gd name="connsiteY8" fmla="*/ 1010 h 2822033"/>
                <a:gd name="connsiteX9" fmla="*/ 2445784 w 2449020"/>
                <a:gd name="connsiteY9" fmla="*/ 337894 h 2822033"/>
                <a:gd name="connsiteX10" fmla="*/ 2285363 w 2449020"/>
                <a:gd name="connsiteY10" fmla="*/ 1051768 h 2822033"/>
                <a:gd name="connsiteX11" fmla="*/ 2293384 w 2449020"/>
                <a:gd name="connsiteY11" fmla="*/ 1621262 h 2822033"/>
                <a:gd name="connsiteX12" fmla="*/ 2421721 w 2449020"/>
                <a:gd name="connsiteY12" fmla="*/ 1901999 h 2822033"/>
                <a:gd name="connsiteX0" fmla="*/ 172738 w 2449020"/>
                <a:gd name="connsiteY0" fmla="*/ 2822033 h 2822033"/>
                <a:gd name="connsiteX1" fmla="*/ 453528 w 2449020"/>
                <a:gd name="connsiteY1" fmla="*/ 2208812 h 2822033"/>
                <a:gd name="connsiteX2" fmla="*/ 721258 w 2449020"/>
                <a:gd name="connsiteY2" fmla="*/ 1364589 h 2822033"/>
                <a:gd name="connsiteX3" fmla="*/ 809490 w 2449020"/>
                <a:gd name="connsiteY3" fmla="*/ 771031 h 2822033"/>
                <a:gd name="connsiteX4" fmla="*/ 1122311 w 2449020"/>
                <a:gd name="connsiteY4" fmla="*/ 618631 h 2822033"/>
                <a:gd name="connsiteX5" fmla="*/ 1643679 w 2449020"/>
                <a:gd name="connsiteY5" fmla="*/ 1107915 h 2822033"/>
                <a:gd name="connsiteX6" fmla="*/ 1747953 w 2449020"/>
                <a:gd name="connsiteY6" fmla="*/ 434147 h 2822033"/>
                <a:gd name="connsiteX7" fmla="*/ 2116921 w 2449020"/>
                <a:gd name="connsiteY7" fmla="*/ 1010 h 2822033"/>
                <a:gd name="connsiteX8" fmla="*/ 2445784 w 2449020"/>
                <a:gd name="connsiteY8" fmla="*/ 337894 h 2822033"/>
                <a:gd name="connsiteX9" fmla="*/ 2285363 w 2449020"/>
                <a:gd name="connsiteY9" fmla="*/ 1051768 h 2822033"/>
                <a:gd name="connsiteX10" fmla="*/ 2293384 w 2449020"/>
                <a:gd name="connsiteY10" fmla="*/ 1621262 h 2822033"/>
                <a:gd name="connsiteX11" fmla="*/ 2421721 w 2449020"/>
                <a:gd name="connsiteY11" fmla="*/ 1901999 h 2822033"/>
                <a:gd name="connsiteX0" fmla="*/ 172738 w 2449020"/>
                <a:gd name="connsiteY0" fmla="*/ 2822033 h 2822033"/>
                <a:gd name="connsiteX1" fmla="*/ 453528 w 2449020"/>
                <a:gd name="connsiteY1" fmla="*/ 2208812 h 2822033"/>
                <a:gd name="connsiteX2" fmla="*/ 721258 w 2449020"/>
                <a:gd name="connsiteY2" fmla="*/ 1364589 h 2822033"/>
                <a:gd name="connsiteX3" fmla="*/ 809490 w 2449020"/>
                <a:gd name="connsiteY3" fmla="*/ 771031 h 2822033"/>
                <a:gd name="connsiteX4" fmla="*/ 1122311 w 2449020"/>
                <a:gd name="connsiteY4" fmla="*/ 618631 h 2822033"/>
                <a:gd name="connsiteX5" fmla="*/ 1747953 w 2449020"/>
                <a:gd name="connsiteY5" fmla="*/ 434147 h 2822033"/>
                <a:gd name="connsiteX6" fmla="*/ 2116921 w 2449020"/>
                <a:gd name="connsiteY6" fmla="*/ 1010 h 2822033"/>
                <a:gd name="connsiteX7" fmla="*/ 2445784 w 2449020"/>
                <a:gd name="connsiteY7" fmla="*/ 337894 h 2822033"/>
                <a:gd name="connsiteX8" fmla="*/ 2285363 w 2449020"/>
                <a:gd name="connsiteY8" fmla="*/ 1051768 h 2822033"/>
                <a:gd name="connsiteX9" fmla="*/ 2293384 w 2449020"/>
                <a:gd name="connsiteY9" fmla="*/ 1621262 h 2822033"/>
                <a:gd name="connsiteX10" fmla="*/ 2421721 w 2449020"/>
                <a:gd name="connsiteY10" fmla="*/ 1901999 h 2822033"/>
                <a:gd name="connsiteX0" fmla="*/ 0 w 1995492"/>
                <a:gd name="connsiteY0" fmla="*/ 2208812 h 2208812"/>
                <a:gd name="connsiteX1" fmla="*/ 267730 w 1995492"/>
                <a:gd name="connsiteY1" fmla="*/ 1364589 h 2208812"/>
                <a:gd name="connsiteX2" fmla="*/ 355962 w 1995492"/>
                <a:gd name="connsiteY2" fmla="*/ 771031 h 2208812"/>
                <a:gd name="connsiteX3" fmla="*/ 668783 w 1995492"/>
                <a:gd name="connsiteY3" fmla="*/ 618631 h 2208812"/>
                <a:gd name="connsiteX4" fmla="*/ 1294425 w 1995492"/>
                <a:gd name="connsiteY4" fmla="*/ 434147 h 2208812"/>
                <a:gd name="connsiteX5" fmla="*/ 1663393 w 1995492"/>
                <a:gd name="connsiteY5" fmla="*/ 1010 h 2208812"/>
                <a:gd name="connsiteX6" fmla="*/ 1992256 w 1995492"/>
                <a:gd name="connsiteY6" fmla="*/ 337894 h 2208812"/>
                <a:gd name="connsiteX7" fmla="*/ 1831835 w 1995492"/>
                <a:gd name="connsiteY7" fmla="*/ 1051768 h 2208812"/>
                <a:gd name="connsiteX8" fmla="*/ 1839856 w 1995492"/>
                <a:gd name="connsiteY8" fmla="*/ 1621262 h 2208812"/>
                <a:gd name="connsiteX9" fmla="*/ 1968193 w 1995492"/>
                <a:gd name="connsiteY9" fmla="*/ 1901999 h 2208812"/>
                <a:gd name="connsiteX0" fmla="*/ 0 w 1727762"/>
                <a:gd name="connsiteY0" fmla="*/ 1364589 h 1901999"/>
                <a:gd name="connsiteX1" fmla="*/ 88232 w 1727762"/>
                <a:gd name="connsiteY1" fmla="*/ 771031 h 1901999"/>
                <a:gd name="connsiteX2" fmla="*/ 401053 w 1727762"/>
                <a:gd name="connsiteY2" fmla="*/ 618631 h 1901999"/>
                <a:gd name="connsiteX3" fmla="*/ 1026695 w 1727762"/>
                <a:gd name="connsiteY3" fmla="*/ 434147 h 1901999"/>
                <a:gd name="connsiteX4" fmla="*/ 1395663 w 1727762"/>
                <a:gd name="connsiteY4" fmla="*/ 1010 h 1901999"/>
                <a:gd name="connsiteX5" fmla="*/ 1724526 w 1727762"/>
                <a:gd name="connsiteY5" fmla="*/ 337894 h 1901999"/>
                <a:gd name="connsiteX6" fmla="*/ 1564105 w 1727762"/>
                <a:gd name="connsiteY6" fmla="*/ 1051768 h 1901999"/>
                <a:gd name="connsiteX7" fmla="*/ 1572126 w 1727762"/>
                <a:gd name="connsiteY7" fmla="*/ 1621262 h 1901999"/>
                <a:gd name="connsiteX8" fmla="*/ 1700463 w 1727762"/>
                <a:gd name="connsiteY8" fmla="*/ 1901999 h 1901999"/>
                <a:gd name="connsiteX0" fmla="*/ 0 w 1727762"/>
                <a:gd name="connsiteY0" fmla="*/ 1364589 h 1901999"/>
                <a:gd name="connsiteX1" fmla="*/ 88232 w 1727762"/>
                <a:gd name="connsiteY1" fmla="*/ 771031 h 1901999"/>
                <a:gd name="connsiteX2" fmla="*/ 401053 w 1727762"/>
                <a:gd name="connsiteY2" fmla="*/ 618631 h 1901999"/>
                <a:gd name="connsiteX3" fmla="*/ 1026695 w 1727762"/>
                <a:gd name="connsiteY3" fmla="*/ 434147 h 1901999"/>
                <a:gd name="connsiteX4" fmla="*/ 1395663 w 1727762"/>
                <a:gd name="connsiteY4" fmla="*/ 1010 h 1901999"/>
                <a:gd name="connsiteX5" fmla="*/ 1724526 w 1727762"/>
                <a:gd name="connsiteY5" fmla="*/ 337894 h 1901999"/>
                <a:gd name="connsiteX6" fmla="*/ 1564105 w 1727762"/>
                <a:gd name="connsiteY6" fmla="*/ 1051768 h 1901999"/>
                <a:gd name="connsiteX7" fmla="*/ 1572126 w 1727762"/>
                <a:gd name="connsiteY7" fmla="*/ 1621262 h 1901999"/>
                <a:gd name="connsiteX8" fmla="*/ 1700463 w 1727762"/>
                <a:gd name="connsiteY8" fmla="*/ 1901999 h 1901999"/>
                <a:gd name="connsiteX9" fmla="*/ 0 w 1727762"/>
                <a:gd name="connsiteY9" fmla="*/ 1364589 h 1901999"/>
                <a:gd name="connsiteX0" fmla="*/ 0 w 1727762"/>
                <a:gd name="connsiteY0" fmla="*/ 1364589 h 1901999"/>
                <a:gd name="connsiteX1" fmla="*/ 88232 w 1727762"/>
                <a:gd name="connsiteY1" fmla="*/ 771031 h 1901999"/>
                <a:gd name="connsiteX2" fmla="*/ 401053 w 1727762"/>
                <a:gd name="connsiteY2" fmla="*/ 618631 h 1901999"/>
                <a:gd name="connsiteX3" fmla="*/ 1026695 w 1727762"/>
                <a:gd name="connsiteY3" fmla="*/ 434147 h 1901999"/>
                <a:gd name="connsiteX4" fmla="*/ 1395663 w 1727762"/>
                <a:gd name="connsiteY4" fmla="*/ 1010 h 1901999"/>
                <a:gd name="connsiteX5" fmla="*/ 1724526 w 1727762"/>
                <a:gd name="connsiteY5" fmla="*/ 337894 h 1901999"/>
                <a:gd name="connsiteX6" fmla="*/ 1564105 w 1727762"/>
                <a:gd name="connsiteY6" fmla="*/ 1051768 h 1901999"/>
                <a:gd name="connsiteX7" fmla="*/ 1572126 w 1727762"/>
                <a:gd name="connsiteY7" fmla="*/ 1621262 h 1901999"/>
                <a:gd name="connsiteX8" fmla="*/ 1700463 w 1727762"/>
                <a:gd name="connsiteY8" fmla="*/ 1901999 h 1901999"/>
                <a:gd name="connsiteX9" fmla="*/ 0 w 1727762"/>
                <a:gd name="connsiteY9" fmla="*/ 1364589 h 1901999"/>
                <a:gd name="connsiteX0" fmla="*/ 83786 w 1811548"/>
                <a:gd name="connsiteY0" fmla="*/ 1364589 h 1901999"/>
                <a:gd name="connsiteX1" fmla="*/ 172018 w 1811548"/>
                <a:gd name="connsiteY1" fmla="*/ 771031 h 1901999"/>
                <a:gd name="connsiteX2" fmla="*/ 484839 w 1811548"/>
                <a:gd name="connsiteY2" fmla="*/ 618631 h 1901999"/>
                <a:gd name="connsiteX3" fmla="*/ 1110481 w 1811548"/>
                <a:gd name="connsiteY3" fmla="*/ 434147 h 1901999"/>
                <a:gd name="connsiteX4" fmla="*/ 1479449 w 1811548"/>
                <a:gd name="connsiteY4" fmla="*/ 1010 h 1901999"/>
                <a:gd name="connsiteX5" fmla="*/ 1808312 w 1811548"/>
                <a:gd name="connsiteY5" fmla="*/ 337894 h 1901999"/>
                <a:gd name="connsiteX6" fmla="*/ 1647891 w 1811548"/>
                <a:gd name="connsiteY6" fmla="*/ 1051768 h 1901999"/>
                <a:gd name="connsiteX7" fmla="*/ 1655912 w 1811548"/>
                <a:gd name="connsiteY7" fmla="*/ 1621262 h 1901999"/>
                <a:gd name="connsiteX8" fmla="*/ 1784249 w 1811548"/>
                <a:gd name="connsiteY8" fmla="*/ 1901999 h 1901999"/>
                <a:gd name="connsiteX9" fmla="*/ 83786 w 1811548"/>
                <a:gd name="connsiteY9" fmla="*/ 1364589 h 1901999"/>
                <a:gd name="connsiteX0" fmla="*/ 102654 w 1830416"/>
                <a:gd name="connsiteY0" fmla="*/ 1364589 h 1631019"/>
                <a:gd name="connsiteX1" fmla="*/ 190886 w 1830416"/>
                <a:gd name="connsiteY1" fmla="*/ 771031 h 1631019"/>
                <a:gd name="connsiteX2" fmla="*/ 503707 w 1830416"/>
                <a:gd name="connsiteY2" fmla="*/ 618631 h 1631019"/>
                <a:gd name="connsiteX3" fmla="*/ 1129349 w 1830416"/>
                <a:gd name="connsiteY3" fmla="*/ 434147 h 1631019"/>
                <a:gd name="connsiteX4" fmla="*/ 1498317 w 1830416"/>
                <a:gd name="connsiteY4" fmla="*/ 1010 h 1631019"/>
                <a:gd name="connsiteX5" fmla="*/ 1827180 w 1830416"/>
                <a:gd name="connsiteY5" fmla="*/ 337894 h 1631019"/>
                <a:gd name="connsiteX6" fmla="*/ 1666759 w 1830416"/>
                <a:gd name="connsiteY6" fmla="*/ 1051768 h 1631019"/>
                <a:gd name="connsiteX7" fmla="*/ 1674780 w 1830416"/>
                <a:gd name="connsiteY7" fmla="*/ 1621262 h 1631019"/>
                <a:gd name="connsiteX8" fmla="*/ 102654 w 1830416"/>
                <a:gd name="connsiteY8" fmla="*/ 1364589 h 1631019"/>
                <a:gd name="connsiteX0" fmla="*/ 102065 w 1829827"/>
                <a:gd name="connsiteY0" fmla="*/ 1364589 h 1371838"/>
                <a:gd name="connsiteX1" fmla="*/ 190297 w 1829827"/>
                <a:gd name="connsiteY1" fmla="*/ 771031 h 1371838"/>
                <a:gd name="connsiteX2" fmla="*/ 503118 w 1829827"/>
                <a:gd name="connsiteY2" fmla="*/ 618631 h 1371838"/>
                <a:gd name="connsiteX3" fmla="*/ 1128760 w 1829827"/>
                <a:gd name="connsiteY3" fmla="*/ 434147 h 1371838"/>
                <a:gd name="connsiteX4" fmla="*/ 1497728 w 1829827"/>
                <a:gd name="connsiteY4" fmla="*/ 1010 h 1371838"/>
                <a:gd name="connsiteX5" fmla="*/ 1826591 w 1829827"/>
                <a:gd name="connsiteY5" fmla="*/ 337894 h 1371838"/>
                <a:gd name="connsiteX6" fmla="*/ 1666170 w 1829827"/>
                <a:gd name="connsiteY6" fmla="*/ 1051768 h 1371838"/>
                <a:gd name="connsiteX7" fmla="*/ 102065 w 1829827"/>
                <a:gd name="connsiteY7" fmla="*/ 1364589 h 1371838"/>
                <a:gd name="connsiteX0" fmla="*/ 79130 w 1805342"/>
                <a:gd name="connsiteY0" fmla="*/ 1364916 h 1454763"/>
                <a:gd name="connsiteX1" fmla="*/ 167362 w 1805342"/>
                <a:gd name="connsiteY1" fmla="*/ 771358 h 1454763"/>
                <a:gd name="connsiteX2" fmla="*/ 480183 w 1805342"/>
                <a:gd name="connsiteY2" fmla="*/ 618958 h 1454763"/>
                <a:gd name="connsiteX3" fmla="*/ 1105825 w 1805342"/>
                <a:gd name="connsiteY3" fmla="*/ 434474 h 1454763"/>
                <a:gd name="connsiteX4" fmla="*/ 1474793 w 1805342"/>
                <a:gd name="connsiteY4" fmla="*/ 1337 h 1454763"/>
                <a:gd name="connsiteX5" fmla="*/ 1803656 w 1805342"/>
                <a:gd name="connsiteY5" fmla="*/ 338221 h 1454763"/>
                <a:gd name="connsiteX6" fmla="*/ 1331287 w 1805342"/>
                <a:gd name="connsiteY6" fmla="*/ 1343917 h 1454763"/>
                <a:gd name="connsiteX7" fmla="*/ 79130 w 1805342"/>
                <a:gd name="connsiteY7" fmla="*/ 1364916 h 1454763"/>
                <a:gd name="connsiteX0" fmla="*/ 79130 w 1805342"/>
                <a:gd name="connsiteY0" fmla="*/ 1364916 h 1454763"/>
                <a:gd name="connsiteX1" fmla="*/ 167362 w 1805342"/>
                <a:gd name="connsiteY1" fmla="*/ 771358 h 1454763"/>
                <a:gd name="connsiteX2" fmla="*/ 480183 w 1805342"/>
                <a:gd name="connsiteY2" fmla="*/ 618958 h 1454763"/>
                <a:gd name="connsiteX3" fmla="*/ 1105825 w 1805342"/>
                <a:gd name="connsiteY3" fmla="*/ 434474 h 1454763"/>
                <a:gd name="connsiteX4" fmla="*/ 1474793 w 1805342"/>
                <a:gd name="connsiteY4" fmla="*/ 1337 h 1454763"/>
                <a:gd name="connsiteX5" fmla="*/ 1803656 w 1805342"/>
                <a:gd name="connsiteY5" fmla="*/ 338221 h 1454763"/>
                <a:gd name="connsiteX6" fmla="*/ 1331287 w 1805342"/>
                <a:gd name="connsiteY6" fmla="*/ 1343917 h 1454763"/>
                <a:gd name="connsiteX7" fmla="*/ 79130 w 1805342"/>
                <a:gd name="connsiteY7" fmla="*/ 1364916 h 1454763"/>
                <a:gd name="connsiteX0" fmla="*/ 79130 w 1805415"/>
                <a:gd name="connsiteY0" fmla="*/ 1363580 h 1453427"/>
                <a:gd name="connsiteX1" fmla="*/ 167362 w 1805415"/>
                <a:gd name="connsiteY1" fmla="*/ 770022 h 1453427"/>
                <a:gd name="connsiteX2" fmla="*/ 480183 w 1805415"/>
                <a:gd name="connsiteY2" fmla="*/ 617622 h 1453427"/>
                <a:gd name="connsiteX3" fmla="*/ 1041287 w 1805415"/>
                <a:gd name="connsiteY3" fmla="*/ 337761 h 1453427"/>
                <a:gd name="connsiteX4" fmla="*/ 1474793 w 1805415"/>
                <a:gd name="connsiteY4" fmla="*/ 1 h 1453427"/>
                <a:gd name="connsiteX5" fmla="*/ 1803656 w 1805415"/>
                <a:gd name="connsiteY5" fmla="*/ 336885 h 1453427"/>
                <a:gd name="connsiteX6" fmla="*/ 1331287 w 1805415"/>
                <a:gd name="connsiteY6" fmla="*/ 1342581 h 1453427"/>
                <a:gd name="connsiteX7" fmla="*/ 79130 w 1805415"/>
                <a:gd name="connsiteY7" fmla="*/ 1363580 h 1453427"/>
                <a:gd name="connsiteX0" fmla="*/ 84828 w 1811113"/>
                <a:gd name="connsiteY0" fmla="*/ 1363580 h 1453427"/>
                <a:gd name="connsiteX1" fmla="*/ 173060 w 1811113"/>
                <a:gd name="connsiteY1" fmla="*/ 770022 h 1453427"/>
                <a:gd name="connsiteX2" fmla="*/ 660284 w 1811113"/>
                <a:gd name="connsiteY2" fmla="*/ 710014 h 1453427"/>
                <a:gd name="connsiteX3" fmla="*/ 1046985 w 1811113"/>
                <a:gd name="connsiteY3" fmla="*/ 337761 h 1453427"/>
                <a:gd name="connsiteX4" fmla="*/ 1480491 w 1811113"/>
                <a:gd name="connsiteY4" fmla="*/ 1 h 1453427"/>
                <a:gd name="connsiteX5" fmla="*/ 1809354 w 1811113"/>
                <a:gd name="connsiteY5" fmla="*/ 336885 h 1453427"/>
                <a:gd name="connsiteX6" fmla="*/ 1336985 w 1811113"/>
                <a:gd name="connsiteY6" fmla="*/ 1342581 h 1453427"/>
                <a:gd name="connsiteX7" fmla="*/ 84828 w 1811113"/>
                <a:gd name="connsiteY7" fmla="*/ 1363580 h 1453427"/>
                <a:gd name="connsiteX0" fmla="*/ 56777 w 1783062"/>
                <a:gd name="connsiteY0" fmla="*/ 1363580 h 1444565"/>
                <a:gd name="connsiteX1" fmla="*/ 255841 w 1783062"/>
                <a:gd name="connsiteY1" fmla="*/ 926954 h 1444565"/>
                <a:gd name="connsiteX2" fmla="*/ 632233 w 1783062"/>
                <a:gd name="connsiteY2" fmla="*/ 710014 h 1444565"/>
                <a:gd name="connsiteX3" fmla="*/ 1018934 w 1783062"/>
                <a:gd name="connsiteY3" fmla="*/ 337761 h 1444565"/>
                <a:gd name="connsiteX4" fmla="*/ 1452440 w 1783062"/>
                <a:gd name="connsiteY4" fmla="*/ 1 h 1444565"/>
                <a:gd name="connsiteX5" fmla="*/ 1781303 w 1783062"/>
                <a:gd name="connsiteY5" fmla="*/ 336885 h 1444565"/>
                <a:gd name="connsiteX6" fmla="*/ 1308934 w 1783062"/>
                <a:gd name="connsiteY6" fmla="*/ 1342581 h 1444565"/>
                <a:gd name="connsiteX7" fmla="*/ 56777 w 1783062"/>
                <a:gd name="connsiteY7" fmla="*/ 1363580 h 1444565"/>
                <a:gd name="connsiteX0" fmla="*/ 85302 w 1643840"/>
                <a:gd name="connsiteY0" fmla="*/ 1440040 h 1488704"/>
                <a:gd name="connsiteX1" fmla="*/ 116619 w 1643840"/>
                <a:gd name="connsiteY1" fmla="*/ 926954 h 1488704"/>
                <a:gd name="connsiteX2" fmla="*/ 493011 w 1643840"/>
                <a:gd name="connsiteY2" fmla="*/ 710014 h 1488704"/>
                <a:gd name="connsiteX3" fmla="*/ 879712 w 1643840"/>
                <a:gd name="connsiteY3" fmla="*/ 337761 h 1488704"/>
                <a:gd name="connsiteX4" fmla="*/ 1313218 w 1643840"/>
                <a:gd name="connsiteY4" fmla="*/ 1 h 1488704"/>
                <a:gd name="connsiteX5" fmla="*/ 1642081 w 1643840"/>
                <a:gd name="connsiteY5" fmla="*/ 336885 h 1488704"/>
                <a:gd name="connsiteX6" fmla="*/ 1169712 w 1643840"/>
                <a:gd name="connsiteY6" fmla="*/ 1342581 h 1488704"/>
                <a:gd name="connsiteX7" fmla="*/ 85302 w 1643840"/>
                <a:gd name="connsiteY7" fmla="*/ 1440040 h 1488704"/>
                <a:gd name="connsiteX0" fmla="*/ 77975 w 1639257"/>
                <a:gd name="connsiteY0" fmla="*/ 1440040 h 1557619"/>
                <a:gd name="connsiteX1" fmla="*/ 109292 w 1639257"/>
                <a:gd name="connsiteY1" fmla="*/ 926954 h 1557619"/>
                <a:gd name="connsiteX2" fmla="*/ 485684 w 1639257"/>
                <a:gd name="connsiteY2" fmla="*/ 710014 h 1557619"/>
                <a:gd name="connsiteX3" fmla="*/ 872385 w 1639257"/>
                <a:gd name="connsiteY3" fmla="*/ 337761 h 1557619"/>
                <a:gd name="connsiteX4" fmla="*/ 1305891 w 1639257"/>
                <a:gd name="connsiteY4" fmla="*/ 1 h 1557619"/>
                <a:gd name="connsiteX5" fmla="*/ 1634754 w 1639257"/>
                <a:gd name="connsiteY5" fmla="*/ 336885 h 1557619"/>
                <a:gd name="connsiteX6" fmla="*/ 1063047 w 1639257"/>
                <a:gd name="connsiteY6" fmla="*/ 1459416 h 1557619"/>
                <a:gd name="connsiteX7" fmla="*/ 77975 w 1639257"/>
                <a:gd name="connsiteY7" fmla="*/ 1440040 h 1557619"/>
                <a:gd name="connsiteX0" fmla="*/ 77974 w 1563871"/>
                <a:gd name="connsiteY0" fmla="*/ 1447151 h 1541116"/>
                <a:gd name="connsiteX1" fmla="*/ 109291 w 1563871"/>
                <a:gd name="connsiteY1" fmla="*/ 934065 h 1541116"/>
                <a:gd name="connsiteX2" fmla="*/ 485683 w 1563871"/>
                <a:gd name="connsiteY2" fmla="*/ 717125 h 1541116"/>
                <a:gd name="connsiteX3" fmla="*/ 872384 w 1563871"/>
                <a:gd name="connsiteY3" fmla="*/ 344872 h 1541116"/>
                <a:gd name="connsiteX4" fmla="*/ 1305890 w 1563871"/>
                <a:gd name="connsiteY4" fmla="*/ 7112 h 1541116"/>
                <a:gd name="connsiteX5" fmla="*/ 1558010 w 1563871"/>
                <a:gd name="connsiteY5" fmla="*/ 672528 h 1541116"/>
                <a:gd name="connsiteX6" fmla="*/ 1063046 w 1563871"/>
                <a:gd name="connsiteY6" fmla="*/ 1466527 h 1541116"/>
                <a:gd name="connsiteX7" fmla="*/ 77974 w 1563871"/>
                <a:gd name="connsiteY7" fmla="*/ 1447151 h 1541116"/>
                <a:gd name="connsiteX0" fmla="*/ 77974 w 1565437"/>
                <a:gd name="connsiteY0" fmla="*/ 1238719 h 1332684"/>
                <a:gd name="connsiteX1" fmla="*/ 109291 w 1565437"/>
                <a:gd name="connsiteY1" fmla="*/ 725633 h 1332684"/>
                <a:gd name="connsiteX2" fmla="*/ 485683 w 1565437"/>
                <a:gd name="connsiteY2" fmla="*/ 508693 h 1332684"/>
                <a:gd name="connsiteX3" fmla="*/ 872384 w 1565437"/>
                <a:gd name="connsiteY3" fmla="*/ 136440 h 1332684"/>
                <a:gd name="connsiteX4" fmla="*/ 1326882 w 1565437"/>
                <a:gd name="connsiteY4" fmla="*/ 16389 h 1332684"/>
                <a:gd name="connsiteX5" fmla="*/ 1558010 w 1565437"/>
                <a:gd name="connsiteY5" fmla="*/ 464096 h 1332684"/>
                <a:gd name="connsiteX6" fmla="*/ 1063046 w 1565437"/>
                <a:gd name="connsiteY6" fmla="*/ 1258095 h 1332684"/>
                <a:gd name="connsiteX7" fmla="*/ 77974 w 1565437"/>
                <a:gd name="connsiteY7" fmla="*/ 1238719 h 1332684"/>
                <a:gd name="connsiteX0" fmla="*/ 78920 w 1566383"/>
                <a:gd name="connsiteY0" fmla="*/ 1241124 h 1335089"/>
                <a:gd name="connsiteX1" fmla="*/ 110237 w 1566383"/>
                <a:gd name="connsiteY1" fmla="*/ 728038 h 1335089"/>
                <a:gd name="connsiteX2" fmla="*/ 509326 w 1566383"/>
                <a:gd name="connsiteY2" fmla="*/ 635855 h 1335089"/>
                <a:gd name="connsiteX3" fmla="*/ 873330 w 1566383"/>
                <a:gd name="connsiteY3" fmla="*/ 138845 h 1335089"/>
                <a:gd name="connsiteX4" fmla="*/ 1327828 w 1566383"/>
                <a:gd name="connsiteY4" fmla="*/ 18794 h 1335089"/>
                <a:gd name="connsiteX5" fmla="*/ 1558956 w 1566383"/>
                <a:gd name="connsiteY5" fmla="*/ 466501 h 1335089"/>
                <a:gd name="connsiteX6" fmla="*/ 1063992 w 1566383"/>
                <a:gd name="connsiteY6" fmla="*/ 1260500 h 1335089"/>
                <a:gd name="connsiteX7" fmla="*/ 78920 w 1566383"/>
                <a:gd name="connsiteY7" fmla="*/ 1241124 h 1335089"/>
                <a:gd name="connsiteX0" fmla="*/ 78920 w 1566338"/>
                <a:gd name="connsiteY0" fmla="*/ 1231118 h 1325083"/>
                <a:gd name="connsiteX1" fmla="*/ 110237 w 1566338"/>
                <a:gd name="connsiteY1" fmla="*/ 718032 h 1325083"/>
                <a:gd name="connsiteX2" fmla="*/ 509326 w 1566338"/>
                <a:gd name="connsiteY2" fmla="*/ 625849 h 1325083"/>
                <a:gd name="connsiteX3" fmla="*/ 880975 w 1566338"/>
                <a:gd name="connsiteY3" fmla="*/ 195237 h 1325083"/>
                <a:gd name="connsiteX4" fmla="*/ 1327828 w 1566338"/>
                <a:gd name="connsiteY4" fmla="*/ 8788 h 1325083"/>
                <a:gd name="connsiteX5" fmla="*/ 1558956 w 1566338"/>
                <a:gd name="connsiteY5" fmla="*/ 456495 h 1325083"/>
                <a:gd name="connsiteX6" fmla="*/ 1063992 w 1566338"/>
                <a:gd name="connsiteY6" fmla="*/ 1250494 h 1325083"/>
                <a:gd name="connsiteX7" fmla="*/ 78920 w 1566338"/>
                <a:gd name="connsiteY7" fmla="*/ 1231118 h 1325083"/>
                <a:gd name="connsiteX0" fmla="*/ 77166 w 1564584"/>
                <a:gd name="connsiteY0" fmla="*/ 1229574 h 1323539"/>
                <a:gd name="connsiteX1" fmla="*/ 108483 w 1564584"/>
                <a:gd name="connsiteY1" fmla="*/ 716488 h 1323539"/>
                <a:gd name="connsiteX2" fmla="*/ 465238 w 1564584"/>
                <a:gd name="connsiteY2" fmla="*/ 401348 h 1323539"/>
                <a:gd name="connsiteX3" fmla="*/ 879221 w 1564584"/>
                <a:gd name="connsiteY3" fmla="*/ 193693 h 1323539"/>
                <a:gd name="connsiteX4" fmla="*/ 1326074 w 1564584"/>
                <a:gd name="connsiteY4" fmla="*/ 7244 h 1323539"/>
                <a:gd name="connsiteX5" fmla="*/ 1557202 w 1564584"/>
                <a:gd name="connsiteY5" fmla="*/ 454951 h 1323539"/>
                <a:gd name="connsiteX6" fmla="*/ 1062238 w 1564584"/>
                <a:gd name="connsiteY6" fmla="*/ 1248950 h 1323539"/>
                <a:gd name="connsiteX7" fmla="*/ 77166 w 1564584"/>
                <a:gd name="connsiteY7" fmla="*/ 1229574 h 1323539"/>
                <a:gd name="connsiteX0" fmla="*/ 66062 w 1553480"/>
                <a:gd name="connsiteY0" fmla="*/ 1229573 h 1316683"/>
                <a:gd name="connsiteX1" fmla="*/ 130541 w 1553480"/>
                <a:gd name="connsiteY1" fmla="*/ 859766 h 1316683"/>
                <a:gd name="connsiteX2" fmla="*/ 454134 w 1553480"/>
                <a:gd name="connsiteY2" fmla="*/ 401347 h 1316683"/>
                <a:gd name="connsiteX3" fmla="*/ 868117 w 1553480"/>
                <a:gd name="connsiteY3" fmla="*/ 193692 h 1316683"/>
                <a:gd name="connsiteX4" fmla="*/ 1314970 w 1553480"/>
                <a:gd name="connsiteY4" fmla="*/ 7243 h 1316683"/>
                <a:gd name="connsiteX5" fmla="*/ 1546098 w 1553480"/>
                <a:gd name="connsiteY5" fmla="*/ 454950 h 1316683"/>
                <a:gd name="connsiteX6" fmla="*/ 1051134 w 1553480"/>
                <a:gd name="connsiteY6" fmla="*/ 1248949 h 1316683"/>
                <a:gd name="connsiteX7" fmla="*/ 66062 w 1553480"/>
                <a:gd name="connsiteY7" fmla="*/ 1229573 h 1316683"/>
                <a:gd name="connsiteX0" fmla="*/ 78394 w 1565812"/>
                <a:gd name="connsiteY0" fmla="*/ 1229573 h 1317947"/>
                <a:gd name="connsiteX1" fmla="*/ 106366 w 1565812"/>
                <a:gd name="connsiteY1" fmla="*/ 832161 h 1317947"/>
                <a:gd name="connsiteX2" fmla="*/ 466466 w 1565812"/>
                <a:gd name="connsiteY2" fmla="*/ 401347 h 1317947"/>
                <a:gd name="connsiteX3" fmla="*/ 880449 w 1565812"/>
                <a:gd name="connsiteY3" fmla="*/ 193692 h 1317947"/>
                <a:gd name="connsiteX4" fmla="*/ 1327302 w 1565812"/>
                <a:gd name="connsiteY4" fmla="*/ 7243 h 1317947"/>
                <a:gd name="connsiteX5" fmla="*/ 1558430 w 1565812"/>
                <a:gd name="connsiteY5" fmla="*/ 454950 h 1317947"/>
                <a:gd name="connsiteX6" fmla="*/ 1063466 w 1565812"/>
                <a:gd name="connsiteY6" fmla="*/ 1248949 h 1317947"/>
                <a:gd name="connsiteX7" fmla="*/ 78394 w 1565812"/>
                <a:gd name="connsiteY7" fmla="*/ 1229573 h 1317947"/>
                <a:gd name="connsiteX0" fmla="*/ 77208 w 1564626"/>
                <a:gd name="connsiteY0" fmla="*/ 1229522 h 1317896"/>
                <a:gd name="connsiteX1" fmla="*/ 105180 w 1564626"/>
                <a:gd name="connsiteY1" fmla="*/ 832110 h 1317896"/>
                <a:gd name="connsiteX2" fmla="*/ 436514 w 1564626"/>
                <a:gd name="connsiteY2" fmla="*/ 392677 h 1317896"/>
                <a:gd name="connsiteX3" fmla="*/ 879263 w 1564626"/>
                <a:gd name="connsiteY3" fmla="*/ 193641 h 1317896"/>
                <a:gd name="connsiteX4" fmla="*/ 1326116 w 1564626"/>
                <a:gd name="connsiteY4" fmla="*/ 7192 h 1317896"/>
                <a:gd name="connsiteX5" fmla="*/ 1557244 w 1564626"/>
                <a:gd name="connsiteY5" fmla="*/ 454899 h 1317896"/>
                <a:gd name="connsiteX6" fmla="*/ 1062280 w 1564626"/>
                <a:gd name="connsiteY6" fmla="*/ 1248898 h 1317896"/>
                <a:gd name="connsiteX7" fmla="*/ 77208 w 1564626"/>
                <a:gd name="connsiteY7" fmla="*/ 1229522 h 1317896"/>
                <a:gd name="connsiteX0" fmla="*/ 77208 w 1564538"/>
                <a:gd name="connsiteY0" fmla="*/ 1223511 h 1311885"/>
                <a:gd name="connsiteX1" fmla="*/ 105180 w 1564538"/>
                <a:gd name="connsiteY1" fmla="*/ 826099 h 1311885"/>
                <a:gd name="connsiteX2" fmla="*/ 436514 w 1564538"/>
                <a:gd name="connsiteY2" fmla="*/ 386666 h 1311885"/>
                <a:gd name="connsiteX3" fmla="*/ 894553 w 1564538"/>
                <a:gd name="connsiteY3" fmla="*/ 320426 h 1311885"/>
                <a:gd name="connsiteX4" fmla="*/ 1326116 w 1564538"/>
                <a:gd name="connsiteY4" fmla="*/ 1181 h 1311885"/>
                <a:gd name="connsiteX5" fmla="*/ 1557244 w 1564538"/>
                <a:gd name="connsiteY5" fmla="*/ 448888 h 1311885"/>
                <a:gd name="connsiteX6" fmla="*/ 1062280 w 1564538"/>
                <a:gd name="connsiteY6" fmla="*/ 1242887 h 1311885"/>
                <a:gd name="connsiteX7" fmla="*/ 77208 w 1564538"/>
                <a:gd name="connsiteY7" fmla="*/ 1223511 h 1311885"/>
                <a:gd name="connsiteX0" fmla="*/ 77208 w 1564538"/>
                <a:gd name="connsiteY0" fmla="*/ 1223127 h 1311501"/>
                <a:gd name="connsiteX1" fmla="*/ 105180 w 1564538"/>
                <a:gd name="connsiteY1" fmla="*/ 825715 h 1311501"/>
                <a:gd name="connsiteX2" fmla="*/ 436514 w 1564538"/>
                <a:gd name="connsiteY2" fmla="*/ 386282 h 1311501"/>
                <a:gd name="connsiteX3" fmla="*/ 894553 w 1564538"/>
                <a:gd name="connsiteY3" fmla="*/ 320042 h 1311501"/>
                <a:gd name="connsiteX4" fmla="*/ 1326116 w 1564538"/>
                <a:gd name="connsiteY4" fmla="*/ 797 h 1311501"/>
                <a:gd name="connsiteX5" fmla="*/ 1557244 w 1564538"/>
                <a:gd name="connsiteY5" fmla="*/ 448504 h 1311501"/>
                <a:gd name="connsiteX6" fmla="*/ 1062280 w 1564538"/>
                <a:gd name="connsiteY6" fmla="*/ 1242503 h 1311501"/>
                <a:gd name="connsiteX7" fmla="*/ 77208 w 1564538"/>
                <a:gd name="connsiteY7" fmla="*/ 1223127 h 1311501"/>
                <a:gd name="connsiteX0" fmla="*/ 77208 w 2030283"/>
                <a:gd name="connsiteY0" fmla="*/ 1233789 h 1292240"/>
                <a:gd name="connsiteX1" fmla="*/ 105180 w 2030283"/>
                <a:gd name="connsiteY1" fmla="*/ 836377 h 1292240"/>
                <a:gd name="connsiteX2" fmla="*/ 436514 w 2030283"/>
                <a:gd name="connsiteY2" fmla="*/ 396944 h 1292240"/>
                <a:gd name="connsiteX3" fmla="*/ 894553 w 2030283"/>
                <a:gd name="connsiteY3" fmla="*/ 330704 h 1292240"/>
                <a:gd name="connsiteX4" fmla="*/ 1326116 w 2030283"/>
                <a:gd name="connsiteY4" fmla="*/ 11459 h 1292240"/>
                <a:gd name="connsiteX5" fmla="*/ 2027820 w 2030283"/>
                <a:gd name="connsiteY5" fmla="*/ 879688 h 1292240"/>
                <a:gd name="connsiteX6" fmla="*/ 1062280 w 2030283"/>
                <a:gd name="connsiteY6" fmla="*/ 1253165 h 1292240"/>
                <a:gd name="connsiteX7" fmla="*/ 77208 w 2030283"/>
                <a:gd name="connsiteY7" fmla="*/ 1233789 h 1292240"/>
                <a:gd name="connsiteX0" fmla="*/ 77208 w 2029457"/>
                <a:gd name="connsiteY0" fmla="*/ 919789 h 978242"/>
                <a:gd name="connsiteX1" fmla="*/ 105180 w 2029457"/>
                <a:gd name="connsiteY1" fmla="*/ 522377 h 978242"/>
                <a:gd name="connsiteX2" fmla="*/ 436514 w 2029457"/>
                <a:gd name="connsiteY2" fmla="*/ 82944 h 978242"/>
                <a:gd name="connsiteX3" fmla="*/ 894553 w 2029457"/>
                <a:gd name="connsiteY3" fmla="*/ 16704 h 978242"/>
                <a:gd name="connsiteX4" fmla="*/ 1282915 w 2029457"/>
                <a:gd name="connsiteY4" fmla="*/ 287115 h 978242"/>
                <a:gd name="connsiteX5" fmla="*/ 2027820 w 2029457"/>
                <a:gd name="connsiteY5" fmla="*/ 565688 h 978242"/>
                <a:gd name="connsiteX6" fmla="*/ 1062280 w 2029457"/>
                <a:gd name="connsiteY6" fmla="*/ 939165 h 978242"/>
                <a:gd name="connsiteX7" fmla="*/ 77208 w 2029457"/>
                <a:gd name="connsiteY7" fmla="*/ 919789 h 978242"/>
                <a:gd name="connsiteX0" fmla="*/ 77208 w 2029524"/>
                <a:gd name="connsiteY0" fmla="*/ 919789 h 978241"/>
                <a:gd name="connsiteX1" fmla="*/ 105180 w 2029524"/>
                <a:gd name="connsiteY1" fmla="*/ 522377 h 978241"/>
                <a:gd name="connsiteX2" fmla="*/ 436514 w 2029524"/>
                <a:gd name="connsiteY2" fmla="*/ 82944 h 978241"/>
                <a:gd name="connsiteX3" fmla="*/ 894553 w 2029524"/>
                <a:gd name="connsiteY3" fmla="*/ 16704 h 978241"/>
                <a:gd name="connsiteX4" fmla="*/ 1282915 w 2029524"/>
                <a:gd name="connsiteY4" fmla="*/ 287115 h 978241"/>
                <a:gd name="connsiteX5" fmla="*/ 2027820 w 2029524"/>
                <a:gd name="connsiteY5" fmla="*/ 565688 h 978241"/>
                <a:gd name="connsiteX6" fmla="*/ 1062280 w 2029524"/>
                <a:gd name="connsiteY6" fmla="*/ 939165 h 978241"/>
                <a:gd name="connsiteX7" fmla="*/ 77208 w 2029524"/>
                <a:gd name="connsiteY7" fmla="*/ 919789 h 978241"/>
                <a:gd name="connsiteX0" fmla="*/ 77208 w 2031583"/>
                <a:gd name="connsiteY0" fmla="*/ 923668 h 982120"/>
                <a:gd name="connsiteX1" fmla="*/ 105180 w 2031583"/>
                <a:gd name="connsiteY1" fmla="*/ 526256 h 982120"/>
                <a:gd name="connsiteX2" fmla="*/ 436514 w 2031583"/>
                <a:gd name="connsiteY2" fmla="*/ 86823 h 982120"/>
                <a:gd name="connsiteX3" fmla="*/ 894553 w 2031583"/>
                <a:gd name="connsiteY3" fmla="*/ 20583 h 982120"/>
                <a:gd name="connsiteX4" fmla="*/ 1372270 w 2031583"/>
                <a:gd name="connsiteY4" fmla="*/ 343414 h 982120"/>
                <a:gd name="connsiteX5" fmla="*/ 2027820 w 2031583"/>
                <a:gd name="connsiteY5" fmla="*/ 569567 h 982120"/>
                <a:gd name="connsiteX6" fmla="*/ 1062280 w 2031583"/>
                <a:gd name="connsiteY6" fmla="*/ 943044 h 982120"/>
                <a:gd name="connsiteX7" fmla="*/ 77208 w 2031583"/>
                <a:gd name="connsiteY7" fmla="*/ 923668 h 982120"/>
                <a:gd name="connsiteX0" fmla="*/ 77208 w 2027877"/>
                <a:gd name="connsiteY0" fmla="*/ 923668 h 982120"/>
                <a:gd name="connsiteX1" fmla="*/ 105180 w 2027877"/>
                <a:gd name="connsiteY1" fmla="*/ 526256 h 982120"/>
                <a:gd name="connsiteX2" fmla="*/ 436514 w 2027877"/>
                <a:gd name="connsiteY2" fmla="*/ 86823 h 982120"/>
                <a:gd name="connsiteX3" fmla="*/ 894553 w 2027877"/>
                <a:gd name="connsiteY3" fmla="*/ 20583 h 982120"/>
                <a:gd name="connsiteX4" fmla="*/ 1372270 w 2027877"/>
                <a:gd name="connsiteY4" fmla="*/ 343414 h 982120"/>
                <a:gd name="connsiteX5" fmla="*/ 2027820 w 2027877"/>
                <a:gd name="connsiteY5" fmla="*/ 569567 h 982120"/>
                <a:gd name="connsiteX6" fmla="*/ 1062280 w 2027877"/>
                <a:gd name="connsiteY6" fmla="*/ 943044 h 982120"/>
                <a:gd name="connsiteX7" fmla="*/ 77208 w 2027877"/>
                <a:gd name="connsiteY7" fmla="*/ 923668 h 982120"/>
                <a:gd name="connsiteX0" fmla="*/ 77208 w 2060655"/>
                <a:gd name="connsiteY0" fmla="*/ 923668 h 985780"/>
                <a:gd name="connsiteX1" fmla="*/ 105180 w 2060655"/>
                <a:gd name="connsiteY1" fmla="*/ 526256 h 985780"/>
                <a:gd name="connsiteX2" fmla="*/ 436514 w 2060655"/>
                <a:gd name="connsiteY2" fmla="*/ 86823 h 985780"/>
                <a:gd name="connsiteX3" fmla="*/ 894553 w 2060655"/>
                <a:gd name="connsiteY3" fmla="*/ 20583 h 985780"/>
                <a:gd name="connsiteX4" fmla="*/ 1372270 w 2060655"/>
                <a:gd name="connsiteY4" fmla="*/ 343414 h 985780"/>
                <a:gd name="connsiteX5" fmla="*/ 2060601 w 2060655"/>
                <a:gd name="connsiteY5" fmla="*/ 516564 h 985780"/>
                <a:gd name="connsiteX6" fmla="*/ 1062280 w 2060655"/>
                <a:gd name="connsiteY6" fmla="*/ 943044 h 985780"/>
                <a:gd name="connsiteX7" fmla="*/ 77208 w 2060655"/>
                <a:gd name="connsiteY7" fmla="*/ 923668 h 985780"/>
                <a:gd name="connsiteX0" fmla="*/ 71387 w 2079969"/>
                <a:gd name="connsiteY0" fmla="*/ 1043067 h 1069140"/>
                <a:gd name="connsiteX1" fmla="*/ 124494 w 2079969"/>
                <a:gd name="connsiteY1" fmla="*/ 526256 h 1069140"/>
                <a:gd name="connsiteX2" fmla="*/ 455828 w 2079969"/>
                <a:gd name="connsiteY2" fmla="*/ 86823 h 1069140"/>
                <a:gd name="connsiteX3" fmla="*/ 913867 w 2079969"/>
                <a:gd name="connsiteY3" fmla="*/ 20583 h 1069140"/>
                <a:gd name="connsiteX4" fmla="*/ 1391584 w 2079969"/>
                <a:gd name="connsiteY4" fmla="*/ 343414 h 1069140"/>
                <a:gd name="connsiteX5" fmla="*/ 2079915 w 2079969"/>
                <a:gd name="connsiteY5" fmla="*/ 516564 h 1069140"/>
                <a:gd name="connsiteX6" fmla="*/ 1081594 w 2079969"/>
                <a:gd name="connsiteY6" fmla="*/ 943044 h 1069140"/>
                <a:gd name="connsiteX7" fmla="*/ 71387 w 2079969"/>
                <a:gd name="connsiteY7" fmla="*/ 1043067 h 1069140"/>
                <a:gd name="connsiteX0" fmla="*/ 71387 w 2079972"/>
                <a:gd name="connsiteY0" fmla="*/ 1043067 h 1069140"/>
                <a:gd name="connsiteX1" fmla="*/ 124494 w 2079972"/>
                <a:gd name="connsiteY1" fmla="*/ 526256 h 1069140"/>
                <a:gd name="connsiteX2" fmla="*/ 455828 w 2079972"/>
                <a:gd name="connsiteY2" fmla="*/ 86823 h 1069140"/>
                <a:gd name="connsiteX3" fmla="*/ 913867 w 2079972"/>
                <a:gd name="connsiteY3" fmla="*/ 20583 h 1069140"/>
                <a:gd name="connsiteX4" fmla="*/ 1391584 w 2079972"/>
                <a:gd name="connsiteY4" fmla="*/ 343414 h 1069140"/>
                <a:gd name="connsiteX5" fmla="*/ 2079915 w 2079972"/>
                <a:gd name="connsiteY5" fmla="*/ 516564 h 1069140"/>
                <a:gd name="connsiteX6" fmla="*/ 1081594 w 2079972"/>
                <a:gd name="connsiteY6" fmla="*/ 943044 h 1069140"/>
                <a:gd name="connsiteX7" fmla="*/ 71387 w 2079972"/>
                <a:gd name="connsiteY7" fmla="*/ 1043067 h 1069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79972" h="1069140">
                  <a:moveTo>
                    <a:pt x="71387" y="1043067"/>
                  </a:moveTo>
                  <a:cubicBezTo>
                    <a:pt x="-88130" y="973602"/>
                    <a:pt x="60421" y="685630"/>
                    <a:pt x="124494" y="526256"/>
                  </a:cubicBezTo>
                  <a:cubicBezTo>
                    <a:pt x="188567" y="366882"/>
                    <a:pt x="324266" y="171102"/>
                    <a:pt x="455828" y="86823"/>
                  </a:cubicBezTo>
                  <a:cubicBezTo>
                    <a:pt x="587390" y="2544"/>
                    <a:pt x="757908" y="-22182"/>
                    <a:pt x="913867" y="20583"/>
                  </a:cubicBezTo>
                  <a:cubicBezTo>
                    <a:pt x="1069826" y="63348"/>
                    <a:pt x="1197243" y="260751"/>
                    <a:pt x="1391584" y="343414"/>
                  </a:cubicBezTo>
                  <a:cubicBezTo>
                    <a:pt x="1585925" y="426077"/>
                    <a:pt x="2072713" y="-94638"/>
                    <a:pt x="2079915" y="516564"/>
                  </a:cubicBezTo>
                  <a:cubicBezTo>
                    <a:pt x="2087117" y="1127766"/>
                    <a:pt x="1416349" y="855294"/>
                    <a:pt x="1081594" y="943044"/>
                  </a:cubicBezTo>
                  <a:cubicBezTo>
                    <a:pt x="746839" y="1030794"/>
                    <a:pt x="230904" y="1112532"/>
                    <a:pt x="71387" y="1043067"/>
                  </a:cubicBezTo>
                  <a:close/>
                </a:path>
              </a:pathLst>
            </a:custGeom>
            <a:solidFill>
              <a:srgbClr val="5B9BD5">
                <a:lumMod val="60000"/>
                <a:lumOff val="40000"/>
                <a:alpha val="24000"/>
              </a:srgbClr>
            </a:solidFill>
            <a:ln w="12700" cap="flat" cmpd="sng" algn="ctr">
              <a:solidFill>
                <a:sysClr val="window" lastClr="FFFFFF">
                  <a:lumMod val="20000"/>
                  <a:lumOff val="80000"/>
                </a:sysClr>
              </a:solidFill>
              <a:prstDash val="solid"/>
              <a:round/>
              <a:headEnd type="none" w="sm" len="sm"/>
              <a:tailEnd type="none" w="sm" len="sm"/>
            </a:ln>
            <a:effectLst>
              <a:glow rad="266700">
                <a:srgbClr val="A5A5A5">
                  <a:satMod val="175000"/>
                  <a:alpha val="16000"/>
                </a:srgbClr>
              </a:glow>
              <a:softEdge rad="31750"/>
            </a:effec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 dirty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03" name="Freeform 1602"/>
            <p:cNvSpPr/>
            <p:nvPr/>
          </p:nvSpPr>
          <p:spPr bwMode="auto">
            <a:xfrm rot="203239">
              <a:off x="7712371" y="5138282"/>
              <a:ext cx="238125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04" name="Freeform 1603"/>
            <p:cNvSpPr/>
            <p:nvPr/>
          </p:nvSpPr>
          <p:spPr bwMode="auto">
            <a:xfrm rot="203239">
              <a:off x="7787784" y="5163197"/>
              <a:ext cx="14093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05" name="Freeform 1604"/>
            <p:cNvSpPr/>
            <p:nvPr/>
          </p:nvSpPr>
          <p:spPr bwMode="auto">
            <a:xfrm rot="14829037" flipH="1">
              <a:off x="7811590" y="6348751"/>
              <a:ext cx="254000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06" name="Freeform 1605"/>
            <p:cNvSpPr/>
            <p:nvPr/>
          </p:nvSpPr>
          <p:spPr bwMode="auto">
            <a:xfrm rot="14829037" flipH="1">
              <a:off x="7862199" y="6359546"/>
              <a:ext cx="151460" cy="60069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07" name="Freeform 1606"/>
            <p:cNvSpPr/>
            <p:nvPr/>
          </p:nvSpPr>
          <p:spPr bwMode="auto">
            <a:xfrm rot="15814300" flipH="1">
              <a:off x="9891215" y="5075576"/>
              <a:ext cx="254000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08" name="Freeform 1607"/>
            <p:cNvSpPr/>
            <p:nvPr/>
          </p:nvSpPr>
          <p:spPr bwMode="auto">
            <a:xfrm rot="15814300" flipH="1">
              <a:off x="9942907" y="5086799"/>
              <a:ext cx="151460" cy="60069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09" name="Freeform 1608"/>
            <p:cNvSpPr/>
            <p:nvPr/>
          </p:nvSpPr>
          <p:spPr bwMode="auto">
            <a:xfrm rot="21248392" flipH="1">
              <a:off x="10242846" y="6471782"/>
              <a:ext cx="273050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10" name="Freeform 1609"/>
            <p:cNvSpPr/>
            <p:nvPr/>
          </p:nvSpPr>
          <p:spPr bwMode="auto">
            <a:xfrm rot="21248392" flipH="1">
              <a:off x="10268514" y="6497932"/>
              <a:ext cx="16230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11" name="Freeform 1610"/>
            <p:cNvSpPr/>
            <p:nvPr/>
          </p:nvSpPr>
          <p:spPr bwMode="auto">
            <a:xfrm rot="21248392" flipH="1">
              <a:off x="10019009" y="5444670"/>
              <a:ext cx="273050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12" name="Freeform 1611"/>
            <p:cNvSpPr/>
            <p:nvPr/>
          </p:nvSpPr>
          <p:spPr bwMode="auto">
            <a:xfrm rot="21248392" flipH="1">
              <a:off x="10044865" y="5469781"/>
              <a:ext cx="16230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13" name="Freeform 1612"/>
            <p:cNvSpPr/>
            <p:nvPr/>
          </p:nvSpPr>
          <p:spPr bwMode="auto">
            <a:xfrm rot="523523" flipH="1">
              <a:off x="9871371" y="5558970"/>
              <a:ext cx="300038" cy="11271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14" name="Freeform 1613"/>
            <p:cNvSpPr/>
            <p:nvPr/>
          </p:nvSpPr>
          <p:spPr bwMode="auto">
            <a:xfrm rot="523523" flipH="1">
              <a:off x="9896738" y="5580760"/>
              <a:ext cx="178297" cy="72146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15" name="Freeform 1614"/>
            <p:cNvSpPr/>
            <p:nvPr/>
          </p:nvSpPr>
          <p:spPr bwMode="auto">
            <a:xfrm rot="957626" flipH="1" flipV="1">
              <a:off x="9701509" y="5674857"/>
              <a:ext cx="307975" cy="11430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16" name="Freeform 1615"/>
            <p:cNvSpPr/>
            <p:nvPr/>
          </p:nvSpPr>
          <p:spPr bwMode="auto">
            <a:xfrm rot="957626" flipH="1" flipV="1">
              <a:off x="9731744" y="5679011"/>
              <a:ext cx="183391" cy="72674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17" name="Freeform 1616"/>
            <p:cNvSpPr/>
            <p:nvPr/>
          </p:nvSpPr>
          <p:spPr bwMode="auto">
            <a:xfrm rot="21248392" flipH="1">
              <a:off x="9618959" y="5787570"/>
              <a:ext cx="273050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18" name="Freeform 1617"/>
            <p:cNvSpPr/>
            <p:nvPr/>
          </p:nvSpPr>
          <p:spPr bwMode="auto">
            <a:xfrm rot="21248392" flipH="1">
              <a:off x="9643668" y="5812839"/>
              <a:ext cx="16230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19" name="Freeform 1618"/>
            <p:cNvSpPr/>
            <p:nvPr/>
          </p:nvSpPr>
          <p:spPr bwMode="auto">
            <a:xfrm rot="14807278" flipH="1">
              <a:off x="7748884" y="6462257"/>
              <a:ext cx="228600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20" name="Freeform 1619"/>
            <p:cNvSpPr/>
            <p:nvPr/>
          </p:nvSpPr>
          <p:spPr bwMode="auto">
            <a:xfrm rot="14807278" flipH="1">
              <a:off x="7812143" y="6501558"/>
              <a:ext cx="136071" cy="61034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21" name="Freeform 1620"/>
            <p:cNvSpPr/>
            <p:nvPr/>
          </p:nvSpPr>
          <p:spPr bwMode="auto">
            <a:xfrm rot="15242374" flipH="1">
              <a:off x="7905253" y="6309063"/>
              <a:ext cx="273050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22" name="Freeform 1621"/>
            <p:cNvSpPr/>
            <p:nvPr/>
          </p:nvSpPr>
          <p:spPr bwMode="auto">
            <a:xfrm rot="15242374" flipH="1">
              <a:off x="7974409" y="6354095"/>
              <a:ext cx="162315" cy="60069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23" name="Freeform 1622"/>
            <p:cNvSpPr/>
            <p:nvPr/>
          </p:nvSpPr>
          <p:spPr bwMode="auto">
            <a:xfrm rot="5784094">
              <a:off x="8171952" y="6353514"/>
              <a:ext cx="288925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24" name="Freeform 1623"/>
            <p:cNvSpPr/>
            <p:nvPr/>
          </p:nvSpPr>
          <p:spPr bwMode="auto">
            <a:xfrm rot="5784094">
              <a:off x="8222843" y="6402253"/>
              <a:ext cx="171368" cy="599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25" name="Freeform 1624"/>
            <p:cNvSpPr/>
            <p:nvPr/>
          </p:nvSpPr>
          <p:spPr bwMode="auto">
            <a:xfrm rot="7161838">
              <a:off x="8379915" y="6515438"/>
              <a:ext cx="288925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26" name="Freeform 1625"/>
            <p:cNvSpPr/>
            <p:nvPr/>
          </p:nvSpPr>
          <p:spPr bwMode="auto">
            <a:xfrm rot="7161838">
              <a:off x="8418276" y="6558242"/>
              <a:ext cx="171368" cy="599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27" name="Freeform 1626"/>
            <p:cNvSpPr/>
            <p:nvPr/>
          </p:nvSpPr>
          <p:spPr bwMode="auto">
            <a:xfrm rot="18711980" flipH="1">
              <a:off x="8441033" y="6614658"/>
              <a:ext cx="301625" cy="1079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28" name="Freeform 1627"/>
            <p:cNvSpPr/>
            <p:nvPr/>
          </p:nvSpPr>
          <p:spPr bwMode="auto">
            <a:xfrm rot="18711980" flipH="1">
              <a:off x="8508485" y="6658325"/>
              <a:ext cx="181362" cy="6775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29" name="Freeform 1628"/>
            <p:cNvSpPr/>
            <p:nvPr/>
          </p:nvSpPr>
          <p:spPr bwMode="auto">
            <a:xfrm rot="5784094">
              <a:off x="8018759" y="6282870"/>
              <a:ext cx="271462" cy="1190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30" name="Freeform 1629"/>
            <p:cNvSpPr/>
            <p:nvPr/>
          </p:nvSpPr>
          <p:spPr bwMode="auto">
            <a:xfrm rot="5784094">
              <a:off x="8089854" y="6351825"/>
              <a:ext cx="171368" cy="599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31" name="Freeform 1630"/>
            <p:cNvSpPr/>
            <p:nvPr/>
          </p:nvSpPr>
          <p:spPr bwMode="auto">
            <a:xfrm rot="7161838">
              <a:off x="8249740" y="6513851"/>
              <a:ext cx="288925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32" name="Freeform 1631"/>
            <p:cNvSpPr/>
            <p:nvPr/>
          </p:nvSpPr>
          <p:spPr bwMode="auto">
            <a:xfrm rot="7161838">
              <a:off x="8288639" y="6556262"/>
              <a:ext cx="171368" cy="599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33" name="Freeform 1632"/>
            <p:cNvSpPr/>
            <p:nvPr/>
          </p:nvSpPr>
          <p:spPr bwMode="auto">
            <a:xfrm rot="12621112" flipH="1">
              <a:off x="7652046" y="6632120"/>
              <a:ext cx="228600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34" name="Freeform 1633"/>
            <p:cNvSpPr/>
            <p:nvPr/>
          </p:nvSpPr>
          <p:spPr bwMode="auto">
            <a:xfrm rot="12621112" flipH="1">
              <a:off x="7724115" y="6656414"/>
              <a:ext cx="136071" cy="61034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35" name="Freeform 1634"/>
            <p:cNvSpPr/>
            <p:nvPr/>
          </p:nvSpPr>
          <p:spPr bwMode="auto">
            <a:xfrm rot="16044685" flipH="1">
              <a:off x="8672015" y="6620212"/>
              <a:ext cx="254000" cy="90488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36" name="Freeform 1635"/>
            <p:cNvSpPr/>
            <p:nvPr/>
          </p:nvSpPr>
          <p:spPr bwMode="auto">
            <a:xfrm rot="16044685" flipH="1">
              <a:off x="8730297" y="6664512"/>
              <a:ext cx="151359" cy="58244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37" name="Freeform 1636"/>
            <p:cNvSpPr/>
            <p:nvPr/>
          </p:nvSpPr>
          <p:spPr bwMode="auto">
            <a:xfrm rot="3606813">
              <a:off x="8815684" y="6584494"/>
              <a:ext cx="236538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38" name="Freeform 1637"/>
            <p:cNvSpPr/>
            <p:nvPr/>
          </p:nvSpPr>
          <p:spPr bwMode="auto">
            <a:xfrm rot="3606813">
              <a:off x="8871744" y="6628084"/>
              <a:ext cx="14093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39" name="Freeform 1638"/>
            <p:cNvSpPr/>
            <p:nvPr/>
          </p:nvSpPr>
          <p:spPr bwMode="auto">
            <a:xfrm rot="4124573">
              <a:off x="8932365" y="6547188"/>
              <a:ext cx="238125" cy="9366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40" name="Freeform 1639"/>
            <p:cNvSpPr/>
            <p:nvPr/>
          </p:nvSpPr>
          <p:spPr bwMode="auto">
            <a:xfrm rot="4124573">
              <a:off x="8984864" y="6591479"/>
              <a:ext cx="140944" cy="60069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41" name="Freeform 1640"/>
            <p:cNvSpPr/>
            <p:nvPr/>
          </p:nvSpPr>
          <p:spPr bwMode="auto">
            <a:xfrm rot="7030968">
              <a:off x="9073652" y="6617039"/>
              <a:ext cx="233363" cy="95250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642" name="Freeform 1641"/>
            <p:cNvSpPr/>
            <p:nvPr/>
          </p:nvSpPr>
          <p:spPr bwMode="auto">
            <a:xfrm rot="7030968">
              <a:off x="9102647" y="6655294"/>
              <a:ext cx="138717" cy="61034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50" name="Freeform 1449"/>
            <p:cNvSpPr/>
            <p:nvPr/>
          </p:nvSpPr>
          <p:spPr bwMode="auto">
            <a:xfrm rot="21388782">
              <a:off x="6672956" y="6706395"/>
              <a:ext cx="274638" cy="10477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51" name="Freeform 1450"/>
            <p:cNvSpPr/>
            <p:nvPr/>
          </p:nvSpPr>
          <p:spPr bwMode="auto">
            <a:xfrm rot="21388782">
              <a:off x="6729550" y="6720234"/>
              <a:ext cx="163457" cy="6670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E64127BA-64F5-49A4-A5B1-53F41DC7E264}"/>
                </a:ext>
              </a:extLst>
            </p:cNvPr>
            <p:cNvGrpSpPr/>
            <p:nvPr/>
          </p:nvGrpSpPr>
          <p:grpSpPr>
            <a:xfrm>
              <a:off x="6582469" y="6234908"/>
              <a:ext cx="296862" cy="96837"/>
              <a:chOff x="6620569" y="6212683"/>
              <a:chExt cx="296862" cy="96837"/>
            </a:xfrm>
          </p:grpSpPr>
          <p:sp>
            <p:nvSpPr>
              <p:cNvPr id="1452" name="Freeform 1451"/>
              <p:cNvSpPr/>
              <p:nvPr/>
            </p:nvSpPr>
            <p:spPr bwMode="auto">
              <a:xfrm rot="42242">
                <a:off x="6620569" y="6212683"/>
                <a:ext cx="296862" cy="96837"/>
              </a:xfrm>
              <a:custGeom>
                <a:avLst/>
                <a:gdLst>
                  <a:gd name="connsiteX0" fmla="*/ 1367 w 263371"/>
                  <a:gd name="connsiteY0" fmla="*/ 232791 h 277291"/>
                  <a:gd name="connsiteX1" fmla="*/ 39467 w 263371"/>
                  <a:gd name="connsiteY1" fmla="*/ 51816 h 277291"/>
                  <a:gd name="connsiteX2" fmla="*/ 196630 w 263371"/>
                  <a:gd name="connsiteY2" fmla="*/ 4191 h 277291"/>
                  <a:gd name="connsiteX3" fmla="*/ 263305 w 263371"/>
                  <a:gd name="connsiteY3" fmla="*/ 137541 h 277291"/>
                  <a:gd name="connsiteX4" fmla="*/ 206155 w 263371"/>
                  <a:gd name="connsiteY4" fmla="*/ 256603 h 277291"/>
                  <a:gd name="connsiteX5" fmla="*/ 72805 w 263371"/>
                  <a:gd name="connsiteY5" fmla="*/ 275653 h 277291"/>
                  <a:gd name="connsiteX6" fmla="*/ 1367 w 263371"/>
                  <a:gd name="connsiteY6" fmla="*/ 232791 h 2772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63371" h="277291">
                    <a:moveTo>
                      <a:pt x="1367" y="232791"/>
                    </a:moveTo>
                    <a:cubicBezTo>
                      <a:pt x="-4189" y="195485"/>
                      <a:pt x="6923" y="89916"/>
                      <a:pt x="39467" y="51816"/>
                    </a:cubicBezTo>
                    <a:cubicBezTo>
                      <a:pt x="72011" y="13716"/>
                      <a:pt x="159324" y="-10097"/>
                      <a:pt x="196630" y="4191"/>
                    </a:cubicBezTo>
                    <a:cubicBezTo>
                      <a:pt x="233936" y="18478"/>
                      <a:pt x="261718" y="95472"/>
                      <a:pt x="263305" y="137541"/>
                    </a:cubicBezTo>
                    <a:cubicBezTo>
                      <a:pt x="264892" y="179610"/>
                      <a:pt x="237905" y="233584"/>
                      <a:pt x="206155" y="256603"/>
                    </a:cubicBezTo>
                    <a:cubicBezTo>
                      <a:pt x="174405" y="279622"/>
                      <a:pt x="106142" y="278828"/>
                      <a:pt x="72805" y="275653"/>
                    </a:cubicBezTo>
                    <a:cubicBezTo>
                      <a:pt x="39468" y="272478"/>
                      <a:pt x="6923" y="270097"/>
                      <a:pt x="1367" y="232791"/>
                    </a:cubicBezTo>
                    <a:close/>
                  </a:path>
                </a:pathLst>
              </a:custGeom>
              <a:solidFill>
                <a:srgbClr val="5B9BD5">
                  <a:lumMod val="75000"/>
                  <a:alpha val="23000"/>
                </a:srgbClr>
              </a:solidFill>
              <a:ln w="12700" cap="flat" cmpd="sng" algn="ctr">
                <a:noFill/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3200" kern="0">
                  <a:solidFill>
                    <a:prstClr val="white"/>
                  </a:solidFill>
                  <a:ea typeface="ＭＳ Ｐゴシック" pitchFamily="34" charset="-128"/>
                </a:endParaRPr>
              </a:p>
            </p:txBody>
          </p:sp>
          <p:sp>
            <p:nvSpPr>
              <p:cNvPr id="1453" name="Freeform 1452"/>
              <p:cNvSpPr/>
              <p:nvPr/>
            </p:nvSpPr>
            <p:spPr bwMode="auto">
              <a:xfrm rot="42242">
                <a:off x="6695087" y="6229729"/>
                <a:ext cx="176531" cy="61413"/>
              </a:xfrm>
              <a:custGeom>
                <a:avLst/>
                <a:gdLst>
                  <a:gd name="connsiteX0" fmla="*/ 1367 w 263371"/>
                  <a:gd name="connsiteY0" fmla="*/ 232791 h 277291"/>
                  <a:gd name="connsiteX1" fmla="*/ 39467 w 263371"/>
                  <a:gd name="connsiteY1" fmla="*/ 51816 h 277291"/>
                  <a:gd name="connsiteX2" fmla="*/ 196630 w 263371"/>
                  <a:gd name="connsiteY2" fmla="*/ 4191 h 277291"/>
                  <a:gd name="connsiteX3" fmla="*/ 263305 w 263371"/>
                  <a:gd name="connsiteY3" fmla="*/ 137541 h 277291"/>
                  <a:gd name="connsiteX4" fmla="*/ 206155 w 263371"/>
                  <a:gd name="connsiteY4" fmla="*/ 256603 h 277291"/>
                  <a:gd name="connsiteX5" fmla="*/ 72805 w 263371"/>
                  <a:gd name="connsiteY5" fmla="*/ 275653 h 277291"/>
                  <a:gd name="connsiteX6" fmla="*/ 1367 w 263371"/>
                  <a:gd name="connsiteY6" fmla="*/ 232791 h 2772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63371" h="277291">
                    <a:moveTo>
                      <a:pt x="1367" y="232791"/>
                    </a:moveTo>
                    <a:cubicBezTo>
                      <a:pt x="-4189" y="195485"/>
                      <a:pt x="6923" y="89916"/>
                      <a:pt x="39467" y="51816"/>
                    </a:cubicBezTo>
                    <a:cubicBezTo>
                      <a:pt x="72011" y="13716"/>
                      <a:pt x="159324" y="-10097"/>
                      <a:pt x="196630" y="4191"/>
                    </a:cubicBezTo>
                    <a:cubicBezTo>
                      <a:pt x="233936" y="18478"/>
                      <a:pt x="261718" y="95472"/>
                      <a:pt x="263305" y="137541"/>
                    </a:cubicBezTo>
                    <a:cubicBezTo>
                      <a:pt x="264892" y="179610"/>
                      <a:pt x="237905" y="233584"/>
                      <a:pt x="206155" y="256603"/>
                    </a:cubicBezTo>
                    <a:cubicBezTo>
                      <a:pt x="174405" y="279622"/>
                      <a:pt x="106142" y="278828"/>
                      <a:pt x="72805" y="275653"/>
                    </a:cubicBezTo>
                    <a:cubicBezTo>
                      <a:pt x="39468" y="272478"/>
                      <a:pt x="6923" y="270097"/>
                      <a:pt x="1367" y="232791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5B9BD5">
                      <a:shade val="30000"/>
                      <a:satMod val="115000"/>
                      <a:lumMod val="82000"/>
                      <a:lumOff val="18000"/>
                      <a:alpha val="61000"/>
                    </a:srgbClr>
                  </a:gs>
                  <a:gs pos="100000">
                    <a:srgbClr val="5B9BD5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 w="12700" cap="flat" cmpd="sng" algn="ctr">
                <a:noFill/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3200" kern="0">
                  <a:solidFill>
                    <a:prstClr val="white"/>
                  </a:solidFill>
                  <a:ea typeface="ＭＳ Ｐゴシック" pitchFamily="34" charset="-128"/>
                </a:endParaRPr>
              </a:p>
            </p:txBody>
          </p:sp>
        </p:grpSp>
        <p:sp>
          <p:nvSpPr>
            <p:cNvPr id="1454" name="Freeform 1453"/>
            <p:cNvSpPr/>
            <p:nvPr/>
          </p:nvSpPr>
          <p:spPr bwMode="auto">
            <a:xfrm rot="957626">
              <a:off x="6588819" y="6473033"/>
              <a:ext cx="296862" cy="96837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55" name="Freeform 1454"/>
            <p:cNvSpPr/>
            <p:nvPr/>
          </p:nvSpPr>
          <p:spPr bwMode="auto">
            <a:xfrm rot="957626">
              <a:off x="6714600" y="6498955"/>
              <a:ext cx="141981" cy="61413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56" name="Freeform 1455"/>
            <p:cNvSpPr/>
            <p:nvPr/>
          </p:nvSpPr>
          <p:spPr bwMode="auto">
            <a:xfrm rot="203239">
              <a:off x="6630094" y="6596858"/>
              <a:ext cx="238125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57" name="Freeform 1456"/>
            <p:cNvSpPr/>
            <p:nvPr/>
          </p:nvSpPr>
          <p:spPr bwMode="auto">
            <a:xfrm rot="203239">
              <a:off x="6705461" y="6621553"/>
              <a:ext cx="140939" cy="60071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58" name="Freeform 1457"/>
            <p:cNvSpPr/>
            <p:nvPr/>
          </p:nvSpPr>
          <p:spPr bwMode="auto">
            <a:xfrm rot="21336468">
              <a:off x="6560244" y="6346033"/>
              <a:ext cx="287337" cy="93662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solidFill>
              <a:srgbClr val="5B9BD5">
                <a:lumMod val="75000"/>
                <a:alpha val="23000"/>
              </a:srgbClr>
            </a:soli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sp>
          <p:nvSpPr>
            <p:cNvPr id="1459" name="Freeform 1458"/>
            <p:cNvSpPr/>
            <p:nvPr/>
          </p:nvSpPr>
          <p:spPr bwMode="auto">
            <a:xfrm rot="21336468">
              <a:off x="6650736" y="6365356"/>
              <a:ext cx="171362" cy="59965"/>
            </a:xfrm>
            <a:custGeom>
              <a:avLst/>
              <a:gdLst>
                <a:gd name="connsiteX0" fmla="*/ 1367 w 263371"/>
                <a:gd name="connsiteY0" fmla="*/ 232791 h 277291"/>
                <a:gd name="connsiteX1" fmla="*/ 39467 w 263371"/>
                <a:gd name="connsiteY1" fmla="*/ 51816 h 277291"/>
                <a:gd name="connsiteX2" fmla="*/ 196630 w 263371"/>
                <a:gd name="connsiteY2" fmla="*/ 4191 h 277291"/>
                <a:gd name="connsiteX3" fmla="*/ 263305 w 263371"/>
                <a:gd name="connsiteY3" fmla="*/ 137541 h 277291"/>
                <a:gd name="connsiteX4" fmla="*/ 206155 w 263371"/>
                <a:gd name="connsiteY4" fmla="*/ 256603 h 277291"/>
                <a:gd name="connsiteX5" fmla="*/ 72805 w 263371"/>
                <a:gd name="connsiteY5" fmla="*/ 275653 h 277291"/>
                <a:gd name="connsiteX6" fmla="*/ 1367 w 263371"/>
                <a:gd name="connsiteY6" fmla="*/ 232791 h 277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3371" h="277291">
                  <a:moveTo>
                    <a:pt x="1367" y="232791"/>
                  </a:moveTo>
                  <a:cubicBezTo>
                    <a:pt x="-4189" y="195485"/>
                    <a:pt x="6923" y="89916"/>
                    <a:pt x="39467" y="51816"/>
                  </a:cubicBezTo>
                  <a:cubicBezTo>
                    <a:pt x="72011" y="13716"/>
                    <a:pt x="159324" y="-10097"/>
                    <a:pt x="196630" y="4191"/>
                  </a:cubicBezTo>
                  <a:cubicBezTo>
                    <a:pt x="233936" y="18478"/>
                    <a:pt x="261718" y="95472"/>
                    <a:pt x="263305" y="137541"/>
                  </a:cubicBezTo>
                  <a:cubicBezTo>
                    <a:pt x="264892" y="179610"/>
                    <a:pt x="237905" y="233584"/>
                    <a:pt x="206155" y="256603"/>
                  </a:cubicBezTo>
                  <a:cubicBezTo>
                    <a:pt x="174405" y="279622"/>
                    <a:pt x="106142" y="278828"/>
                    <a:pt x="72805" y="275653"/>
                  </a:cubicBezTo>
                  <a:cubicBezTo>
                    <a:pt x="39468" y="272478"/>
                    <a:pt x="6923" y="270097"/>
                    <a:pt x="1367" y="232791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5B9BD5">
                    <a:shade val="30000"/>
                    <a:satMod val="115000"/>
                    <a:lumMod val="82000"/>
                    <a:lumOff val="18000"/>
                    <a:alpha val="61000"/>
                  </a:srgbClr>
                </a:gs>
                <a:gs pos="100000">
                  <a:srgbClr val="5B9BD5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12700" cap="flat" cmpd="sng" algn="ctr">
              <a:noFill/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3200" kern="0">
                <a:solidFill>
                  <a:prstClr val="white"/>
                </a:solidFill>
                <a:ea typeface="ＭＳ Ｐゴシック" pitchFamily="34" charset="-128"/>
              </a:endParaRPr>
            </a:p>
          </p:txBody>
        </p:sp>
        <p:grpSp>
          <p:nvGrpSpPr>
            <p:cNvPr id="366" name="Group 365">
              <a:extLst>
                <a:ext uri="{FF2B5EF4-FFF2-40B4-BE49-F238E27FC236}">
                  <a16:creationId xmlns:a16="http://schemas.microsoft.com/office/drawing/2014/main" id="{613ACFAC-E91C-417F-9032-4DD4840622FA}"/>
                </a:ext>
              </a:extLst>
            </p:cNvPr>
            <p:cNvGrpSpPr/>
            <p:nvPr/>
          </p:nvGrpSpPr>
          <p:grpSpPr>
            <a:xfrm rot="1897837">
              <a:off x="6715869" y="6120970"/>
              <a:ext cx="296862" cy="96837"/>
              <a:chOff x="6620569" y="6212683"/>
              <a:chExt cx="296862" cy="96837"/>
            </a:xfrm>
          </p:grpSpPr>
          <p:sp>
            <p:nvSpPr>
              <p:cNvPr id="367" name="Freeform 1451">
                <a:extLst>
                  <a:ext uri="{FF2B5EF4-FFF2-40B4-BE49-F238E27FC236}">
                    <a16:creationId xmlns:a16="http://schemas.microsoft.com/office/drawing/2014/main" id="{009C722C-A034-430D-969C-3FD038630F8D}"/>
                  </a:ext>
                </a:extLst>
              </p:cNvPr>
              <p:cNvSpPr/>
              <p:nvPr/>
            </p:nvSpPr>
            <p:spPr bwMode="auto">
              <a:xfrm rot="42242">
                <a:off x="6620569" y="6212683"/>
                <a:ext cx="296862" cy="96837"/>
              </a:xfrm>
              <a:custGeom>
                <a:avLst/>
                <a:gdLst>
                  <a:gd name="connsiteX0" fmla="*/ 1367 w 263371"/>
                  <a:gd name="connsiteY0" fmla="*/ 232791 h 277291"/>
                  <a:gd name="connsiteX1" fmla="*/ 39467 w 263371"/>
                  <a:gd name="connsiteY1" fmla="*/ 51816 h 277291"/>
                  <a:gd name="connsiteX2" fmla="*/ 196630 w 263371"/>
                  <a:gd name="connsiteY2" fmla="*/ 4191 h 277291"/>
                  <a:gd name="connsiteX3" fmla="*/ 263305 w 263371"/>
                  <a:gd name="connsiteY3" fmla="*/ 137541 h 277291"/>
                  <a:gd name="connsiteX4" fmla="*/ 206155 w 263371"/>
                  <a:gd name="connsiteY4" fmla="*/ 256603 h 277291"/>
                  <a:gd name="connsiteX5" fmla="*/ 72805 w 263371"/>
                  <a:gd name="connsiteY5" fmla="*/ 275653 h 277291"/>
                  <a:gd name="connsiteX6" fmla="*/ 1367 w 263371"/>
                  <a:gd name="connsiteY6" fmla="*/ 232791 h 2772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63371" h="277291">
                    <a:moveTo>
                      <a:pt x="1367" y="232791"/>
                    </a:moveTo>
                    <a:cubicBezTo>
                      <a:pt x="-4189" y="195485"/>
                      <a:pt x="6923" y="89916"/>
                      <a:pt x="39467" y="51816"/>
                    </a:cubicBezTo>
                    <a:cubicBezTo>
                      <a:pt x="72011" y="13716"/>
                      <a:pt x="159324" y="-10097"/>
                      <a:pt x="196630" y="4191"/>
                    </a:cubicBezTo>
                    <a:cubicBezTo>
                      <a:pt x="233936" y="18478"/>
                      <a:pt x="261718" y="95472"/>
                      <a:pt x="263305" y="137541"/>
                    </a:cubicBezTo>
                    <a:cubicBezTo>
                      <a:pt x="264892" y="179610"/>
                      <a:pt x="237905" y="233584"/>
                      <a:pt x="206155" y="256603"/>
                    </a:cubicBezTo>
                    <a:cubicBezTo>
                      <a:pt x="174405" y="279622"/>
                      <a:pt x="106142" y="278828"/>
                      <a:pt x="72805" y="275653"/>
                    </a:cubicBezTo>
                    <a:cubicBezTo>
                      <a:pt x="39468" y="272478"/>
                      <a:pt x="6923" y="270097"/>
                      <a:pt x="1367" y="232791"/>
                    </a:cubicBezTo>
                    <a:close/>
                  </a:path>
                </a:pathLst>
              </a:custGeom>
              <a:solidFill>
                <a:srgbClr val="5B9BD5">
                  <a:lumMod val="75000"/>
                  <a:alpha val="23000"/>
                </a:srgbClr>
              </a:solidFill>
              <a:ln w="12700" cap="flat" cmpd="sng" algn="ctr">
                <a:noFill/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3200" kern="0">
                  <a:solidFill>
                    <a:prstClr val="white"/>
                  </a:solidFill>
                  <a:ea typeface="ＭＳ Ｐゴシック" pitchFamily="34" charset="-128"/>
                </a:endParaRPr>
              </a:p>
            </p:txBody>
          </p:sp>
          <p:sp>
            <p:nvSpPr>
              <p:cNvPr id="368" name="Freeform 1452">
                <a:extLst>
                  <a:ext uri="{FF2B5EF4-FFF2-40B4-BE49-F238E27FC236}">
                    <a16:creationId xmlns:a16="http://schemas.microsoft.com/office/drawing/2014/main" id="{214DEA5A-FCF2-495C-93A4-839729C98C0C}"/>
                  </a:ext>
                </a:extLst>
              </p:cNvPr>
              <p:cNvSpPr/>
              <p:nvPr/>
            </p:nvSpPr>
            <p:spPr bwMode="auto">
              <a:xfrm rot="42242">
                <a:off x="6695087" y="6229729"/>
                <a:ext cx="176531" cy="61413"/>
              </a:xfrm>
              <a:custGeom>
                <a:avLst/>
                <a:gdLst>
                  <a:gd name="connsiteX0" fmla="*/ 1367 w 263371"/>
                  <a:gd name="connsiteY0" fmla="*/ 232791 h 277291"/>
                  <a:gd name="connsiteX1" fmla="*/ 39467 w 263371"/>
                  <a:gd name="connsiteY1" fmla="*/ 51816 h 277291"/>
                  <a:gd name="connsiteX2" fmla="*/ 196630 w 263371"/>
                  <a:gd name="connsiteY2" fmla="*/ 4191 h 277291"/>
                  <a:gd name="connsiteX3" fmla="*/ 263305 w 263371"/>
                  <a:gd name="connsiteY3" fmla="*/ 137541 h 277291"/>
                  <a:gd name="connsiteX4" fmla="*/ 206155 w 263371"/>
                  <a:gd name="connsiteY4" fmla="*/ 256603 h 277291"/>
                  <a:gd name="connsiteX5" fmla="*/ 72805 w 263371"/>
                  <a:gd name="connsiteY5" fmla="*/ 275653 h 277291"/>
                  <a:gd name="connsiteX6" fmla="*/ 1367 w 263371"/>
                  <a:gd name="connsiteY6" fmla="*/ 232791 h 2772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63371" h="277291">
                    <a:moveTo>
                      <a:pt x="1367" y="232791"/>
                    </a:moveTo>
                    <a:cubicBezTo>
                      <a:pt x="-4189" y="195485"/>
                      <a:pt x="6923" y="89916"/>
                      <a:pt x="39467" y="51816"/>
                    </a:cubicBezTo>
                    <a:cubicBezTo>
                      <a:pt x="72011" y="13716"/>
                      <a:pt x="159324" y="-10097"/>
                      <a:pt x="196630" y="4191"/>
                    </a:cubicBezTo>
                    <a:cubicBezTo>
                      <a:pt x="233936" y="18478"/>
                      <a:pt x="261718" y="95472"/>
                      <a:pt x="263305" y="137541"/>
                    </a:cubicBezTo>
                    <a:cubicBezTo>
                      <a:pt x="264892" y="179610"/>
                      <a:pt x="237905" y="233584"/>
                      <a:pt x="206155" y="256603"/>
                    </a:cubicBezTo>
                    <a:cubicBezTo>
                      <a:pt x="174405" y="279622"/>
                      <a:pt x="106142" y="278828"/>
                      <a:pt x="72805" y="275653"/>
                    </a:cubicBezTo>
                    <a:cubicBezTo>
                      <a:pt x="39468" y="272478"/>
                      <a:pt x="6923" y="270097"/>
                      <a:pt x="1367" y="232791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5B9BD5">
                      <a:shade val="30000"/>
                      <a:satMod val="115000"/>
                      <a:lumMod val="82000"/>
                      <a:lumOff val="18000"/>
                      <a:alpha val="61000"/>
                    </a:srgbClr>
                  </a:gs>
                  <a:gs pos="100000">
                    <a:srgbClr val="5B9BD5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 w="12700" cap="flat" cmpd="sng" algn="ctr">
                <a:noFill/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3200" kern="0">
                  <a:solidFill>
                    <a:prstClr val="white"/>
                  </a:solidFill>
                  <a:ea typeface="ＭＳ Ｐゴシック" pitchFamily="34" charset="-128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036476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S0-02-545038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04847" y="843344"/>
            <a:ext cx="4308706" cy="5653661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539" name="Picture 2" descr="S0-02-545039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15152" y="843344"/>
            <a:ext cx="4572000" cy="5653661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5540" name="Rectangle 4"/>
          <p:cNvSpPr>
            <a:spLocks noChangeArrowheads="1"/>
          </p:cNvSpPr>
          <p:nvPr/>
        </p:nvSpPr>
        <p:spPr bwMode="auto">
          <a:xfrm>
            <a:off x="3055939" y="-36513"/>
            <a:ext cx="6080125" cy="46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3103" tIns="41551" rIns="83103" bIns="41551">
            <a:spAutoFit/>
          </a:bodyPr>
          <a:lstStyle>
            <a:lvl1pPr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1pPr>
            <a:lvl2pPr marL="742950" indent="-285750"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2pPr>
            <a:lvl3pPr marL="1143000" indent="-228600"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3pPr>
            <a:lvl4pPr marL="1600200" indent="-228600"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4pPr>
            <a:lvl5pPr marL="2057400" indent="-228600"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9pPr>
          </a:lstStyle>
          <a:p>
            <a:pPr algn="ctr" eaLnBrk="0" fontAlgn="base" hangingPunct="0">
              <a:spcBef>
                <a:spcPct val="20000"/>
              </a:spcBef>
              <a:spcAft>
                <a:spcPct val="0"/>
              </a:spcAft>
            </a:pPr>
            <a:r>
              <a:rPr lang="en-US" altLang="en-US" sz="2500" dirty="0">
                <a:solidFill>
                  <a:schemeClr val="bg1"/>
                </a:solidFill>
              </a:rPr>
              <a:t>Non-invasive (Intraepithelial) Carcinoma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BE48FB5-BA5D-486E-975D-1AA3B2A86E21}"/>
              </a:ext>
            </a:extLst>
          </p:cNvPr>
          <p:cNvSpPr/>
          <p:nvPr/>
        </p:nvSpPr>
        <p:spPr>
          <a:xfrm>
            <a:off x="0" y="152047"/>
            <a:ext cx="12192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sz="2800" dirty="0">
                <a:latin typeface="+mj-lt"/>
              </a:rPr>
              <a:t>Mucinous Intraepithelial Carcinoma, Marked Atypia of the Epithelium</a:t>
            </a:r>
          </a:p>
          <a:p>
            <a:pPr algn="ctr"/>
            <a:r>
              <a:rPr lang="en-US" altLang="en-US" sz="2000" dirty="0">
                <a:latin typeface="+mj-lt"/>
              </a:rPr>
              <a:t> </a:t>
            </a:r>
            <a:endParaRPr lang="en-US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43376294"/>
      </p:ext>
    </p:extLst>
  </p:cSld>
  <p:clrMapOvr>
    <a:masterClrMapping/>
  </p:clrMapOvr>
  <p:transition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77825"/>
            <a:ext cx="7589838" cy="1189038"/>
          </a:xfrm>
          <a:noFill/>
        </p:spPr>
        <p:txBody>
          <a:bodyPr/>
          <a:lstStyle/>
          <a:p>
            <a:r>
              <a:rPr lang="en-US" altLang="en-US" sz="3300" dirty="0">
                <a:latin typeface="+mj-lt"/>
              </a:rPr>
              <a:t>     Invasive Mucinous Carcinoma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4938" y="1790700"/>
            <a:ext cx="5668963" cy="4329113"/>
          </a:xfrm>
        </p:spPr>
        <p:txBody>
          <a:bodyPr>
            <a:normAutofit/>
          </a:bodyPr>
          <a:lstStyle/>
          <a:p>
            <a:pPr marL="0" indent="0">
              <a:spcBef>
                <a:spcPct val="30000"/>
              </a:spcBef>
              <a:buSzTx/>
              <a:buNone/>
            </a:pPr>
            <a:r>
              <a:rPr lang="en-US" altLang="en-US" sz="3200" dirty="0">
                <a:latin typeface="+mj-lt"/>
              </a:rPr>
              <a:t>Expansile/confluent type</a:t>
            </a:r>
          </a:p>
          <a:p>
            <a:pPr lvl="1">
              <a:spcBef>
                <a:spcPts val="1800"/>
              </a:spcBef>
              <a:buSzTx/>
            </a:pPr>
            <a:r>
              <a:rPr lang="en-US" altLang="en-US" sz="3200" dirty="0">
                <a:latin typeface="+mj-lt"/>
              </a:rPr>
              <a:t>confluent glandular pattern</a:t>
            </a:r>
          </a:p>
          <a:p>
            <a:pPr lvl="1">
              <a:spcBef>
                <a:spcPts val="1800"/>
              </a:spcBef>
              <a:buSzTx/>
            </a:pPr>
            <a:r>
              <a:rPr lang="en-US" altLang="en-US" sz="3200" dirty="0">
                <a:latin typeface="+mj-lt"/>
              </a:rPr>
              <a:t>uninterrupted by normal ovarian stroma </a:t>
            </a:r>
          </a:p>
          <a:p>
            <a:pPr lvl="1">
              <a:spcBef>
                <a:spcPct val="30000"/>
              </a:spcBef>
              <a:buSzTx/>
            </a:pPr>
            <a:r>
              <a:rPr lang="en-US" altLang="en-US" sz="3200" dirty="0">
                <a:latin typeface="+mj-lt"/>
              </a:rPr>
              <a:t>measuring at least 5 mm in linear extent</a:t>
            </a:r>
            <a:endParaRPr lang="en-US" altLang="en-US" sz="3200" dirty="0"/>
          </a:p>
        </p:txBody>
      </p:sp>
      <p:pic>
        <p:nvPicPr>
          <p:cNvPr id="69636" name="Picture 2" descr="Untitled-1 cop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26635" y="0"/>
            <a:ext cx="5484654" cy="685800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9637" name="Group 17"/>
          <p:cNvGrpSpPr>
            <a:grpSpLocks/>
          </p:cNvGrpSpPr>
          <p:nvPr/>
        </p:nvGrpSpPr>
        <p:grpSpPr bwMode="auto">
          <a:xfrm>
            <a:off x="11681089" y="302777"/>
            <a:ext cx="330200" cy="6488112"/>
            <a:chOff x="5952" y="-264"/>
            <a:chExt cx="240" cy="4656"/>
          </a:xfrm>
        </p:grpSpPr>
        <p:sp>
          <p:nvSpPr>
            <p:cNvPr id="69638" name="Line 6"/>
            <p:cNvSpPr>
              <a:spLocks noChangeShapeType="1"/>
            </p:cNvSpPr>
            <p:nvPr/>
          </p:nvSpPr>
          <p:spPr bwMode="auto">
            <a:xfrm>
              <a:off x="5952" y="-264"/>
              <a:ext cx="0" cy="4656"/>
            </a:xfrm>
            <a:prstGeom prst="line">
              <a:avLst/>
            </a:prstGeom>
            <a:noFill/>
            <a:ln w="63500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900">
                <a:solidFill>
                  <a:prstClr val="white"/>
                </a:solidFill>
                <a:ea typeface="MS PGothic" pitchFamily="34" charset="-128"/>
              </a:endParaRPr>
            </a:p>
          </p:txBody>
        </p:sp>
        <p:sp>
          <p:nvSpPr>
            <p:cNvPr id="69639" name="Line 7"/>
            <p:cNvSpPr>
              <a:spLocks noChangeShapeType="1"/>
            </p:cNvSpPr>
            <p:nvPr/>
          </p:nvSpPr>
          <p:spPr bwMode="auto">
            <a:xfrm>
              <a:off x="5952" y="-264"/>
              <a:ext cx="240" cy="0"/>
            </a:xfrm>
            <a:prstGeom prst="line">
              <a:avLst/>
            </a:prstGeom>
            <a:noFill/>
            <a:ln w="63500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900">
                <a:solidFill>
                  <a:prstClr val="white"/>
                </a:solidFill>
                <a:ea typeface="MS PGothic" pitchFamily="34" charset="-128"/>
              </a:endParaRPr>
            </a:p>
          </p:txBody>
        </p:sp>
        <p:sp>
          <p:nvSpPr>
            <p:cNvPr id="69640" name="Line 8"/>
            <p:cNvSpPr>
              <a:spLocks noChangeShapeType="1"/>
            </p:cNvSpPr>
            <p:nvPr/>
          </p:nvSpPr>
          <p:spPr bwMode="auto">
            <a:xfrm>
              <a:off x="5952" y="4392"/>
              <a:ext cx="240" cy="0"/>
            </a:xfrm>
            <a:prstGeom prst="line">
              <a:avLst/>
            </a:prstGeom>
            <a:noFill/>
            <a:ln w="63500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900">
                <a:solidFill>
                  <a:prstClr val="white"/>
                </a:solidFill>
                <a:ea typeface="MS PGothic" pitchFamily="34" charset="-128"/>
              </a:endParaRPr>
            </a:p>
          </p:txBody>
        </p:sp>
        <p:sp>
          <p:nvSpPr>
            <p:cNvPr id="69641" name="Line 9"/>
            <p:cNvSpPr>
              <a:spLocks noChangeShapeType="1"/>
            </p:cNvSpPr>
            <p:nvPr/>
          </p:nvSpPr>
          <p:spPr bwMode="auto">
            <a:xfrm>
              <a:off x="5952" y="3616"/>
              <a:ext cx="240" cy="0"/>
            </a:xfrm>
            <a:prstGeom prst="line">
              <a:avLst/>
            </a:prstGeom>
            <a:noFill/>
            <a:ln w="63500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900">
                <a:solidFill>
                  <a:prstClr val="white"/>
                </a:solidFill>
                <a:ea typeface="MS PGothic" pitchFamily="34" charset="-128"/>
              </a:endParaRPr>
            </a:p>
          </p:txBody>
        </p:sp>
        <p:sp>
          <p:nvSpPr>
            <p:cNvPr id="69642" name="Line 10"/>
            <p:cNvSpPr>
              <a:spLocks noChangeShapeType="1"/>
            </p:cNvSpPr>
            <p:nvPr/>
          </p:nvSpPr>
          <p:spPr bwMode="auto">
            <a:xfrm>
              <a:off x="5952" y="2840"/>
              <a:ext cx="240" cy="0"/>
            </a:xfrm>
            <a:prstGeom prst="line">
              <a:avLst/>
            </a:prstGeom>
            <a:noFill/>
            <a:ln w="63500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900">
                <a:solidFill>
                  <a:prstClr val="white"/>
                </a:solidFill>
                <a:ea typeface="MS PGothic" pitchFamily="34" charset="-128"/>
              </a:endParaRPr>
            </a:p>
          </p:txBody>
        </p:sp>
        <p:sp>
          <p:nvSpPr>
            <p:cNvPr id="69643" name="Line 13"/>
            <p:cNvSpPr>
              <a:spLocks noChangeShapeType="1"/>
            </p:cNvSpPr>
            <p:nvPr/>
          </p:nvSpPr>
          <p:spPr bwMode="auto">
            <a:xfrm>
              <a:off x="5952" y="2064"/>
              <a:ext cx="240" cy="0"/>
            </a:xfrm>
            <a:prstGeom prst="line">
              <a:avLst/>
            </a:prstGeom>
            <a:noFill/>
            <a:ln w="63500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900">
                <a:solidFill>
                  <a:prstClr val="white"/>
                </a:solidFill>
                <a:ea typeface="MS PGothic" pitchFamily="34" charset="-128"/>
              </a:endParaRPr>
            </a:p>
          </p:txBody>
        </p:sp>
        <p:sp>
          <p:nvSpPr>
            <p:cNvPr id="69644" name="Line 14"/>
            <p:cNvSpPr>
              <a:spLocks noChangeShapeType="1"/>
            </p:cNvSpPr>
            <p:nvPr/>
          </p:nvSpPr>
          <p:spPr bwMode="auto">
            <a:xfrm>
              <a:off x="5952" y="1288"/>
              <a:ext cx="240" cy="0"/>
            </a:xfrm>
            <a:prstGeom prst="line">
              <a:avLst/>
            </a:prstGeom>
            <a:noFill/>
            <a:ln w="63500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900">
                <a:solidFill>
                  <a:prstClr val="white"/>
                </a:solidFill>
                <a:ea typeface="MS PGothic" pitchFamily="34" charset="-128"/>
              </a:endParaRPr>
            </a:p>
          </p:txBody>
        </p:sp>
        <p:sp>
          <p:nvSpPr>
            <p:cNvPr id="69645" name="Line 16"/>
            <p:cNvSpPr>
              <a:spLocks noChangeShapeType="1"/>
            </p:cNvSpPr>
            <p:nvPr/>
          </p:nvSpPr>
          <p:spPr bwMode="auto">
            <a:xfrm>
              <a:off x="5952" y="512"/>
              <a:ext cx="240" cy="0"/>
            </a:xfrm>
            <a:prstGeom prst="line">
              <a:avLst/>
            </a:prstGeom>
            <a:noFill/>
            <a:ln w="63500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900">
                <a:solidFill>
                  <a:prstClr val="white"/>
                </a:solidFill>
                <a:ea typeface="MS PGothic" pitchFamily="34" charset="-128"/>
              </a:endParaRPr>
            </a:p>
          </p:txBody>
        </p:sp>
      </p:grp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E992AD2-379E-49F4-9D79-AEEA7C63749E}"/>
              </a:ext>
            </a:extLst>
          </p:cNvPr>
          <p:cNvCxnSpPr>
            <a:cxnSpLocks/>
          </p:cNvCxnSpPr>
          <p:nvPr/>
        </p:nvCxnSpPr>
        <p:spPr>
          <a:xfrm>
            <a:off x="431074" y="1384129"/>
            <a:ext cx="527304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7507953"/>
      </p:ext>
    </p:extLst>
  </p:cSld>
  <p:clrMapOvr>
    <a:masterClrMapping/>
  </p:clrMapOvr>
  <p:transition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77900" y="2057400"/>
            <a:ext cx="5715000" cy="3276600"/>
          </a:xfrm>
        </p:spPr>
        <p:txBody>
          <a:bodyPr/>
          <a:lstStyle/>
          <a:p>
            <a:pPr marL="0" indent="0">
              <a:spcBef>
                <a:spcPct val="30000"/>
              </a:spcBef>
              <a:buSzTx/>
              <a:buNone/>
            </a:pPr>
            <a:r>
              <a:rPr lang="en-US" altLang="en-US" sz="3200" dirty="0">
                <a:latin typeface="+mj-lt"/>
              </a:rPr>
              <a:t>Infiltrative type</a:t>
            </a:r>
          </a:p>
          <a:p>
            <a:pPr lvl="1">
              <a:spcBef>
                <a:spcPts val="1800"/>
              </a:spcBef>
              <a:buSzTx/>
            </a:pPr>
            <a:r>
              <a:rPr lang="en-US" altLang="en-US" sz="2800" dirty="0">
                <a:latin typeface="+mj-lt"/>
              </a:rPr>
              <a:t>Small glands, nests of cells or individual cells infiltrating the stroma in an area measuring at least 5 mm in linear extent</a:t>
            </a:r>
            <a:endParaRPr lang="en-US" altLang="en-US" sz="2000" dirty="0">
              <a:latin typeface="+mj-lt"/>
            </a:endParaRPr>
          </a:p>
        </p:txBody>
      </p:sp>
      <p:pic>
        <p:nvPicPr>
          <p:cNvPr id="70660" name="Picture 14" descr="Untitled-1 cop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92900" y="0"/>
            <a:ext cx="5461000" cy="685800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661" name="Picture 16" descr="Untitled-1 copy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901238" y="1"/>
            <a:ext cx="2252662" cy="313372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86AEE9EA-1497-4BB0-9F12-E94A156C0105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377825"/>
            <a:ext cx="7589838" cy="1189038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altLang="en-US" sz="3300">
                <a:latin typeface="+mj-lt"/>
              </a:rPr>
              <a:t>     Invasive Mucinous Carcinoma</a:t>
            </a:r>
            <a:endParaRPr lang="en-US" altLang="en-US" sz="3300" dirty="0">
              <a:latin typeface="+mj-lt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DA9EC0A-96F2-4AF3-8D23-D31510881CE8}"/>
              </a:ext>
            </a:extLst>
          </p:cNvPr>
          <p:cNvCxnSpPr>
            <a:cxnSpLocks/>
          </p:cNvCxnSpPr>
          <p:nvPr/>
        </p:nvCxnSpPr>
        <p:spPr>
          <a:xfrm>
            <a:off x="431074" y="1384129"/>
            <a:ext cx="527304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0312326"/>
      </p:ext>
    </p:extLst>
  </p:cSld>
  <p:clrMapOvr>
    <a:masterClrMapping/>
  </p:clrMapOvr>
  <p:transition/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9026" name="Rectangle 2"/>
          <p:cNvSpPr>
            <a:spLocks noGrp="1" noChangeArrowheads="1"/>
          </p:cNvSpPr>
          <p:nvPr>
            <p:ph type="title"/>
          </p:nvPr>
        </p:nvSpPr>
        <p:spPr>
          <a:xfrm>
            <a:off x="1464336" y="0"/>
            <a:ext cx="9263328" cy="1127884"/>
          </a:xfrm>
          <a:noFill/>
        </p:spPr>
        <p:txBody>
          <a:bodyPr>
            <a:normAutofit/>
          </a:bodyPr>
          <a:lstStyle/>
          <a:p>
            <a:pPr algn="ctr"/>
            <a:r>
              <a:rPr lang="en-US" altLang="en-US" sz="36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Mucinous Carcinoma </a:t>
            </a:r>
          </a:p>
        </p:txBody>
      </p:sp>
      <p:sp>
        <p:nvSpPr>
          <p:cNvPr id="769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50919" y="1342244"/>
            <a:ext cx="9890163" cy="4274782"/>
          </a:xfrm>
        </p:spPr>
        <p:txBody>
          <a:bodyPr>
            <a:normAutofit/>
          </a:bodyPr>
          <a:lstStyle/>
          <a:p>
            <a:pPr lvl="1">
              <a:buClr>
                <a:schemeClr val="tx1"/>
              </a:buClr>
            </a:pPr>
            <a:r>
              <a:rPr lang="en-US" altLang="en-US" sz="2700" dirty="0">
                <a:latin typeface="+mj-lt"/>
              </a:rPr>
              <a:t>Intraepithelial Carcinoma</a:t>
            </a:r>
          </a:p>
          <a:p>
            <a:pPr lvl="2">
              <a:buClr>
                <a:schemeClr val="tx1"/>
              </a:buClr>
            </a:pPr>
            <a:r>
              <a:rPr lang="en-US" altLang="en-US" sz="2700" dirty="0">
                <a:latin typeface="+mj-lt"/>
              </a:rPr>
              <a:t>Stage I disease, recurrence rate 5%  </a:t>
            </a:r>
          </a:p>
          <a:p>
            <a:pPr lvl="1">
              <a:buClr>
                <a:schemeClr val="tx1"/>
              </a:buClr>
            </a:pPr>
            <a:r>
              <a:rPr lang="en-US" altLang="en-US" sz="2700" dirty="0">
                <a:latin typeface="+mj-lt"/>
              </a:rPr>
              <a:t>Invasive Carcinoma </a:t>
            </a:r>
          </a:p>
          <a:p>
            <a:pPr lvl="2">
              <a:buClr>
                <a:schemeClr val="tx1"/>
              </a:buClr>
            </a:pPr>
            <a:r>
              <a:rPr lang="en-US" altLang="en-US" sz="2700" dirty="0">
                <a:latin typeface="+mj-lt"/>
              </a:rPr>
              <a:t>Stage I disease , 5-year survival 91% </a:t>
            </a:r>
          </a:p>
          <a:p>
            <a:pPr lvl="2">
              <a:buClr>
                <a:schemeClr val="tx1"/>
              </a:buClr>
            </a:pPr>
            <a:r>
              <a:rPr lang="en-US" altLang="en-US" sz="2700" dirty="0">
                <a:latin typeface="+mj-lt"/>
              </a:rPr>
              <a:t>Advanced stage disease, all patients die of disease</a:t>
            </a:r>
          </a:p>
          <a:p>
            <a:pPr lvl="2">
              <a:buClr>
                <a:schemeClr val="tx1"/>
              </a:buClr>
            </a:pPr>
            <a:r>
              <a:rPr lang="en-US" altLang="en-US" sz="2700" dirty="0">
                <a:latin typeface="+mj-lt"/>
              </a:rPr>
              <a:t>Expansile pattern more common than the infiltrative pattern </a:t>
            </a:r>
          </a:p>
          <a:p>
            <a:pPr lvl="3">
              <a:buClr>
                <a:schemeClr val="tx1"/>
              </a:buClr>
            </a:pPr>
            <a:r>
              <a:rPr lang="en-US" altLang="en-US" sz="2700" dirty="0">
                <a:latin typeface="+mj-lt"/>
              </a:rPr>
              <a:t>Recurrences in stage I tumors with an expansile pattern tend to be seen in the pelvis </a:t>
            </a:r>
          </a:p>
          <a:p>
            <a:pPr lvl="2">
              <a:buClr>
                <a:schemeClr val="tx1"/>
              </a:buClr>
            </a:pPr>
            <a:r>
              <a:rPr lang="en-US" altLang="en-US" sz="2700" dirty="0">
                <a:latin typeface="+mj-lt"/>
              </a:rPr>
              <a:t>Infiltrative invasion appears to be more aggressive than the expansile type</a:t>
            </a:r>
            <a:r>
              <a:rPr lang="en-US" altLang="en-US" sz="2700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D581035-F802-4104-8D79-83BC3873AEDC}"/>
              </a:ext>
            </a:extLst>
          </p:cNvPr>
          <p:cNvSpPr/>
          <p:nvPr/>
        </p:nvSpPr>
        <p:spPr>
          <a:xfrm>
            <a:off x="9109979" y="5201527"/>
            <a:ext cx="2244520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AutoFit/>
          </a:bodyPr>
          <a:lstStyle/>
          <a:p>
            <a:pPr marL="0" lvl="4">
              <a:buClr>
                <a:schemeClr val="tx1"/>
              </a:buClr>
            </a:pPr>
            <a:r>
              <a:rPr lang="en-US" altLang="en-US" sz="1200" dirty="0" err="1">
                <a:solidFill>
                  <a:schemeClr val="tx1"/>
                </a:solidFill>
                <a:latin typeface="+mj-lt"/>
              </a:rPr>
              <a:t>Riopel</a:t>
            </a:r>
            <a:r>
              <a:rPr lang="en-US" altLang="en-US" sz="1200" dirty="0">
                <a:solidFill>
                  <a:schemeClr val="tx1"/>
                </a:solidFill>
                <a:latin typeface="+mj-lt"/>
              </a:rPr>
              <a:t> MA, et al., 1999</a:t>
            </a:r>
          </a:p>
          <a:p>
            <a:pPr marL="0" lvl="4">
              <a:buClr>
                <a:schemeClr val="tx1"/>
              </a:buClr>
            </a:pPr>
            <a:r>
              <a:rPr lang="en-US" altLang="en-US" sz="1200" dirty="0">
                <a:solidFill>
                  <a:schemeClr val="tx1"/>
                </a:solidFill>
                <a:latin typeface="+mj-lt"/>
              </a:rPr>
              <a:t>Lee KR, and Scully RE., 2000; Rodriguez IM, and Prat J., 2002</a:t>
            </a:r>
          </a:p>
          <a:p>
            <a:pPr marL="0" lvl="4">
              <a:buClr>
                <a:schemeClr val="tx1"/>
              </a:buClr>
            </a:pPr>
            <a:r>
              <a:rPr lang="en-US" altLang="en-US" sz="1200" dirty="0" err="1">
                <a:solidFill>
                  <a:schemeClr val="tx1"/>
                </a:solidFill>
                <a:latin typeface="+mj-lt"/>
              </a:rPr>
              <a:t>Gouy</a:t>
            </a:r>
            <a:r>
              <a:rPr lang="en-US" altLang="en-US" sz="1200" dirty="0">
                <a:solidFill>
                  <a:schemeClr val="tx1"/>
                </a:solidFill>
                <a:latin typeface="+mj-lt"/>
              </a:rPr>
              <a:t> S, et al., 2018</a:t>
            </a:r>
            <a:endParaRPr lang="en-US" altLang="en-US" sz="1400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AC92923-E5B6-4573-AB88-1CBF159BE33B}"/>
              </a:ext>
            </a:extLst>
          </p:cNvPr>
          <p:cNvCxnSpPr/>
          <p:nvPr/>
        </p:nvCxnSpPr>
        <p:spPr>
          <a:xfrm>
            <a:off x="518160" y="11278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1118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Molecular Alterations in Ovarian Mucinous Carcinoma</a:t>
            </a:r>
          </a:p>
        </p:txBody>
      </p:sp>
      <p:sp>
        <p:nvSpPr>
          <p:cNvPr id="7" name="Rectangle 6"/>
          <p:cNvSpPr/>
          <p:nvPr/>
        </p:nvSpPr>
        <p:spPr bwMode="auto">
          <a:xfrm>
            <a:off x="1008184" y="1167807"/>
            <a:ext cx="10175630" cy="7679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/>
              <a:t>Kelemen LE, </a:t>
            </a:r>
            <a:r>
              <a:rPr lang="en-US" sz="2000" dirty="0" err="1"/>
              <a:t>Köbel</a:t>
            </a:r>
            <a:r>
              <a:rPr lang="en-US" sz="2000" dirty="0"/>
              <a:t> M. 2011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3869950"/>
              </p:ext>
            </p:extLst>
          </p:nvPr>
        </p:nvGraphicFramePr>
        <p:xfrm>
          <a:off x="893041" y="1935711"/>
          <a:ext cx="10399821" cy="37897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134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863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9552">
                <a:tc>
                  <a:txBody>
                    <a:bodyPr/>
                    <a:lstStyle/>
                    <a:p>
                      <a:pPr algn="ctr"/>
                      <a:r>
                        <a:rPr lang="en-US" sz="2400" cap="none" spc="0" dirty="0"/>
                        <a:t>Molecular Alteration</a:t>
                      </a:r>
                      <a:endParaRPr lang="en-US" sz="2400" b="1" cap="none" spc="0" dirty="0">
                        <a:solidFill>
                          <a:schemeClr val="tx1"/>
                        </a:solidFill>
                        <a:latin typeface="+mj-lt"/>
                        <a:cs typeface="Arial" pitchFamily="34" charset="0"/>
                      </a:endParaRPr>
                    </a:p>
                  </a:txBody>
                  <a:tcPr marL="93837" marR="116568" marT="26811" marB="20108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cap="none" spc="0" dirty="0"/>
                        <a:t>Ovarian Mucinous Carcinoma</a:t>
                      </a:r>
                      <a:endParaRPr lang="en-US" sz="2400" b="1" cap="none" spc="0" dirty="0">
                        <a:solidFill>
                          <a:schemeClr val="tx1"/>
                        </a:solidFill>
                        <a:latin typeface="+mj-lt"/>
                        <a:cs typeface="Arial" pitchFamily="34" charset="0"/>
                      </a:endParaRPr>
                    </a:p>
                  </a:txBody>
                  <a:tcPr marL="93837" marR="116568" marT="26811" marB="20108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1090">
                <a:tc>
                  <a:txBody>
                    <a:bodyPr/>
                    <a:lstStyle/>
                    <a:p>
                      <a:r>
                        <a:rPr lang="en-US" sz="2000" cap="none" spc="0" dirty="0"/>
                        <a:t>MSI-H</a:t>
                      </a:r>
                      <a:endParaRPr lang="en-US" sz="2000" cap="none" spc="0" dirty="0">
                        <a:solidFill>
                          <a:schemeClr val="tx1"/>
                        </a:solidFill>
                        <a:latin typeface="+mj-lt"/>
                        <a:cs typeface="Arial" pitchFamily="34" charset="0"/>
                      </a:endParaRPr>
                    </a:p>
                  </a:txBody>
                  <a:tcPr marL="93837" marR="116568" marT="26811" marB="20108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cap="none" spc="0" dirty="0"/>
                        <a:t>22%</a:t>
                      </a:r>
                      <a:endParaRPr lang="en-US" sz="2000" cap="none" spc="0" dirty="0">
                        <a:solidFill>
                          <a:schemeClr val="tx1"/>
                        </a:solidFill>
                        <a:latin typeface="+mj-lt"/>
                        <a:cs typeface="Arial" pitchFamily="34" charset="0"/>
                      </a:endParaRPr>
                    </a:p>
                  </a:txBody>
                  <a:tcPr marL="93837" marR="116568" marT="26811" marB="20108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1090">
                <a:tc>
                  <a:txBody>
                    <a:bodyPr/>
                    <a:lstStyle/>
                    <a:p>
                      <a:r>
                        <a:rPr lang="en-US" sz="2000" cap="none" spc="0" dirty="0"/>
                        <a:t>KRAS mutation</a:t>
                      </a:r>
                      <a:endParaRPr lang="en-US" sz="2000" cap="none" spc="0" dirty="0">
                        <a:solidFill>
                          <a:schemeClr val="tx1"/>
                        </a:solidFill>
                        <a:latin typeface="+mj-lt"/>
                        <a:cs typeface="Arial" pitchFamily="34" charset="0"/>
                      </a:endParaRPr>
                    </a:p>
                  </a:txBody>
                  <a:tcPr marL="93837" marR="116568" marT="26811" marB="20108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cap="none" spc="0" dirty="0"/>
                        <a:t>43%</a:t>
                      </a:r>
                      <a:endParaRPr lang="en-US" sz="2000" cap="none" spc="0" dirty="0">
                        <a:solidFill>
                          <a:schemeClr val="tx1"/>
                        </a:solidFill>
                        <a:latin typeface="+mj-lt"/>
                        <a:cs typeface="Arial" pitchFamily="34" charset="0"/>
                      </a:endParaRPr>
                    </a:p>
                  </a:txBody>
                  <a:tcPr marL="93837" marR="116568" marT="26811" marB="20108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1090">
                <a:tc>
                  <a:txBody>
                    <a:bodyPr/>
                    <a:lstStyle/>
                    <a:p>
                      <a:r>
                        <a:rPr lang="en-US" sz="2000" cap="none" spc="0"/>
                        <a:t>BRAF mutation</a:t>
                      </a:r>
                      <a:endParaRPr lang="en-US" sz="2000" cap="none" spc="0">
                        <a:solidFill>
                          <a:schemeClr val="tx1"/>
                        </a:solidFill>
                        <a:latin typeface="+mj-lt"/>
                        <a:cs typeface="Arial" pitchFamily="34" charset="0"/>
                      </a:endParaRPr>
                    </a:p>
                  </a:txBody>
                  <a:tcPr marL="93837" marR="116568" marT="26811" marB="20108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cap="none" spc="0" dirty="0"/>
                        <a:t>0%</a:t>
                      </a:r>
                      <a:endParaRPr lang="en-US" sz="2000" cap="none" spc="0" dirty="0">
                        <a:solidFill>
                          <a:schemeClr val="tx1"/>
                        </a:solidFill>
                        <a:latin typeface="+mj-lt"/>
                        <a:cs typeface="Arial" pitchFamily="34" charset="0"/>
                      </a:endParaRPr>
                    </a:p>
                  </a:txBody>
                  <a:tcPr marL="93837" marR="116568" marT="26811" marB="20108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1090">
                <a:tc>
                  <a:txBody>
                    <a:bodyPr/>
                    <a:lstStyle/>
                    <a:p>
                      <a:r>
                        <a:rPr lang="en-US" sz="2000" cap="none" spc="0"/>
                        <a:t>HER2 amplification</a:t>
                      </a:r>
                      <a:endParaRPr lang="en-US" sz="2000" cap="none" spc="0">
                        <a:solidFill>
                          <a:schemeClr val="tx1"/>
                        </a:solidFill>
                        <a:latin typeface="+mj-lt"/>
                        <a:cs typeface="Arial" pitchFamily="34" charset="0"/>
                      </a:endParaRPr>
                    </a:p>
                  </a:txBody>
                  <a:tcPr marL="93837" marR="116568" marT="26811" marB="20108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cap="none" spc="0" dirty="0"/>
                        <a:t>18%</a:t>
                      </a:r>
                      <a:endParaRPr lang="en-US" sz="2000" cap="none" spc="0" dirty="0">
                        <a:solidFill>
                          <a:schemeClr val="tx1"/>
                        </a:solidFill>
                        <a:latin typeface="+mj-lt"/>
                        <a:cs typeface="Arial" pitchFamily="34" charset="0"/>
                      </a:endParaRPr>
                    </a:p>
                  </a:txBody>
                  <a:tcPr marL="93837" marR="116568" marT="26811" marB="20108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1090">
                <a:tc>
                  <a:txBody>
                    <a:bodyPr/>
                    <a:lstStyle/>
                    <a:p>
                      <a:r>
                        <a:rPr lang="en-US" sz="2000" cap="none" spc="0"/>
                        <a:t>APC or CTNNB1</a:t>
                      </a:r>
                      <a:r>
                        <a:rPr lang="en-US" sz="2000" cap="none" spc="0" baseline="0"/>
                        <a:t> mutations</a:t>
                      </a:r>
                      <a:endParaRPr lang="en-US" sz="2000" cap="none" spc="0">
                        <a:solidFill>
                          <a:schemeClr val="tx1"/>
                        </a:solidFill>
                        <a:latin typeface="+mj-lt"/>
                        <a:cs typeface="Arial" pitchFamily="34" charset="0"/>
                      </a:endParaRPr>
                    </a:p>
                  </a:txBody>
                  <a:tcPr marL="93837" marR="116568" marT="26811" marB="20108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cap="none" spc="0" dirty="0"/>
                        <a:t>9%</a:t>
                      </a:r>
                      <a:endParaRPr lang="en-US" sz="2000" cap="none" spc="0" dirty="0">
                        <a:solidFill>
                          <a:schemeClr val="tx1"/>
                        </a:solidFill>
                        <a:latin typeface="+mj-lt"/>
                        <a:cs typeface="Arial" pitchFamily="34" charset="0"/>
                      </a:endParaRPr>
                    </a:p>
                  </a:txBody>
                  <a:tcPr marL="93837" marR="116568" marT="26811" marB="20108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1090">
                <a:tc>
                  <a:txBody>
                    <a:bodyPr/>
                    <a:lstStyle/>
                    <a:p>
                      <a:r>
                        <a:rPr lang="en-US" sz="2000" cap="none" spc="0"/>
                        <a:t>TP53 mutations</a:t>
                      </a:r>
                      <a:endParaRPr lang="en-US" sz="2000" cap="none" spc="0">
                        <a:solidFill>
                          <a:schemeClr val="tx1"/>
                        </a:solidFill>
                        <a:latin typeface="+mj-lt"/>
                        <a:cs typeface="Arial" pitchFamily="34" charset="0"/>
                      </a:endParaRPr>
                    </a:p>
                  </a:txBody>
                  <a:tcPr marL="93837" marR="116568" marT="26811" marB="20108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cap="none" spc="0" dirty="0"/>
                        <a:t>26%</a:t>
                      </a:r>
                      <a:endParaRPr lang="en-US" sz="2000" cap="none" spc="0" dirty="0">
                        <a:solidFill>
                          <a:schemeClr val="tx1"/>
                        </a:solidFill>
                        <a:latin typeface="+mj-lt"/>
                        <a:cs typeface="Arial" pitchFamily="34" charset="0"/>
                      </a:endParaRPr>
                    </a:p>
                  </a:txBody>
                  <a:tcPr marL="93837" marR="116568" marT="26811" marB="20108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A0E9B42-6915-4D60-9FC2-539C61F0F928}"/>
              </a:ext>
            </a:extLst>
          </p:cNvPr>
          <p:cNvCxnSpPr/>
          <p:nvPr/>
        </p:nvCxnSpPr>
        <p:spPr>
          <a:xfrm>
            <a:off x="518160" y="11278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556432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CC5F8-4D43-4033-87D2-F6AEBCB5B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35052"/>
            <a:ext cx="3093720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Anaplastic Carcinoma</a:t>
            </a:r>
          </a:p>
        </p:txBody>
      </p:sp>
      <p:pic>
        <p:nvPicPr>
          <p:cNvPr id="7" name="Picture 2" descr="Mucinous Carcinoma S12-18919 #14">
            <a:extLst>
              <a:ext uri="{FF2B5EF4-FFF2-40B4-BE49-F238E27FC236}">
                <a16:creationId xmlns:a16="http://schemas.microsoft.com/office/drawing/2014/main" id="{EAE079CD-F0AB-4FF4-A37F-58DD3A6218C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410" r="20716" b="1"/>
          <a:stretch/>
        </p:blipFill>
        <p:spPr bwMode="auto">
          <a:xfrm>
            <a:off x="8142566" y="92801"/>
            <a:ext cx="3931900" cy="40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Mucinous Carcinoma S12-18919 #01">
            <a:extLst>
              <a:ext uri="{FF2B5EF4-FFF2-40B4-BE49-F238E27FC236}">
                <a16:creationId xmlns:a16="http://schemas.microsoft.com/office/drawing/2014/main" id="{4F009558-7852-46B5-B13C-6DBFC3E367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26125" b="1"/>
          <a:stretch/>
        </p:blipFill>
        <p:spPr bwMode="auto">
          <a:xfrm>
            <a:off x="198120" y="105161"/>
            <a:ext cx="3931920" cy="4005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Mucinous Carcinoma S12-18919 #04">
            <a:extLst>
              <a:ext uri="{FF2B5EF4-FFF2-40B4-BE49-F238E27FC236}">
                <a16:creationId xmlns:a16="http://schemas.microsoft.com/office/drawing/2014/main" id="{F2E2E948-C889-432E-B06A-64BE72BC0E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64" r="1" b="18261"/>
          <a:stretch/>
        </p:blipFill>
        <p:spPr bwMode="auto">
          <a:xfrm rot="16200000">
            <a:off x="4133767" y="141736"/>
            <a:ext cx="4005072" cy="3931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C5D752-5A71-427B-AA9E-C8746EF210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80266" y="4435052"/>
            <a:ext cx="7570434" cy="21054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atin typeface="+mj-lt"/>
                <a:cs typeface="+mn-cs"/>
              </a:rPr>
              <a:t>Keratin may be used to enhance the extent of the tumor, if spindle cells are present </a:t>
            </a:r>
          </a:p>
          <a:p>
            <a:r>
              <a:rPr lang="en-US" dirty="0">
                <a:latin typeface="+mj-lt"/>
                <a:cs typeface="+mn-cs"/>
              </a:rPr>
              <a:t>Pts who present with stage 1A disease tend to have a favorable outcome</a:t>
            </a:r>
          </a:p>
        </p:txBody>
      </p:sp>
    </p:spTree>
    <p:extLst>
      <p:ext uri="{BB962C8B-B14F-4D97-AF65-F5344CB8AC3E}">
        <p14:creationId xmlns:p14="http://schemas.microsoft.com/office/powerpoint/2010/main" val="2177226369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17877-1FBB-4A0B-84D5-E257722EB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264" y="241301"/>
            <a:ext cx="4753535" cy="16724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Endometrioid Borderline Tumor </a:t>
            </a:r>
          </a:p>
        </p:txBody>
      </p:sp>
      <p:pic>
        <p:nvPicPr>
          <p:cNvPr id="14" name="Picture 13" descr="Background pattern&#10;&#10;Description automatically generated">
            <a:extLst>
              <a:ext uri="{FF2B5EF4-FFF2-40B4-BE49-F238E27FC236}">
                <a16:creationId xmlns:a16="http://schemas.microsoft.com/office/drawing/2014/main" id="{BDB49A98-C573-44D5-AEBA-4AE147DF97D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3900"/>
          <a:stretch/>
        </p:blipFill>
        <p:spPr>
          <a:xfrm rot="16200000">
            <a:off x="-171436" y="166794"/>
            <a:ext cx="3339649" cy="3006061"/>
          </a:xfrm>
          <a:prstGeom prst="rect">
            <a:avLst/>
          </a:prstGeom>
        </p:spPr>
      </p:pic>
      <p:pic>
        <p:nvPicPr>
          <p:cNvPr id="8" name="Content Placeholder 7" descr="A picture containing fabric&#10;&#10;Description automatically generated">
            <a:extLst>
              <a:ext uri="{FF2B5EF4-FFF2-40B4-BE49-F238E27FC236}">
                <a16:creationId xmlns:a16="http://schemas.microsoft.com/office/drawing/2014/main" id="{6824C984-7488-4EEA-9A34-40A10D148E5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0174" r="415"/>
          <a:stretch/>
        </p:blipFill>
        <p:spPr>
          <a:xfrm>
            <a:off x="3198068" y="10"/>
            <a:ext cx="2991088" cy="3339639"/>
          </a:xfrm>
          <a:prstGeom prst="rect">
            <a:avLst/>
          </a:prstGeom>
        </p:spPr>
      </p:pic>
      <p:pic>
        <p:nvPicPr>
          <p:cNvPr id="6" name="Content Placeholder 5" descr="Map&#10;&#10;Description automatically generated">
            <a:extLst>
              <a:ext uri="{FF2B5EF4-FFF2-40B4-BE49-F238E27FC236}">
                <a16:creationId xmlns:a16="http://schemas.microsoft.com/office/drawing/2014/main" id="{31B7DE5C-7735-44B5-8A50-6BA6F453015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186" r="1" b="15189"/>
          <a:stretch/>
        </p:blipFill>
        <p:spPr>
          <a:xfrm>
            <a:off x="-2" y="3518351"/>
            <a:ext cx="6189158" cy="3339649"/>
          </a:xfrm>
          <a:prstGeom prst="rect">
            <a:avLst/>
          </a:prstGeom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A679C66C-A613-1AD7-C350-22BBC9F42E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00265" y="2161308"/>
            <a:ext cx="5000608" cy="445539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>
                <a:latin typeface="+mj-lt"/>
                <a:cs typeface="+mn-cs"/>
              </a:rPr>
              <a:t>Rare tumor </a:t>
            </a:r>
          </a:p>
          <a:p>
            <a:r>
              <a:rPr lang="en-US" sz="2400" dirty="0">
                <a:latin typeface="+mj-lt"/>
                <a:cs typeface="+mn-cs"/>
              </a:rPr>
              <a:t>No destructive invasion, it resembles atypical endometrial hyperplasia</a:t>
            </a:r>
          </a:p>
          <a:p>
            <a:r>
              <a:rPr lang="en-US" sz="2400" dirty="0">
                <a:latin typeface="+mj-lt"/>
                <a:cs typeface="+mn-cs"/>
              </a:rPr>
              <a:t>Types:</a:t>
            </a:r>
          </a:p>
          <a:p>
            <a:pPr lvl="1"/>
            <a:r>
              <a:rPr lang="en-US" dirty="0" err="1">
                <a:latin typeface="+mj-lt"/>
                <a:cs typeface="+mn-cs"/>
              </a:rPr>
              <a:t>Adenofibromatous</a:t>
            </a:r>
            <a:r>
              <a:rPr lang="en-US" dirty="0">
                <a:latin typeface="+mj-lt"/>
                <a:cs typeface="+mn-cs"/>
              </a:rPr>
              <a:t> tumor with a proliferation of glands</a:t>
            </a:r>
          </a:p>
          <a:p>
            <a:pPr lvl="2"/>
            <a:r>
              <a:rPr lang="en-US" sz="2400" dirty="0">
                <a:latin typeface="+mj-lt"/>
                <a:cs typeface="+mn-cs"/>
              </a:rPr>
              <a:t> usually with metaplastic changes </a:t>
            </a:r>
          </a:p>
          <a:p>
            <a:pPr lvl="1"/>
            <a:r>
              <a:rPr lang="en-US" dirty="0" err="1">
                <a:latin typeface="+mj-lt"/>
                <a:cs typeface="+mn-cs"/>
              </a:rPr>
              <a:t>Intracystic</a:t>
            </a:r>
            <a:r>
              <a:rPr lang="en-US" dirty="0">
                <a:latin typeface="+mj-lt"/>
                <a:cs typeface="+mn-cs"/>
              </a:rPr>
              <a:t> tumor with simple papillary architecture </a:t>
            </a:r>
          </a:p>
        </p:txBody>
      </p:sp>
    </p:spTree>
    <p:extLst>
      <p:ext uri="{BB962C8B-B14F-4D97-AF65-F5344CB8AC3E}">
        <p14:creationId xmlns:p14="http://schemas.microsoft.com/office/powerpoint/2010/main" val="1926110517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AF863-A22B-4E89-99E0-65CFDD66C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70319"/>
            <a:ext cx="4164401" cy="18518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latin typeface="+mj-lt"/>
              </a:rPr>
              <a:t>Endometrioid Borderline Tumor </a:t>
            </a:r>
            <a:endParaRPr lang="en-US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F04DB56B-C412-0630-3BE9-28EE76F1BA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87695" y="370319"/>
            <a:ext cx="6901459" cy="18518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latin typeface="+mj-lt"/>
                <a:cs typeface="+mn-cs"/>
              </a:rPr>
              <a:t>Microinvasion: confluent glandular proliferation &lt; 5 mm in linear extent</a:t>
            </a:r>
          </a:p>
          <a:p>
            <a:r>
              <a:rPr lang="en-US" sz="2400" dirty="0">
                <a:latin typeface="+mj-lt"/>
                <a:cs typeface="+mn-cs"/>
              </a:rPr>
              <a:t>Intraepithelial carcinoma: marked cytologic atypia </a:t>
            </a:r>
          </a:p>
        </p:txBody>
      </p:sp>
      <p:pic>
        <p:nvPicPr>
          <p:cNvPr id="6" name="Content Placeholder 5" descr="Background pattern&#10;&#10;Description automatically generated">
            <a:extLst>
              <a:ext uri="{FF2B5EF4-FFF2-40B4-BE49-F238E27FC236}">
                <a16:creationId xmlns:a16="http://schemas.microsoft.com/office/drawing/2014/main" id="{45FC868F-C362-4921-803C-4E4A6914BBB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805" r="8803" b="-1"/>
          <a:stretch/>
        </p:blipFill>
        <p:spPr>
          <a:xfrm>
            <a:off x="838199" y="2392326"/>
            <a:ext cx="4164414" cy="3917209"/>
          </a:xfrm>
          <a:prstGeom prst="rect">
            <a:avLst/>
          </a:prstGeom>
        </p:spPr>
      </p:pic>
      <p:pic>
        <p:nvPicPr>
          <p:cNvPr id="8" name="Content Placeholder 7" descr="A picture containing text, fabric&#10;&#10;Description automatically generated">
            <a:extLst>
              <a:ext uri="{FF2B5EF4-FFF2-40B4-BE49-F238E27FC236}">
                <a16:creationId xmlns:a16="http://schemas.microsoft.com/office/drawing/2014/main" id="{0B561094-AC8C-4FB4-837C-7F9203F43F2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960" r="-3" b="8795"/>
          <a:stretch/>
        </p:blipFill>
        <p:spPr>
          <a:xfrm>
            <a:off x="5188940" y="2392326"/>
            <a:ext cx="6298971" cy="3917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153831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29A0A-CAE5-428D-B29F-0B28AFBA4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533" y="0"/>
            <a:ext cx="10178934" cy="85634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dirty="0">
                <a:latin typeface="+mj-lt"/>
              </a:rPr>
              <a:t>Endometrioid Carcinoma </a:t>
            </a:r>
            <a:endParaRPr lang="en-US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Content Placeholder 5" descr="A picture containing text, fabric&#10;&#10;Description automatically generated">
            <a:extLst>
              <a:ext uri="{FF2B5EF4-FFF2-40B4-BE49-F238E27FC236}">
                <a16:creationId xmlns:a16="http://schemas.microsoft.com/office/drawing/2014/main" id="{9ABF0A3E-836A-486D-9850-0604A4ABA48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838" r="-2" b="10763"/>
          <a:stretch/>
        </p:blipFill>
        <p:spPr>
          <a:xfrm>
            <a:off x="198741" y="2410448"/>
            <a:ext cx="5803323" cy="3890357"/>
          </a:xfrm>
          <a:prstGeom prst="rect">
            <a:avLst/>
          </a:prstGeom>
        </p:spPr>
      </p:pic>
      <p:pic>
        <p:nvPicPr>
          <p:cNvPr id="8" name="Content Placeholder 7" descr="A picture containing coral, coelenterate, fabric&#10;&#10;Description automatically generated">
            <a:extLst>
              <a:ext uri="{FF2B5EF4-FFF2-40B4-BE49-F238E27FC236}">
                <a16:creationId xmlns:a16="http://schemas.microsoft.com/office/drawing/2014/main" id="{3E018D23-7594-420D-841C-77A4813C459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14368" r="-2" b="20270"/>
          <a:stretch/>
        </p:blipFill>
        <p:spPr>
          <a:xfrm>
            <a:off x="6189934" y="2410448"/>
            <a:ext cx="5803323" cy="3890357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08183-7A18-43C1-80DF-8805F9594504}"/>
              </a:ext>
            </a:extLst>
          </p:cNvPr>
          <p:cNvSpPr/>
          <p:nvPr/>
        </p:nvSpPr>
        <p:spPr>
          <a:xfrm>
            <a:off x="198741" y="1819521"/>
            <a:ext cx="5917768" cy="46139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+mj-lt"/>
              </a:rPr>
              <a:t>Back-to-back glandular proliferation &gt; 5mm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7997F9-FCC1-430F-A632-DD454E0B0035}"/>
              </a:ext>
            </a:extLst>
          </p:cNvPr>
          <p:cNvSpPr/>
          <p:nvPr/>
        </p:nvSpPr>
        <p:spPr>
          <a:xfrm>
            <a:off x="5991633" y="1823017"/>
            <a:ext cx="5796961" cy="454403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chemeClr val="tx1"/>
                </a:solidFill>
                <a:latin typeface="+mj-lt"/>
              </a:rPr>
              <a:t>Intracystic</a:t>
            </a:r>
            <a:r>
              <a:rPr lang="en-US" sz="2400" dirty="0">
                <a:solidFill>
                  <a:schemeClr val="tx1"/>
                </a:solidFill>
                <a:latin typeface="+mj-lt"/>
              </a:rPr>
              <a:t> complex papillary growth 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1854273-D780-45D6-B06A-83E0172A2E7C}"/>
              </a:ext>
            </a:extLst>
          </p:cNvPr>
          <p:cNvCxnSpPr/>
          <p:nvPr/>
        </p:nvCxnSpPr>
        <p:spPr>
          <a:xfrm>
            <a:off x="518160" y="11278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5527328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64DFC-E4AB-47CF-9713-2606B45A6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739222"/>
            <a:ext cx="3538728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Endometrioid Carcinoma </a:t>
            </a:r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6BB338AF-78F7-A574-C0B4-721F6785C6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13020" y="267625"/>
            <a:ext cx="8343900" cy="258911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latin typeface="+mj-lt"/>
                <a:cs typeface="+mn-cs"/>
              </a:rPr>
              <a:t>Confounding histological features:</a:t>
            </a:r>
          </a:p>
          <a:p>
            <a:pPr lvl="1">
              <a:spcBef>
                <a:spcPts val="1800"/>
              </a:spcBef>
            </a:pPr>
            <a:r>
              <a:rPr lang="en-US" dirty="0">
                <a:latin typeface="+mj-lt"/>
                <a:cs typeface="+mn-cs"/>
              </a:rPr>
              <a:t>Nuclear disorganization, to exclude high-grade serous carcinoma </a:t>
            </a:r>
          </a:p>
          <a:p>
            <a:pPr marL="457200" lvl="1" indent="0">
              <a:buNone/>
            </a:pPr>
            <a:r>
              <a:rPr lang="en-US" dirty="0">
                <a:latin typeface="+mj-lt"/>
                <a:cs typeface="+mn-cs"/>
              </a:rPr>
              <a:t>      (WT-1, p53, and p16)</a:t>
            </a:r>
          </a:p>
          <a:p>
            <a:pPr lvl="1"/>
            <a:r>
              <a:rPr lang="en-US" dirty="0">
                <a:latin typeface="+mj-lt"/>
                <a:cs typeface="+mn-cs"/>
              </a:rPr>
              <a:t>Eosinophilic luminal contents, to exclude mesonephric-like carcinoma (ER, PR, GATA-3, and TTF-1)</a:t>
            </a:r>
          </a:p>
        </p:txBody>
      </p:sp>
      <p:pic>
        <p:nvPicPr>
          <p:cNvPr id="10" name="Content Placeholder 9" descr="A picture containing fabric&#10;&#10;Description automatically generated">
            <a:extLst>
              <a:ext uri="{FF2B5EF4-FFF2-40B4-BE49-F238E27FC236}">
                <a16:creationId xmlns:a16="http://schemas.microsoft.com/office/drawing/2014/main" id="{93C200D0-CE62-4C3F-8B4B-696165D2392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6859" b="1"/>
          <a:stretch/>
        </p:blipFill>
        <p:spPr>
          <a:xfrm>
            <a:off x="557791" y="3115056"/>
            <a:ext cx="4326599" cy="3483864"/>
          </a:xfrm>
          <a:prstGeom prst="rect">
            <a:avLst/>
          </a:prstGeom>
        </p:spPr>
      </p:pic>
      <p:pic>
        <p:nvPicPr>
          <p:cNvPr id="16" name="Content Placeholder 15" descr="A picture containing fabric&#10;&#10;Description automatically generated">
            <a:extLst>
              <a:ext uri="{FF2B5EF4-FFF2-40B4-BE49-F238E27FC236}">
                <a16:creationId xmlns:a16="http://schemas.microsoft.com/office/drawing/2014/main" id="{3EDFC588-CC99-478C-9E16-CF85B43EE60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2776" r="-3" b="7338"/>
          <a:stretch/>
        </p:blipFill>
        <p:spPr>
          <a:xfrm>
            <a:off x="5074877" y="3110397"/>
            <a:ext cx="6646980" cy="3483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831771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BF023-AD72-40FE-BEFB-60D8C8521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748" y="185742"/>
            <a:ext cx="3300984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latin typeface="+mj-lt"/>
              </a:rPr>
              <a:t>Endometrioid Carcinoma </a:t>
            </a:r>
            <a:endParaRPr lang="en-US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7" name="Content Placeholder 19">
            <a:extLst>
              <a:ext uri="{FF2B5EF4-FFF2-40B4-BE49-F238E27FC236}">
                <a16:creationId xmlns:a16="http://schemas.microsoft.com/office/drawing/2014/main" id="{DC5E3F91-8BA8-4506-7BAD-473779B91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5796" y="748256"/>
            <a:ext cx="7966456" cy="7569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latin typeface="+mj-lt"/>
                <a:cs typeface="+mn-cs"/>
              </a:rPr>
              <a:t>IHC confounding findings: CDX2+ and WT-1+</a:t>
            </a:r>
          </a:p>
          <a:p>
            <a:pPr marL="0" indent="0">
              <a:buNone/>
            </a:pPr>
            <a:endParaRPr lang="en-US" sz="1800" dirty="0">
              <a:latin typeface="+mn-lt"/>
              <a:cs typeface="+mn-cs"/>
            </a:endParaRPr>
          </a:p>
        </p:txBody>
      </p:sp>
      <p:pic>
        <p:nvPicPr>
          <p:cNvPr id="16" name="Picture 15" descr="A picture containing fabric&#10;&#10;Description automatically generated">
            <a:extLst>
              <a:ext uri="{FF2B5EF4-FFF2-40B4-BE49-F238E27FC236}">
                <a16:creationId xmlns:a16="http://schemas.microsoft.com/office/drawing/2014/main" id="{9F87398A-BF1A-4A99-8D58-A38A46B1BC3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2926" r="18657"/>
          <a:stretch/>
        </p:blipFill>
        <p:spPr>
          <a:xfrm>
            <a:off x="6133870" y="2035879"/>
            <a:ext cx="2878328" cy="3695402"/>
          </a:xfrm>
          <a:prstGeom prst="rect">
            <a:avLst/>
          </a:prstGeom>
        </p:spPr>
      </p:pic>
      <p:pic>
        <p:nvPicPr>
          <p:cNvPr id="6" name="Content Placeholder 5" descr="A picture containing fabric&#10;&#10;Description automatically generated">
            <a:extLst>
              <a:ext uri="{FF2B5EF4-FFF2-40B4-BE49-F238E27FC236}">
                <a16:creationId xmlns:a16="http://schemas.microsoft.com/office/drawing/2014/main" id="{5C2CE370-BFB8-47D4-BEB9-DE959A90672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3332" r="18250"/>
          <a:stretch/>
        </p:blipFill>
        <p:spPr>
          <a:xfrm>
            <a:off x="143534" y="2035879"/>
            <a:ext cx="2878328" cy="3695402"/>
          </a:xfrm>
          <a:prstGeom prst="rect">
            <a:avLst/>
          </a:prstGeom>
        </p:spPr>
      </p:pic>
      <p:pic>
        <p:nvPicPr>
          <p:cNvPr id="14" name="Picture 13" descr="Background pattern&#10;&#10;Description automatically generated">
            <a:extLst>
              <a:ext uri="{FF2B5EF4-FFF2-40B4-BE49-F238E27FC236}">
                <a16:creationId xmlns:a16="http://schemas.microsoft.com/office/drawing/2014/main" id="{F509C457-B2B2-4C2D-83C9-6ED22C8E9198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7113" r="24470"/>
          <a:stretch/>
        </p:blipFill>
        <p:spPr>
          <a:xfrm>
            <a:off x="3138702" y="2035879"/>
            <a:ext cx="2878328" cy="3695402"/>
          </a:xfrm>
          <a:prstGeom prst="rect">
            <a:avLst/>
          </a:prstGeom>
        </p:spPr>
      </p:pic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E5C2A032-2BE5-46B4-A6F9-E06BB962811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8" cstate="screen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8954" r="22629"/>
          <a:stretch/>
        </p:blipFill>
        <p:spPr>
          <a:xfrm>
            <a:off x="9129038" y="2035879"/>
            <a:ext cx="2878328" cy="369540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7910576A-CE5F-448C-8E32-A895C1746940}"/>
              </a:ext>
            </a:extLst>
          </p:cNvPr>
          <p:cNvSpPr/>
          <p:nvPr/>
        </p:nvSpPr>
        <p:spPr>
          <a:xfrm>
            <a:off x="1103653" y="5747427"/>
            <a:ext cx="928493" cy="3500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CDX-2+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803A42A-C4D1-4667-B4E5-658869249838}"/>
              </a:ext>
            </a:extLst>
          </p:cNvPr>
          <p:cNvSpPr/>
          <p:nvPr/>
        </p:nvSpPr>
        <p:spPr>
          <a:xfrm>
            <a:off x="4079886" y="5747427"/>
            <a:ext cx="928493" cy="35009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WT-1+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9103852-59AF-45B7-907F-E8D07A0A1FBE}"/>
              </a:ext>
            </a:extLst>
          </p:cNvPr>
          <p:cNvSpPr/>
          <p:nvPr/>
        </p:nvSpPr>
        <p:spPr>
          <a:xfrm>
            <a:off x="7056120" y="5747427"/>
            <a:ext cx="1329674" cy="35009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p16 patchy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BCE0ADC-F543-4CF4-B721-B66194A4E802}"/>
              </a:ext>
            </a:extLst>
          </p:cNvPr>
          <p:cNvSpPr/>
          <p:nvPr/>
        </p:nvSpPr>
        <p:spPr>
          <a:xfrm>
            <a:off x="10089157" y="5747427"/>
            <a:ext cx="1529429" cy="35009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p53 wild type</a:t>
            </a:r>
          </a:p>
        </p:txBody>
      </p:sp>
    </p:spTree>
    <p:extLst>
      <p:ext uri="{BB962C8B-B14F-4D97-AF65-F5344CB8AC3E}">
        <p14:creationId xmlns:p14="http://schemas.microsoft.com/office/powerpoint/2010/main" val="86128162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27F79E8-AF02-4E42-8E58-9B124AEAFFF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5815" t="-2750" b="-1"/>
          <a:stretch/>
        </p:blipFill>
        <p:spPr>
          <a:xfrm>
            <a:off x="-1" y="0"/>
            <a:ext cx="3907255" cy="3305262"/>
          </a:xfrm>
          <a:prstGeom prst="rect">
            <a:avLst/>
          </a:prstGeom>
          <a:ln w="28575"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65BC85B-B8BC-4847-9A1A-4FAB583B235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36406" y="117547"/>
            <a:ext cx="4116994" cy="3187715"/>
          </a:xfrm>
          <a:prstGeom prst="rect">
            <a:avLst/>
          </a:prstGeom>
          <a:ln w="28575"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FFB9545-70A0-4A1C-AB38-17BFFEBC811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936" t="-391"/>
          <a:stretch/>
        </p:blipFill>
        <p:spPr>
          <a:xfrm>
            <a:off x="0" y="3416014"/>
            <a:ext cx="3907256" cy="3344304"/>
          </a:xfrm>
          <a:prstGeom prst="rect">
            <a:avLst/>
          </a:prstGeom>
          <a:ln w="28575"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7626FD3-05B4-4F4B-8790-471E46A0A491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36406" y="3442119"/>
            <a:ext cx="4116994" cy="3318065"/>
          </a:xfrm>
          <a:prstGeom prst="rect">
            <a:avLst/>
          </a:prstGeom>
          <a:ln w="28575">
            <a:noFill/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CFD0FD8-4DA1-4A5E-B080-309CD95A248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962" t="1570"/>
          <a:stretch/>
        </p:blipFill>
        <p:spPr>
          <a:xfrm>
            <a:off x="8282550" y="104375"/>
            <a:ext cx="3907256" cy="3200887"/>
          </a:xfrm>
          <a:prstGeom prst="rect">
            <a:avLst/>
          </a:prstGeom>
          <a:ln w="28575">
            <a:noFill/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834D474-C606-4C27-B48E-A629DFFC495B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437" t="-3760"/>
          <a:stretch/>
        </p:blipFill>
        <p:spPr>
          <a:xfrm>
            <a:off x="8282551" y="3305262"/>
            <a:ext cx="3907256" cy="3454922"/>
          </a:xfrm>
          <a:prstGeom prst="rect">
            <a:avLst/>
          </a:prstGeom>
          <a:ln w="28575"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24F7FD4-32F2-459B-A40E-9BFE4961818E}"/>
              </a:ext>
            </a:extLst>
          </p:cNvPr>
          <p:cNvSpPr/>
          <p:nvPr/>
        </p:nvSpPr>
        <p:spPr>
          <a:xfrm>
            <a:off x="309149" y="117547"/>
            <a:ext cx="3288953" cy="4864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Endometrioid vs Serous… Think Mesonephric-Like  </a:t>
            </a:r>
          </a:p>
        </p:txBody>
      </p:sp>
    </p:spTree>
    <p:extLst>
      <p:ext uri="{BB962C8B-B14F-4D97-AF65-F5344CB8AC3E}">
        <p14:creationId xmlns:p14="http://schemas.microsoft.com/office/powerpoint/2010/main" val="384710480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FE57B1C-72AA-42BF-A808-14F5A0C5741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6261" t="5683"/>
          <a:stretch/>
        </p:blipFill>
        <p:spPr>
          <a:xfrm rot="16200000">
            <a:off x="640892" y="-495490"/>
            <a:ext cx="3225270" cy="4456250"/>
          </a:xfrm>
          <a:prstGeom prst="rect">
            <a:avLst/>
          </a:prstGeom>
          <a:ln w="28575"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93CE7FC-E6A1-4DCA-B055-53E6380DEC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056" r="16528"/>
          <a:stretch/>
        </p:blipFill>
        <p:spPr>
          <a:xfrm>
            <a:off x="4573856" y="119999"/>
            <a:ext cx="3350267" cy="3205769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48F89A1-390D-4295-B650-9BC6C940788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3303" t="3519" r="-300"/>
          <a:stretch/>
        </p:blipFill>
        <p:spPr>
          <a:xfrm>
            <a:off x="8039100" y="116414"/>
            <a:ext cx="4141954" cy="3220112"/>
          </a:xfrm>
          <a:prstGeom prst="rect">
            <a:avLst/>
          </a:prstGeom>
          <a:ln w="28575"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63E66AE-E9CC-4D6E-B7CB-4EA4F83A3FE9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4993" t="2538"/>
          <a:stretch/>
        </p:blipFill>
        <p:spPr>
          <a:xfrm>
            <a:off x="25401" y="3429000"/>
            <a:ext cx="3884878" cy="3350016"/>
          </a:xfrm>
          <a:prstGeom prst="rect">
            <a:avLst/>
          </a:prstGeom>
          <a:ln w="28575">
            <a:noFill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127338C-9B60-4861-BAD1-A057AE7379D7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4993"/>
          <a:stretch/>
        </p:blipFill>
        <p:spPr>
          <a:xfrm>
            <a:off x="4039247" y="3429000"/>
            <a:ext cx="3884877" cy="3337686"/>
          </a:xfrm>
          <a:prstGeom prst="rect">
            <a:avLst/>
          </a:prstGeom>
          <a:ln w="28575">
            <a:noFill/>
          </a:ln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766D4B57-CBE3-45E1-92E1-C933FCBC421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8288" t="291"/>
          <a:stretch/>
        </p:blipFill>
        <p:spPr>
          <a:xfrm rot="16200000">
            <a:off x="8441233" y="3019693"/>
            <a:ext cx="3337687" cy="4141953"/>
          </a:xfrm>
          <a:prstGeom prst="rect">
            <a:avLst/>
          </a:prstGeom>
          <a:ln w="28575"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99AE29E-1327-4596-A58A-115D00D684D7}"/>
              </a:ext>
            </a:extLst>
          </p:cNvPr>
          <p:cNvSpPr txBox="1"/>
          <p:nvPr/>
        </p:nvSpPr>
        <p:spPr>
          <a:xfrm>
            <a:off x="61746" y="2957882"/>
            <a:ext cx="922790" cy="3077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+mj-lt"/>
                <a:cs typeface="Arial" panose="020B0604020202020204" pitchFamily="34" charset="0"/>
              </a:rPr>
              <a:t>TTF-1+, 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CF9ED5-E637-462F-BF87-CA040A612FE7}"/>
              </a:ext>
            </a:extLst>
          </p:cNvPr>
          <p:cNvSpPr txBox="1"/>
          <p:nvPr/>
        </p:nvSpPr>
        <p:spPr>
          <a:xfrm>
            <a:off x="4602456" y="2957882"/>
            <a:ext cx="1029669" cy="3077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+mj-lt"/>
                <a:cs typeface="Arial" panose="020B0604020202020204" pitchFamily="34" charset="0"/>
              </a:rPr>
              <a:t>GATA-3 +, F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FFA7207-4674-418D-B462-C7C78F490DBA}"/>
              </a:ext>
            </a:extLst>
          </p:cNvPr>
          <p:cNvSpPr txBox="1"/>
          <p:nvPr/>
        </p:nvSpPr>
        <p:spPr>
          <a:xfrm>
            <a:off x="8099535" y="2957882"/>
            <a:ext cx="1431821" cy="3077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+mj-lt"/>
                <a:cs typeface="Arial" panose="020B0604020202020204" pitchFamily="34" charset="0"/>
              </a:rPr>
              <a:t>   CD10 +, luminal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D2F46BB-8C22-4C51-B6C0-FEE8ACA5D6E1}"/>
              </a:ext>
            </a:extLst>
          </p:cNvPr>
          <p:cNvSpPr txBox="1"/>
          <p:nvPr/>
        </p:nvSpPr>
        <p:spPr>
          <a:xfrm>
            <a:off x="61746" y="6392124"/>
            <a:ext cx="800831" cy="3077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+mj-lt"/>
                <a:cs typeface="Arial" panose="020B0604020202020204" pitchFamily="34" charset="0"/>
              </a:rPr>
              <a:t> ER/PR -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AFA1B3E-FA42-494F-A639-91BA24012FA4}"/>
              </a:ext>
            </a:extLst>
          </p:cNvPr>
          <p:cNvSpPr txBox="1"/>
          <p:nvPr/>
        </p:nvSpPr>
        <p:spPr>
          <a:xfrm>
            <a:off x="4110087" y="6392124"/>
            <a:ext cx="683652" cy="3077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+mj-lt"/>
                <a:cs typeface="Arial" panose="020B0604020202020204" pitchFamily="34" charset="0"/>
              </a:rPr>
              <a:t>WT-1 -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12AD633-0073-4F88-8A53-1D372D32E44A}"/>
              </a:ext>
            </a:extLst>
          </p:cNvPr>
          <p:cNvSpPr txBox="1"/>
          <p:nvPr/>
        </p:nvSpPr>
        <p:spPr>
          <a:xfrm>
            <a:off x="8099535" y="6392124"/>
            <a:ext cx="1355550" cy="3077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+mj-lt"/>
                <a:cs typeface="Arial" panose="020B0604020202020204" pitchFamily="34" charset="0"/>
              </a:rPr>
              <a:t>p53, wild type</a:t>
            </a:r>
          </a:p>
        </p:txBody>
      </p:sp>
    </p:spTree>
    <p:extLst>
      <p:ext uri="{BB962C8B-B14F-4D97-AF65-F5344CB8AC3E}">
        <p14:creationId xmlns:p14="http://schemas.microsoft.com/office/powerpoint/2010/main" val="1721350325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26BA4-0FE8-42E0-85A0-A92BD289D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034" y="178616"/>
            <a:ext cx="11808184" cy="67772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Endometrioid and Undifferentiated Carcinoma (Dedifferentiated Carcinoma)</a:t>
            </a:r>
          </a:p>
        </p:txBody>
      </p:sp>
      <p:pic>
        <p:nvPicPr>
          <p:cNvPr id="8" name="Content Placeholder 7" descr="A picture containing purple, curtain, pink&#10;&#10;Description automatically generated">
            <a:extLst>
              <a:ext uri="{FF2B5EF4-FFF2-40B4-BE49-F238E27FC236}">
                <a16:creationId xmlns:a16="http://schemas.microsoft.com/office/drawing/2014/main" id="{53159596-5D1F-44F1-BBB3-0B47C28B0D9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2" b="44880"/>
          <a:stretch/>
        </p:blipFill>
        <p:spPr>
          <a:xfrm>
            <a:off x="8051328" y="944492"/>
            <a:ext cx="3772371" cy="2653256"/>
          </a:xfrm>
          <a:prstGeom prst="rect">
            <a:avLst/>
          </a:prstGeom>
        </p:spPr>
      </p:pic>
      <p:pic>
        <p:nvPicPr>
          <p:cNvPr id="14" name="Content Placeholder 7" descr="A picture containing cheese&#10;&#10;Description automatically generated">
            <a:extLst>
              <a:ext uri="{FF2B5EF4-FFF2-40B4-BE49-F238E27FC236}">
                <a16:creationId xmlns:a16="http://schemas.microsoft.com/office/drawing/2014/main" id="{39C71213-F56C-40A1-B391-FE1A8D2AFCF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15628" r="2" b="12717"/>
          <a:stretch/>
        </p:blipFill>
        <p:spPr>
          <a:xfrm>
            <a:off x="4216581" y="3672041"/>
            <a:ext cx="3772371" cy="265325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ED51C22-3B50-49AE-860E-D596BC180F0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13500" r="2" b="14845"/>
          <a:stretch/>
        </p:blipFill>
        <p:spPr>
          <a:xfrm>
            <a:off x="381834" y="3672040"/>
            <a:ext cx="3772371" cy="2653258"/>
          </a:xfrm>
          <a:prstGeom prst="rect">
            <a:avLst/>
          </a:prstGeom>
        </p:spPr>
      </p:pic>
      <p:pic>
        <p:nvPicPr>
          <p:cNvPr id="17" name="Picture 16" descr="A picture containing fabric&#10;&#10;Description automatically generated">
            <a:extLst>
              <a:ext uri="{FF2B5EF4-FFF2-40B4-BE49-F238E27FC236}">
                <a16:creationId xmlns:a16="http://schemas.microsoft.com/office/drawing/2014/main" id="{88F6D311-D42B-4A91-84D3-CB45A0D9BDF4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7756" r="2" b="10589"/>
          <a:stretch/>
        </p:blipFill>
        <p:spPr>
          <a:xfrm>
            <a:off x="381834" y="944492"/>
            <a:ext cx="3772371" cy="2653257"/>
          </a:xfrm>
          <a:prstGeom prst="rect">
            <a:avLst/>
          </a:prstGeom>
        </p:spPr>
      </p:pic>
      <p:pic>
        <p:nvPicPr>
          <p:cNvPr id="12" name="Content Placeholder 11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9FA2E773-D2E4-4FE0-80DB-62E6B2D6EB9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638" r="2" b="26707"/>
          <a:stretch/>
        </p:blipFill>
        <p:spPr>
          <a:xfrm>
            <a:off x="4216581" y="944492"/>
            <a:ext cx="3772371" cy="2653256"/>
          </a:xfrm>
          <a:prstGeom prst="rect">
            <a:avLst/>
          </a:prstGeom>
        </p:spPr>
      </p:pic>
      <p:pic>
        <p:nvPicPr>
          <p:cNvPr id="13" name="Content Placeholder 5" descr="A picture containing bread&#10;&#10;Description automatically generated">
            <a:extLst>
              <a:ext uri="{FF2B5EF4-FFF2-40B4-BE49-F238E27FC236}">
                <a16:creationId xmlns:a16="http://schemas.microsoft.com/office/drawing/2014/main" id="{1345CC75-2CF8-41CA-ABE7-01EF824A66F9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screen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19063" r="2" b="9282"/>
          <a:stretch/>
        </p:blipFill>
        <p:spPr>
          <a:xfrm>
            <a:off x="8051328" y="3672042"/>
            <a:ext cx="3772371" cy="2653256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298E1F3-53F8-42A1-A351-6BB63B4C6FE1}"/>
              </a:ext>
            </a:extLst>
          </p:cNvPr>
          <p:cNvSpPr/>
          <p:nvPr/>
        </p:nvSpPr>
        <p:spPr>
          <a:xfrm>
            <a:off x="1753434" y="6376281"/>
            <a:ext cx="943093" cy="3031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+mj-lt"/>
              </a:rPr>
              <a:t>PAX-8 -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DDC619A-0FC1-4B89-A477-B6CC5C70A110}"/>
              </a:ext>
            </a:extLst>
          </p:cNvPr>
          <p:cNvSpPr/>
          <p:nvPr/>
        </p:nvSpPr>
        <p:spPr>
          <a:xfrm>
            <a:off x="5139763" y="6377359"/>
            <a:ext cx="1868073" cy="2676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+mj-lt"/>
              </a:rPr>
              <a:t> Ker 7 rare cells +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D84C667-C139-4F0D-A251-2253511157BC}"/>
              </a:ext>
            </a:extLst>
          </p:cNvPr>
          <p:cNvSpPr/>
          <p:nvPr/>
        </p:nvSpPr>
        <p:spPr>
          <a:xfrm>
            <a:off x="8974510" y="6394531"/>
            <a:ext cx="1868073" cy="2676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+mj-lt"/>
              </a:rPr>
              <a:t> Ker 18 +</a:t>
            </a:r>
          </a:p>
        </p:txBody>
      </p:sp>
    </p:spTree>
    <p:extLst>
      <p:ext uri="{BB962C8B-B14F-4D97-AF65-F5344CB8AC3E}">
        <p14:creationId xmlns:p14="http://schemas.microsoft.com/office/powerpoint/2010/main" val="128605370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58" name="Picture 2" descr="Untitled-1 copy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938" b="10938"/>
          <a:stretch/>
        </p:blipFill>
        <p:spPr bwMode="auto">
          <a:xfrm>
            <a:off x="1112520" y="134477"/>
            <a:ext cx="9966960" cy="622935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0659" name="Text Box 3"/>
          <p:cNvSpPr txBox="1">
            <a:spLocks noChangeArrowheads="1"/>
          </p:cNvSpPr>
          <p:nvPr/>
        </p:nvSpPr>
        <p:spPr bwMode="auto">
          <a:xfrm>
            <a:off x="1524000" y="6363827"/>
            <a:ext cx="9144000" cy="461637"/>
          </a:xfrm>
          <a:prstGeom prst="rect">
            <a:avLst/>
          </a:prstGeom>
          <a:noFill/>
          <a:ln>
            <a:noFill/>
          </a:ln>
          <a:effectLst/>
        </p:spPr>
        <p:txBody>
          <a:bodyPr lIns="91413" tIns="45706" rIns="91413" bIns="45706">
            <a:spAutoFit/>
          </a:bodyPr>
          <a:lstStyle>
            <a:lvl1pPr defTabSz="1006475">
              <a:defRPr sz="3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defTabSz="1006475">
              <a:defRPr sz="3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defTabSz="1006475">
              <a:defRPr sz="3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defTabSz="1006475">
              <a:defRPr sz="3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defTabSz="1006475">
              <a:defRPr sz="3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1006475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1006475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1006475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1006475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ctr"/>
            <a:r>
              <a:rPr lang="en-US" altLang="en-US" sz="2400" dirty="0" err="1">
                <a:solidFill>
                  <a:srgbClr val="000000"/>
                </a:solidFill>
                <a:latin typeface="+mj-lt"/>
              </a:rPr>
              <a:t>Endometrioid</a:t>
            </a:r>
            <a:r>
              <a:rPr lang="en-US" altLang="en-US" sz="2400" dirty="0">
                <a:solidFill>
                  <a:srgbClr val="000000"/>
                </a:solidFill>
                <a:latin typeface="+mj-lt"/>
              </a:rPr>
              <a:t> Carcinoma with Mucinous Metaplasia</a:t>
            </a:r>
          </a:p>
        </p:txBody>
      </p:sp>
    </p:spTree>
    <p:extLst>
      <p:ext uri="{BB962C8B-B14F-4D97-AF65-F5344CB8AC3E}">
        <p14:creationId xmlns:p14="http://schemas.microsoft.com/office/powerpoint/2010/main" val="1288258133"/>
      </p:ext>
    </p:extLst>
  </p:cSld>
  <p:clrMapOvr>
    <a:masterClrMapping/>
  </p:clrMapOvr>
  <p:transition/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2455" b="12455"/>
          <a:stretch/>
        </p:blipFill>
        <p:spPr>
          <a:xfrm>
            <a:off x="217213" y="212714"/>
            <a:ext cx="5786070" cy="3216285"/>
          </a:xfrm>
          <a:prstGeom prst="rect">
            <a:avLst/>
          </a:prstGeom>
          <a:ln w="28575">
            <a:noFill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2455" b="12455"/>
          <a:stretch/>
        </p:blipFill>
        <p:spPr>
          <a:xfrm>
            <a:off x="6103006" y="212714"/>
            <a:ext cx="5711042" cy="3216285"/>
          </a:xfrm>
          <a:prstGeom prst="rect">
            <a:avLst/>
          </a:prstGeom>
          <a:ln w="28575"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737" r="16737"/>
          <a:stretch/>
        </p:blipFill>
        <p:spPr>
          <a:xfrm>
            <a:off x="203200" y="3527414"/>
            <a:ext cx="2909911" cy="3216285"/>
          </a:xfrm>
          <a:prstGeom prst="rect">
            <a:avLst/>
          </a:prstGeom>
          <a:ln w="28575">
            <a:noFill/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341" r="17341"/>
          <a:stretch/>
        </p:blipFill>
        <p:spPr>
          <a:xfrm>
            <a:off x="3202151" y="3527414"/>
            <a:ext cx="2801132" cy="3216285"/>
          </a:xfrm>
          <a:prstGeom prst="rect">
            <a:avLst/>
          </a:prstGeom>
          <a:ln w="28575">
            <a:noFill/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2455" b="12455"/>
          <a:stretch/>
        </p:blipFill>
        <p:spPr>
          <a:xfrm>
            <a:off x="6103006" y="3527414"/>
            <a:ext cx="5711042" cy="3216285"/>
          </a:xfrm>
          <a:prstGeom prst="rect">
            <a:avLst/>
          </a:prstGeom>
          <a:ln w="28575">
            <a:noFill/>
          </a:ln>
        </p:spPr>
      </p:pic>
      <p:sp>
        <p:nvSpPr>
          <p:cNvPr id="10" name="TextBox 9"/>
          <p:cNvSpPr txBox="1"/>
          <p:nvPr/>
        </p:nvSpPr>
        <p:spPr>
          <a:xfrm>
            <a:off x="6103006" y="6386679"/>
            <a:ext cx="59343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latin typeface="+mj-lt"/>
                <a:cs typeface="Arial" panose="020B0604020202020204" pitchFamily="34" charset="0"/>
              </a:rPr>
              <a:t>PR +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03200" y="6386679"/>
            <a:ext cx="8847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latin typeface="+mj-lt"/>
                <a:cs typeface="Arial" panose="020B0604020202020204" pitchFamily="34" charset="0"/>
              </a:rPr>
              <a:t>PAX-8 +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202151" y="6386679"/>
            <a:ext cx="58862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latin typeface="+mj-lt"/>
                <a:cs typeface="Arial" panose="020B0604020202020204" pitchFamily="34" charset="0"/>
              </a:rPr>
              <a:t>ER +</a:t>
            </a:r>
          </a:p>
        </p:txBody>
      </p:sp>
    </p:spTree>
    <p:extLst>
      <p:ext uri="{BB962C8B-B14F-4D97-AF65-F5344CB8AC3E}">
        <p14:creationId xmlns:p14="http://schemas.microsoft.com/office/powerpoint/2010/main" val="3630626192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4" name="Picture 2" descr="Untitled-1 copy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2281"/>
          <a:stretch/>
        </p:blipFill>
        <p:spPr bwMode="auto">
          <a:xfrm rot="5400000">
            <a:off x="50860" y="1937112"/>
            <a:ext cx="6035040" cy="37719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4755" name="Text Box 3"/>
          <p:cNvSpPr txBox="1">
            <a:spLocks noChangeArrowheads="1"/>
          </p:cNvSpPr>
          <p:nvPr/>
        </p:nvSpPr>
        <p:spPr bwMode="auto">
          <a:xfrm>
            <a:off x="422244" y="76201"/>
            <a:ext cx="5334000" cy="707858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lIns="91413" tIns="45706" rIns="91413" bIns="45706">
            <a:spAutoFit/>
          </a:bodyPr>
          <a:lstStyle>
            <a:lvl1pPr defTabSz="1006475"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1pPr>
            <a:lvl2pPr marL="742950" indent="-285750" defTabSz="1006475"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2pPr>
            <a:lvl3pPr marL="1143000" indent="-228600" defTabSz="1006475"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3pPr>
            <a:lvl4pPr marL="1600200" indent="-228600" defTabSz="1006475"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4pPr>
            <a:lvl5pPr marL="2057400" indent="-228600" defTabSz="1006475"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5pPr>
            <a:lvl6pPr marL="2514600" indent="-228600" defTabSz="1006475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6pPr>
            <a:lvl7pPr marL="2971800" indent="-228600" defTabSz="1006475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7pPr>
            <a:lvl8pPr marL="3429000" indent="-228600" defTabSz="1006475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8pPr>
            <a:lvl9pPr marL="3886200" indent="-228600" defTabSz="1006475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9pPr>
          </a:lstStyle>
          <a:p>
            <a:pPr algn="ctr"/>
            <a:r>
              <a:rPr lang="en-US" altLang="en-US" sz="2000" dirty="0">
                <a:solidFill>
                  <a:srgbClr val="000000"/>
                </a:solidFill>
                <a:latin typeface="+mj-lt"/>
              </a:rPr>
              <a:t>Papillae Lined by Endocervical-Type Epithelium and Stromal Edema</a:t>
            </a:r>
          </a:p>
        </p:txBody>
      </p:sp>
      <p:pic>
        <p:nvPicPr>
          <p:cNvPr id="4" name="Picture 2" descr="Untitled-1 copy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43" r="11875"/>
          <a:stretch/>
        </p:blipFill>
        <p:spPr bwMode="auto">
          <a:xfrm rot="5400000">
            <a:off x="5513674" y="1190957"/>
            <a:ext cx="6035040" cy="526420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5756244" y="76201"/>
            <a:ext cx="5549900" cy="707858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lIns="91413" tIns="45706" rIns="91413" bIns="45706">
            <a:spAutoFit/>
          </a:bodyPr>
          <a:lstStyle>
            <a:lvl1pPr defTabSz="1006475"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1pPr>
            <a:lvl2pPr marL="742950" indent="-285750" defTabSz="1006475"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2pPr>
            <a:lvl3pPr marL="1143000" indent="-228600" defTabSz="1006475"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3pPr>
            <a:lvl4pPr marL="1600200" indent="-228600" defTabSz="1006475"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4pPr>
            <a:lvl5pPr marL="2057400" indent="-228600" defTabSz="1006475"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5pPr>
            <a:lvl6pPr marL="2514600" indent="-228600" defTabSz="1006475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6pPr>
            <a:lvl7pPr marL="2971800" indent="-228600" defTabSz="1006475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7pPr>
            <a:lvl8pPr marL="3429000" indent="-228600" defTabSz="1006475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8pPr>
            <a:lvl9pPr marL="3886200" indent="-228600" defTabSz="1006475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9pPr>
          </a:lstStyle>
          <a:p>
            <a:pPr algn="ctr"/>
            <a:r>
              <a:rPr lang="en-US" altLang="en-US" sz="2000" dirty="0">
                <a:solidFill>
                  <a:srgbClr val="000000"/>
                </a:solidFill>
                <a:latin typeface="+mj-lt"/>
              </a:rPr>
              <a:t>Papillae Lined by </a:t>
            </a:r>
            <a:r>
              <a:rPr lang="en-US" altLang="en-US" sz="2000" dirty="0" err="1">
                <a:solidFill>
                  <a:srgbClr val="000000"/>
                </a:solidFill>
                <a:latin typeface="+mj-lt"/>
              </a:rPr>
              <a:t>Endocervical</a:t>
            </a:r>
            <a:r>
              <a:rPr lang="en-US" altLang="en-US" sz="2000" dirty="0">
                <a:solidFill>
                  <a:srgbClr val="000000"/>
                </a:solidFill>
                <a:latin typeface="+mj-lt"/>
              </a:rPr>
              <a:t>-Type Epithelium with </a:t>
            </a:r>
            <a:r>
              <a:rPr lang="en-US" altLang="en-US" sz="2000" dirty="0" err="1">
                <a:solidFill>
                  <a:srgbClr val="000000"/>
                </a:solidFill>
                <a:latin typeface="+mj-lt"/>
              </a:rPr>
              <a:t>Squamoid</a:t>
            </a:r>
            <a:r>
              <a:rPr lang="en-US" altLang="en-US" sz="2000" dirty="0">
                <a:solidFill>
                  <a:srgbClr val="000000"/>
                </a:solidFill>
                <a:latin typeface="+mj-lt"/>
              </a:rPr>
              <a:t> Areas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38309AE-0715-4048-8B9C-FAD142E71D0F}"/>
              </a:ext>
            </a:extLst>
          </p:cNvPr>
          <p:cNvSpPr/>
          <p:nvPr/>
        </p:nvSpPr>
        <p:spPr>
          <a:xfrm rot="16200000">
            <a:off x="-2289147" y="3334625"/>
            <a:ext cx="5721295" cy="9144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+mj-lt"/>
              </a:rPr>
              <a:t>Background </a:t>
            </a:r>
            <a:r>
              <a:rPr lang="en-US" sz="2800" dirty="0" err="1">
                <a:solidFill>
                  <a:schemeClr val="tx1"/>
                </a:solidFill>
                <a:latin typeface="+mj-lt"/>
              </a:rPr>
              <a:t>Seromucinous</a:t>
            </a:r>
            <a:r>
              <a:rPr lang="en-US" sz="2800" dirty="0">
                <a:solidFill>
                  <a:schemeClr val="tx1"/>
                </a:solidFill>
                <a:latin typeface="+mj-lt"/>
              </a:rPr>
              <a:t> Borderline </a:t>
            </a:r>
          </a:p>
        </p:txBody>
      </p:sp>
    </p:spTree>
    <p:extLst>
      <p:ext uri="{BB962C8B-B14F-4D97-AF65-F5344CB8AC3E}">
        <p14:creationId xmlns:p14="http://schemas.microsoft.com/office/powerpoint/2010/main" val="3655042183"/>
      </p:ext>
    </p:extLst>
  </p:cSld>
  <p:clrMapOvr>
    <a:masterClrMapping/>
  </p:clrMapOvr>
  <p:transition/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41" name="Picture 1" descr="P:\Kim Vu\Malpica\img206.jpg"/>
          <p:cNvPicPr>
            <a:picLocks noChangeAspect="1" noChangeArrowheads="1"/>
          </p:cNvPicPr>
          <p:nvPr/>
        </p:nvPicPr>
        <p:blipFill>
          <a:blip r:embed="rId2" cstate="screen">
            <a:lum bright="-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6029" y="235074"/>
            <a:ext cx="4699000" cy="6387852"/>
          </a:xfrm>
          <a:prstGeom prst="rect">
            <a:avLst/>
          </a:prstGeom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875" name="Rectangle 1"/>
          <p:cNvSpPr>
            <a:spLocks noChangeArrowheads="1"/>
          </p:cNvSpPr>
          <p:nvPr/>
        </p:nvSpPr>
        <p:spPr bwMode="auto">
          <a:xfrm>
            <a:off x="6393770" y="142876"/>
            <a:ext cx="5798230" cy="4886325"/>
          </a:xfrm>
          <a:prstGeom prst="rect">
            <a:avLst/>
          </a:prstGeom>
          <a:noFill/>
          <a:ln w="12700" algn="ctr">
            <a:noFill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274320"/>
          <a:lstStyle>
            <a:lvl1pPr marL="228600" indent="-228600"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1pPr>
            <a:lvl2pPr marL="514350" indent="-285750"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2pPr>
            <a:lvl3pPr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3pPr>
            <a:lvl4pPr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4pPr>
            <a:lvl5pPr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5pPr>
            <a:lvl6pPr marL="2119313" indent="166688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6pPr>
            <a:lvl7pPr marL="2576513" indent="166688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7pPr>
            <a:lvl8pPr marL="3033713" indent="166688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8pPr>
            <a:lvl9pPr marL="3490913" indent="166688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9pPr>
          </a:lstStyle>
          <a:p>
            <a:pPr eaLnBrk="0" fontAlgn="base" hangingPunct="0"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  <a:latin typeface="+mj-lt"/>
              </a:rPr>
              <a:t>37 cases</a:t>
            </a:r>
          </a:p>
          <a:p>
            <a:pPr eaLnBrk="0" fontAlgn="base" hangingPunct="0">
              <a:spcBef>
                <a:spcPts val="120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  <a:latin typeface="+mj-lt"/>
              </a:rPr>
              <a:t>Association with: </a:t>
            </a:r>
          </a:p>
          <a:p>
            <a:pPr marL="285750" indent="-285750" eaLnBrk="0" fontAlgn="base" hangingPunct="0">
              <a:spcBef>
                <a:spcPts val="12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US" sz="2400" dirty="0">
              <a:solidFill>
                <a:prstClr val="black"/>
              </a:solidFill>
              <a:ea typeface="ＭＳ Ｐゴシック" pitchFamily="34" charset="-128"/>
            </a:endParaRPr>
          </a:p>
          <a:p>
            <a:pPr marL="285750" indent="-285750" eaLnBrk="0" fontAlgn="base" hangingPunct="0">
              <a:spcBef>
                <a:spcPts val="12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US" sz="2400" dirty="0">
              <a:solidFill>
                <a:prstClr val="black"/>
              </a:solidFill>
              <a:ea typeface="ＭＳ Ｐゴシック" pitchFamily="34" charset="-128"/>
            </a:endParaRPr>
          </a:p>
          <a:p>
            <a:pPr marL="285750" indent="-285750" eaLnBrk="0" fontAlgn="base" hangingPunct="0">
              <a:spcBef>
                <a:spcPts val="12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US" sz="2400" dirty="0">
              <a:solidFill>
                <a:prstClr val="black"/>
              </a:solidFill>
              <a:ea typeface="ＭＳ Ｐゴシック" pitchFamily="34" charset="-128"/>
            </a:endParaRPr>
          </a:p>
          <a:p>
            <a:pPr marL="285750" indent="-285750" eaLnBrk="0" fontAlgn="base" hangingPunct="0">
              <a:spcBef>
                <a:spcPts val="6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US" sz="2400" dirty="0">
              <a:solidFill>
                <a:prstClr val="black"/>
              </a:solidFill>
              <a:ea typeface="ＭＳ Ｐゴシック" pitchFamily="34" charset="-128"/>
            </a:endParaRPr>
          </a:p>
          <a:p>
            <a:pPr marL="285750" indent="-285750" eaLnBrk="0" fontAlgn="base" hangingPunct="0">
              <a:spcBef>
                <a:spcPts val="6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black"/>
                </a:solidFill>
                <a:latin typeface="+mj-lt"/>
                <a:ea typeface="ＭＳ Ｐゴシック" pitchFamily="34" charset="-128"/>
              </a:rPr>
              <a:t>71% expansile pattern of invasion</a:t>
            </a:r>
          </a:p>
          <a:p>
            <a:pPr marL="285750" indent="-285750" eaLnBrk="0" fontAlgn="base" hangingPunct="0">
              <a:spcBef>
                <a:spcPts val="12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+mj-lt"/>
                <a:ea typeface="ＭＳ Ｐゴシック" pitchFamily="34" charset="-128"/>
              </a:rPr>
              <a:t>59% initially diagnosed as mucinous carcinoma</a:t>
            </a:r>
          </a:p>
          <a:p>
            <a:pPr marL="285750" indent="-285750" eaLnBrk="0" fontAlgn="base" hangingPunct="0">
              <a:spcBef>
                <a:spcPts val="12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black"/>
                </a:solidFill>
                <a:latin typeface="+mj-lt"/>
                <a:ea typeface="ＭＳ Ｐゴシック" pitchFamily="34" charset="-128"/>
              </a:rPr>
              <a:t>IHC</a:t>
            </a:r>
            <a:endParaRPr lang="en-US" altLang="en-US" sz="2000" dirty="0">
              <a:solidFill>
                <a:prstClr val="black"/>
              </a:solidFill>
              <a:latin typeface="+mj-lt"/>
            </a:endParaRPr>
          </a:p>
        </p:txBody>
      </p:sp>
      <p:sp>
        <p:nvSpPr>
          <p:cNvPr id="79876" name="TextBox 2"/>
          <p:cNvSpPr txBox="1">
            <a:spLocks noChangeArrowheads="1"/>
          </p:cNvSpPr>
          <p:nvPr/>
        </p:nvSpPr>
        <p:spPr bwMode="auto">
          <a:xfrm>
            <a:off x="8040217" y="6453337"/>
            <a:ext cx="225581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400" dirty="0">
                <a:solidFill>
                  <a:prstClr val="black"/>
                </a:solidFill>
                <a:latin typeface="+mj-lt"/>
                <a:ea typeface="MS PGothic" pitchFamily="34" charset="-128"/>
              </a:rPr>
              <a:t>Modern Pathology, Feb 2015</a:t>
            </a:r>
          </a:p>
        </p:txBody>
      </p:sp>
      <p:graphicFrame>
        <p:nvGraphicFramePr>
          <p:cNvPr id="5" name="Chart 4"/>
          <p:cNvGraphicFramePr/>
          <p:nvPr/>
        </p:nvGraphicFramePr>
        <p:xfrm>
          <a:off x="6393770" y="1104900"/>
          <a:ext cx="5429929" cy="19685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6" name="Chart 5"/>
          <p:cNvGraphicFramePr/>
          <p:nvPr/>
        </p:nvGraphicFramePr>
        <p:xfrm>
          <a:off x="6500624" y="5074922"/>
          <a:ext cx="4299631" cy="1447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873603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6" grpId="0">
        <p:bldAsOne/>
      </p:bldGraphic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0595A-115C-4D5E-BC0A-8487946B5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127881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+mj-lt"/>
              </a:rPr>
              <a:t>Endometrioid Carcinoma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FA699-C547-49A4-8747-F67105890E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310" y="1506215"/>
            <a:ext cx="6414889" cy="37304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dirty="0">
                <a:latin typeface="+mj-lt"/>
              </a:rPr>
              <a:t>4 molecular subtypes have been proposed:</a:t>
            </a:r>
          </a:p>
          <a:p>
            <a:pPr>
              <a:spcBef>
                <a:spcPts val="2400"/>
              </a:spcBef>
            </a:pPr>
            <a:r>
              <a:rPr lang="en-US" dirty="0">
                <a:latin typeface="+mj-lt"/>
              </a:rPr>
              <a:t>No specific molecular profile (69-73%)</a:t>
            </a:r>
          </a:p>
          <a:p>
            <a:r>
              <a:rPr lang="en-US" dirty="0">
                <a:latin typeface="+mj-lt"/>
              </a:rPr>
              <a:t>Hypermutated due to mismatch repair deficiency (13%)</a:t>
            </a:r>
          </a:p>
          <a:p>
            <a:r>
              <a:rPr lang="en-US" i="1" dirty="0">
                <a:latin typeface="+mj-lt"/>
              </a:rPr>
              <a:t>TP53</a:t>
            </a:r>
            <a:r>
              <a:rPr lang="en-US" dirty="0">
                <a:latin typeface="+mj-lt"/>
              </a:rPr>
              <a:t> mutated (9-13%)</a:t>
            </a:r>
          </a:p>
          <a:p>
            <a:r>
              <a:rPr lang="en-US" dirty="0" err="1">
                <a:latin typeface="+mj-lt"/>
              </a:rPr>
              <a:t>Ultramutated</a:t>
            </a:r>
            <a:r>
              <a:rPr lang="en-US" dirty="0">
                <a:latin typeface="+mj-lt"/>
              </a:rPr>
              <a:t> due to </a:t>
            </a:r>
            <a:r>
              <a:rPr lang="en-US" i="1" dirty="0">
                <a:latin typeface="+mj-lt"/>
              </a:rPr>
              <a:t>POLE </a:t>
            </a:r>
            <a:r>
              <a:rPr lang="en-US" dirty="0">
                <a:latin typeface="+mj-lt"/>
              </a:rPr>
              <a:t>mutations</a:t>
            </a:r>
            <a:r>
              <a:rPr lang="en-US" i="1" dirty="0">
                <a:latin typeface="+mj-lt"/>
              </a:rPr>
              <a:t> </a:t>
            </a:r>
            <a:r>
              <a:rPr lang="en-US" dirty="0">
                <a:latin typeface="+mj-lt"/>
              </a:rPr>
              <a:t>(5%)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5A6A98-AB5D-4359-B856-6109F25730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585136" y="1506215"/>
            <a:ext cx="4160125" cy="37304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+mj-lt"/>
              </a:rPr>
              <a:t>Most common mutations:</a:t>
            </a:r>
          </a:p>
          <a:p>
            <a:pPr>
              <a:spcBef>
                <a:spcPts val="2400"/>
              </a:spcBef>
            </a:pPr>
            <a:r>
              <a:rPr lang="en-US" i="1" dirty="0">
                <a:latin typeface="+mj-lt"/>
              </a:rPr>
              <a:t>CTNNB1</a:t>
            </a:r>
            <a:r>
              <a:rPr lang="en-US" dirty="0">
                <a:latin typeface="+mj-lt"/>
              </a:rPr>
              <a:t>, 53%</a:t>
            </a:r>
          </a:p>
          <a:p>
            <a:r>
              <a:rPr lang="en-US" i="1" dirty="0">
                <a:latin typeface="+mj-lt"/>
              </a:rPr>
              <a:t>PIK3CA</a:t>
            </a:r>
            <a:r>
              <a:rPr lang="en-US" dirty="0">
                <a:latin typeface="+mj-lt"/>
              </a:rPr>
              <a:t>, 40%</a:t>
            </a:r>
          </a:p>
          <a:p>
            <a:r>
              <a:rPr lang="en-US" i="1" dirty="0">
                <a:latin typeface="+mj-lt"/>
              </a:rPr>
              <a:t>KRAS</a:t>
            </a:r>
            <a:r>
              <a:rPr lang="en-US" dirty="0">
                <a:latin typeface="+mj-lt"/>
              </a:rPr>
              <a:t>, 33%</a:t>
            </a:r>
          </a:p>
          <a:p>
            <a:r>
              <a:rPr lang="en-US" i="1" dirty="0">
                <a:latin typeface="+mj-lt"/>
              </a:rPr>
              <a:t>ARID1A</a:t>
            </a:r>
            <a:r>
              <a:rPr lang="en-US" dirty="0">
                <a:latin typeface="+mj-lt"/>
              </a:rPr>
              <a:t>, 30%</a:t>
            </a:r>
          </a:p>
          <a:p>
            <a:r>
              <a:rPr lang="en-US" i="1" dirty="0">
                <a:latin typeface="+mj-lt"/>
              </a:rPr>
              <a:t>PTEN</a:t>
            </a:r>
            <a:r>
              <a:rPr lang="en-US" dirty="0">
                <a:latin typeface="+mj-lt"/>
              </a:rPr>
              <a:t>, 17%</a:t>
            </a:r>
          </a:p>
          <a:p>
            <a:endParaRPr lang="en-US" sz="240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C81BB69-86B7-4E37-8D04-E0E41261B5C8}"/>
              </a:ext>
            </a:extLst>
          </p:cNvPr>
          <p:cNvCxnSpPr/>
          <p:nvPr/>
        </p:nvCxnSpPr>
        <p:spPr>
          <a:xfrm>
            <a:off x="518160" y="11278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7267875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Untitled-1 copy">
            <a:extLst>
              <a:ext uri="{FF2B5EF4-FFF2-40B4-BE49-F238E27FC236}">
                <a16:creationId xmlns:a16="http://schemas.microsoft.com/office/drawing/2014/main" id="{811BB091-3698-4FE9-840B-3AFC8C00A6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80" r="19882" b="1"/>
          <a:stretch/>
        </p:blipFill>
        <p:spPr bwMode="auto">
          <a:xfrm>
            <a:off x="8161030" y="478976"/>
            <a:ext cx="3931900" cy="40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Untitled-1 copy">
            <a:extLst>
              <a:ext uri="{FF2B5EF4-FFF2-40B4-BE49-F238E27FC236}">
                <a16:creationId xmlns:a16="http://schemas.microsoft.com/office/drawing/2014/main" id="{D96E0068-9014-4578-A864-47823154C2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227" r="15236" b="1"/>
          <a:stretch/>
        </p:blipFill>
        <p:spPr bwMode="auto">
          <a:xfrm>
            <a:off x="4130040" y="478977"/>
            <a:ext cx="3931920" cy="4005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6" name="Picture 2" descr="Untitled-1 copy"/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914" r="3548" b="1"/>
          <a:stretch/>
        </p:blipFill>
        <p:spPr bwMode="auto">
          <a:xfrm>
            <a:off x="99050" y="478971"/>
            <a:ext cx="3931920" cy="40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107" name="Rectangle 3"/>
          <p:cNvSpPr>
            <a:spLocks noChangeArrowheads="1"/>
          </p:cNvSpPr>
          <p:nvPr/>
        </p:nvSpPr>
        <p:spPr bwMode="auto">
          <a:xfrm>
            <a:off x="4199517" y="5168023"/>
            <a:ext cx="7104188" cy="1347077"/>
          </a:xfrm>
          <a:prstGeom prst="rect">
            <a:avLst/>
          </a:prstGeom>
        </p:spPr>
        <p:txBody>
          <a:bodyPr vert="horz" lIns="91440" tIns="45720" rIns="91440" bIns="45720" rtlCol="0" anchor="ctr" anchorCtr="1">
            <a:normAutofit/>
          </a:bodyPr>
          <a:lstStyle>
            <a:lvl1pPr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1pPr>
            <a:lvl2pPr marL="742950" indent="-285750"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2pPr>
            <a:lvl3pPr marL="1143000" indent="-228600"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3pPr>
            <a:lvl4pPr marL="1600200" indent="-228600"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4pPr>
            <a:lvl5pPr marL="2057400" indent="-228600"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900"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9pPr>
          </a:lstStyle>
          <a:p>
            <a:pPr marL="457200" indent="-393700">
              <a:lnSpc>
                <a:spcPct val="90000"/>
              </a:lnSpc>
              <a:spcBef>
                <a:spcPct val="200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+mj-lt"/>
                <a:ea typeface="+mn-ea"/>
              </a:rPr>
              <a:t>Broad base papillae with stromal edema</a:t>
            </a:r>
          </a:p>
          <a:p>
            <a:pPr marL="457200" indent="-393700">
              <a:lnSpc>
                <a:spcPct val="90000"/>
              </a:lnSpc>
              <a:spcBef>
                <a:spcPct val="200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000000"/>
                </a:solidFill>
                <a:latin typeface="+mj-lt"/>
              </a:rPr>
              <a:t>Columnar cells mimicking endocervical cells, squamous metaplasia, and inflammatory cells</a:t>
            </a:r>
          </a:p>
          <a:p>
            <a:pPr indent="-228600">
              <a:lnSpc>
                <a:spcPct val="90000"/>
              </a:lnSpc>
              <a:spcBef>
                <a:spcPct val="20000"/>
              </a:spcBef>
              <a:buSzPct val="100000"/>
              <a:buFont typeface="Arial" panose="020B0604020202020204" pitchFamily="34" charset="0"/>
              <a:buChar char="•"/>
            </a:pPr>
            <a:endParaRPr lang="en-US" altLang="en-US" sz="1800" dirty="0">
              <a:latin typeface="+mn-lt"/>
              <a:ea typeface="+mn-ea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309CE2-FFE0-42F3-AA4B-BBBBC2C19DA7}"/>
              </a:ext>
            </a:extLst>
          </p:cNvPr>
          <p:cNvSpPr/>
          <p:nvPr/>
        </p:nvSpPr>
        <p:spPr>
          <a:xfrm>
            <a:off x="267597" y="5168018"/>
            <a:ext cx="393192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2800" kern="0" dirty="0" err="1">
                <a:latin typeface="+mj-lt"/>
              </a:rPr>
              <a:t>Seromucinous</a:t>
            </a:r>
            <a:r>
              <a:rPr lang="en-US" altLang="en-US" sz="2800" kern="0" dirty="0">
                <a:latin typeface="+mj-lt"/>
              </a:rPr>
              <a:t> Borderline</a:t>
            </a:r>
          </a:p>
          <a:p>
            <a:r>
              <a:rPr lang="en-US" altLang="en-US" sz="2800" kern="0" dirty="0">
                <a:latin typeface="+mj-lt"/>
              </a:rPr>
              <a:t>Tumor</a:t>
            </a:r>
            <a:endParaRPr lang="en-US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35911719"/>
      </p:ext>
    </p:extLst>
  </p:cSld>
  <p:clrMapOvr>
    <a:masterClrMapping/>
  </p:clrMapOvr>
  <p:transition/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3"/>
          <p:cNvSpPr>
            <a:spLocks noChangeArrowheads="1"/>
          </p:cNvSpPr>
          <p:nvPr/>
        </p:nvSpPr>
        <p:spPr bwMode="auto">
          <a:xfrm>
            <a:off x="8135567" y="5196087"/>
            <a:ext cx="2343150" cy="730250"/>
          </a:xfrm>
          <a:prstGeom prst="rect">
            <a:avLst/>
          </a:prstGeom>
          <a:noFill/>
          <a:ln w="12700" algn="ctr">
            <a:noFill/>
            <a:round/>
            <a:headEnd type="none" w="sm" len="sm"/>
            <a:tailEnd type="none" w="sm" len="sm"/>
          </a:ln>
        </p:spPr>
        <p:txBody>
          <a:bodyPr lIns="83119" tIns="41559" rIns="83119" bIns="41559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400" kern="0" dirty="0">
                <a:solidFill>
                  <a:srgbClr val="000926"/>
                </a:solidFill>
                <a:latin typeface="+mj-lt"/>
              </a:rPr>
              <a:t>Vang R, et al. 2005</a:t>
            </a:r>
          </a:p>
          <a:p>
            <a:pPr algn="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400" kern="0" dirty="0" err="1">
                <a:solidFill>
                  <a:srgbClr val="000926"/>
                </a:solidFill>
                <a:latin typeface="+mj-lt"/>
              </a:rPr>
              <a:t>Yasunaga</a:t>
            </a:r>
            <a:r>
              <a:rPr lang="en-US" altLang="en-US" sz="1400" kern="0" dirty="0">
                <a:solidFill>
                  <a:srgbClr val="000926"/>
                </a:solidFill>
                <a:latin typeface="+mj-lt"/>
              </a:rPr>
              <a:t> M, et al. 2009</a:t>
            </a:r>
          </a:p>
          <a:p>
            <a:pPr algn="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400" kern="0" dirty="0">
                <a:solidFill>
                  <a:srgbClr val="000926"/>
                </a:solidFill>
                <a:latin typeface="+mj-lt"/>
              </a:rPr>
              <a:t>Zannoni GF, et al. 2014 </a:t>
            </a:r>
          </a:p>
        </p:txBody>
      </p:sp>
      <p:grpSp>
        <p:nvGrpSpPr>
          <p:cNvPr id="45" name="Group 44"/>
          <p:cNvGrpSpPr/>
          <p:nvPr/>
        </p:nvGrpSpPr>
        <p:grpSpPr>
          <a:xfrm>
            <a:off x="1749337" y="1905000"/>
            <a:ext cx="985072" cy="2955218"/>
            <a:chOff x="101598" y="2477016"/>
            <a:chExt cx="985072" cy="2955218"/>
          </a:xfrm>
        </p:grpSpPr>
        <p:sp>
          <p:nvSpPr>
            <p:cNvPr id="46" name="Rectangle 45"/>
            <p:cNvSpPr/>
            <p:nvPr/>
          </p:nvSpPr>
          <p:spPr>
            <a:xfrm>
              <a:off x="101598" y="2477016"/>
              <a:ext cx="985072" cy="2955218"/>
            </a:xfrm>
            <a:prstGeom prst="rect">
              <a:avLst/>
            </a:prstGeom>
            <a:solidFill>
              <a:sysClr val="window" lastClr="FFFFFF"/>
            </a:solidFill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 kern="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47" name="Rectangle 46"/>
            <p:cNvSpPr/>
            <p:nvPr/>
          </p:nvSpPr>
          <p:spPr>
            <a:xfrm>
              <a:off x="101598" y="2477016"/>
              <a:ext cx="985072" cy="785564"/>
            </a:xfrm>
            <a:prstGeom prst="rect">
              <a:avLst/>
            </a:prstGeom>
            <a:solidFill>
              <a:sysClr val="window" lastClr="FFFFFF">
                <a:lumMod val="85000"/>
              </a:sysClr>
            </a:solidFill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000" b="1" kern="0" dirty="0">
                  <a:solidFill>
                    <a:prstClr val="black"/>
                  </a:solidFill>
                  <a:latin typeface="Calibri" panose="020F0502020204030204"/>
                  <a:cs typeface="Arial" panose="020B0604020202020204" pitchFamily="34" charset="0"/>
                </a:rPr>
                <a:t>CK7+</a:t>
              </a:r>
            </a:p>
          </p:txBody>
        </p:sp>
        <p:sp>
          <p:nvSpPr>
            <p:cNvPr id="48" name="Freeform 47"/>
            <p:cNvSpPr/>
            <p:nvPr/>
          </p:nvSpPr>
          <p:spPr>
            <a:xfrm rot="16200000">
              <a:off x="67131" y="3938744"/>
              <a:ext cx="1054008" cy="389323"/>
            </a:xfrm>
            <a:custGeom>
              <a:avLst/>
              <a:gdLst>
                <a:gd name="connsiteX0" fmla="*/ 219306 w 1074860"/>
                <a:gd name="connsiteY0" fmla="*/ 525773 h 1143108"/>
                <a:gd name="connsiteX1" fmla="*/ 592686 w 1074860"/>
                <a:gd name="connsiteY1" fmla="*/ 7613 h 1143108"/>
                <a:gd name="connsiteX2" fmla="*/ 882246 w 1074860"/>
                <a:gd name="connsiteY2" fmla="*/ 251453 h 1143108"/>
                <a:gd name="connsiteX3" fmla="*/ 1072746 w 1074860"/>
                <a:gd name="connsiteY3" fmla="*/ 723893 h 1143108"/>
                <a:gd name="connsiteX4" fmla="*/ 760326 w 1074860"/>
                <a:gd name="connsiteY4" fmla="*/ 822953 h 1143108"/>
                <a:gd name="connsiteX5" fmla="*/ 615546 w 1074860"/>
                <a:gd name="connsiteY5" fmla="*/ 1142993 h 1143108"/>
                <a:gd name="connsiteX6" fmla="*/ 447906 w 1074860"/>
                <a:gd name="connsiteY6" fmla="*/ 784853 h 1143108"/>
                <a:gd name="connsiteX7" fmla="*/ 5946 w 1074860"/>
                <a:gd name="connsiteY7" fmla="*/ 777233 h 1143108"/>
                <a:gd name="connsiteX8" fmla="*/ 219306 w 1074860"/>
                <a:gd name="connsiteY8" fmla="*/ 525773 h 1143108"/>
                <a:gd name="connsiteX0" fmla="*/ 184682 w 1078336"/>
                <a:gd name="connsiteY0" fmla="*/ 129964 h 1142990"/>
                <a:gd name="connsiteX1" fmla="*/ 596162 w 1078336"/>
                <a:gd name="connsiteY1" fmla="*/ 7495 h 1142990"/>
                <a:gd name="connsiteX2" fmla="*/ 885722 w 1078336"/>
                <a:gd name="connsiteY2" fmla="*/ 251335 h 1142990"/>
                <a:gd name="connsiteX3" fmla="*/ 1076222 w 1078336"/>
                <a:gd name="connsiteY3" fmla="*/ 723775 h 1142990"/>
                <a:gd name="connsiteX4" fmla="*/ 763802 w 1078336"/>
                <a:gd name="connsiteY4" fmla="*/ 822835 h 1142990"/>
                <a:gd name="connsiteX5" fmla="*/ 619022 w 1078336"/>
                <a:gd name="connsiteY5" fmla="*/ 1142875 h 1142990"/>
                <a:gd name="connsiteX6" fmla="*/ 451382 w 1078336"/>
                <a:gd name="connsiteY6" fmla="*/ 784735 h 1142990"/>
                <a:gd name="connsiteX7" fmla="*/ 9422 w 1078336"/>
                <a:gd name="connsiteY7" fmla="*/ 777115 h 1142990"/>
                <a:gd name="connsiteX8" fmla="*/ 184682 w 1078336"/>
                <a:gd name="connsiteY8" fmla="*/ 129964 h 1142990"/>
                <a:gd name="connsiteX0" fmla="*/ 181222 w 1074876"/>
                <a:gd name="connsiteY0" fmla="*/ 129964 h 1145327"/>
                <a:gd name="connsiteX1" fmla="*/ 592702 w 1074876"/>
                <a:gd name="connsiteY1" fmla="*/ 7495 h 1145327"/>
                <a:gd name="connsiteX2" fmla="*/ 882262 w 1074876"/>
                <a:gd name="connsiteY2" fmla="*/ 251335 h 1145327"/>
                <a:gd name="connsiteX3" fmla="*/ 1072762 w 1074876"/>
                <a:gd name="connsiteY3" fmla="*/ 723775 h 1145327"/>
                <a:gd name="connsiteX4" fmla="*/ 760342 w 1074876"/>
                <a:gd name="connsiteY4" fmla="*/ 822835 h 1145327"/>
                <a:gd name="connsiteX5" fmla="*/ 615562 w 1074876"/>
                <a:gd name="connsiteY5" fmla="*/ 1142875 h 1145327"/>
                <a:gd name="connsiteX6" fmla="*/ 379342 w 1074876"/>
                <a:gd name="connsiteY6" fmla="*/ 960606 h 1145327"/>
                <a:gd name="connsiteX7" fmla="*/ 5962 w 1074876"/>
                <a:gd name="connsiteY7" fmla="*/ 777115 h 1145327"/>
                <a:gd name="connsiteX8" fmla="*/ 181222 w 1074876"/>
                <a:gd name="connsiteY8" fmla="*/ 129964 h 1145327"/>
                <a:gd name="connsiteX0" fmla="*/ 181222 w 1073511"/>
                <a:gd name="connsiteY0" fmla="*/ 129964 h 1143936"/>
                <a:gd name="connsiteX1" fmla="*/ 592702 w 1073511"/>
                <a:gd name="connsiteY1" fmla="*/ 7495 h 1143936"/>
                <a:gd name="connsiteX2" fmla="*/ 882262 w 1073511"/>
                <a:gd name="connsiteY2" fmla="*/ 251335 h 1143936"/>
                <a:gd name="connsiteX3" fmla="*/ 1072762 w 1073511"/>
                <a:gd name="connsiteY3" fmla="*/ 723775 h 1143936"/>
                <a:gd name="connsiteX4" fmla="*/ 813682 w 1073511"/>
                <a:gd name="connsiteY4" fmla="*/ 1020687 h 1143936"/>
                <a:gd name="connsiteX5" fmla="*/ 615562 w 1073511"/>
                <a:gd name="connsiteY5" fmla="*/ 1142875 h 1143936"/>
                <a:gd name="connsiteX6" fmla="*/ 379342 w 1073511"/>
                <a:gd name="connsiteY6" fmla="*/ 960606 h 1143936"/>
                <a:gd name="connsiteX7" fmla="*/ 5962 w 1073511"/>
                <a:gd name="connsiteY7" fmla="*/ 777115 h 1143936"/>
                <a:gd name="connsiteX8" fmla="*/ 181222 w 1073511"/>
                <a:gd name="connsiteY8" fmla="*/ 129964 h 114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3511" h="1143936">
                  <a:moveTo>
                    <a:pt x="181222" y="129964"/>
                  </a:moveTo>
                  <a:cubicBezTo>
                    <a:pt x="279012" y="1694"/>
                    <a:pt x="475862" y="-12734"/>
                    <a:pt x="592702" y="7495"/>
                  </a:cubicBezTo>
                  <a:cubicBezTo>
                    <a:pt x="709542" y="27724"/>
                    <a:pt x="802252" y="131955"/>
                    <a:pt x="882262" y="251335"/>
                  </a:cubicBezTo>
                  <a:cubicBezTo>
                    <a:pt x="962272" y="370715"/>
                    <a:pt x="1084192" y="595550"/>
                    <a:pt x="1072762" y="723775"/>
                  </a:cubicBezTo>
                  <a:cubicBezTo>
                    <a:pt x="1061332" y="852000"/>
                    <a:pt x="889882" y="950837"/>
                    <a:pt x="813682" y="1020687"/>
                  </a:cubicBezTo>
                  <a:cubicBezTo>
                    <a:pt x="737482" y="1090537"/>
                    <a:pt x="687952" y="1152888"/>
                    <a:pt x="615562" y="1142875"/>
                  </a:cubicBezTo>
                  <a:cubicBezTo>
                    <a:pt x="543172" y="1132862"/>
                    <a:pt x="480942" y="1021566"/>
                    <a:pt x="379342" y="960606"/>
                  </a:cubicBezTo>
                  <a:cubicBezTo>
                    <a:pt x="277742" y="899646"/>
                    <a:pt x="38982" y="915555"/>
                    <a:pt x="5962" y="777115"/>
                  </a:cubicBezTo>
                  <a:cubicBezTo>
                    <a:pt x="-27058" y="638675"/>
                    <a:pt x="83432" y="258234"/>
                    <a:pt x="181222" y="129964"/>
                  </a:cubicBezTo>
                  <a:close/>
                </a:path>
              </a:pathLst>
            </a:custGeom>
            <a:solidFill>
              <a:srgbClr val="ED7D31">
                <a:lumMod val="75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 kern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266320" y="4795476"/>
              <a:ext cx="655628" cy="30777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000" kern="0" dirty="0">
                  <a:solidFill>
                    <a:prstClr val="black"/>
                  </a:solidFill>
                </a:rPr>
                <a:t>100%</a:t>
              </a:r>
            </a:p>
          </p:txBody>
        </p:sp>
      </p:grpSp>
      <p:grpSp>
        <p:nvGrpSpPr>
          <p:cNvPr id="50" name="Group 49"/>
          <p:cNvGrpSpPr/>
          <p:nvPr/>
        </p:nvGrpSpPr>
        <p:grpSpPr>
          <a:xfrm>
            <a:off x="2865252" y="1905000"/>
            <a:ext cx="985072" cy="2955218"/>
            <a:chOff x="1238819" y="2477016"/>
            <a:chExt cx="985072" cy="2955218"/>
          </a:xfrm>
        </p:grpSpPr>
        <p:sp>
          <p:nvSpPr>
            <p:cNvPr id="51" name="Rectangle 50"/>
            <p:cNvSpPr/>
            <p:nvPr/>
          </p:nvSpPr>
          <p:spPr>
            <a:xfrm>
              <a:off x="1238819" y="2477016"/>
              <a:ext cx="985072" cy="2955218"/>
            </a:xfrm>
            <a:prstGeom prst="rect">
              <a:avLst/>
            </a:prstGeom>
            <a:solidFill>
              <a:sysClr val="window" lastClr="FFFFFF"/>
            </a:solidFill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 kern="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2" name="Rectangle 51"/>
            <p:cNvSpPr/>
            <p:nvPr/>
          </p:nvSpPr>
          <p:spPr>
            <a:xfrm>
              <a:off x="1238819" y="2477016"/>
              <a:ext cx="985072" cy="785564"/>
            </a:xfrm>
            <a:prstGeom prst="rect">
              <a:avLst/>
            </a:prstGeom>
            <a:solidFill>
              <a:sysClr val="window" lastClr="FFFFFF">
                <a:lumMod val="85000"/>
              </a:sysClr>
            </a:solidFill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000" b="1" kern="0" dirty="0">
                  <a:solidFill>
                    <a:prstClr val="black"/>
                  </a:solidFill>
                  <a:latin typeface="Calibri" panose="020F0502020204030204"/>
                  <a:cs typeface="Arial" panose="020B0604020202020204" pitchFamily="34" charset="0"/>
                </a:rPr>
                <a:t>CK20-</a:t>
              </a:r>
            </a:p>
          </p:txBody>
        </p:sp>
        <p:sp>
          <p:nvSpPr>
            <p:cNvPr id="53" name="Freeform 52"/>
            <p:cNvSpPr/>
            <p:nvPr/>
          </p:nvSpPr>
          <p:spPr>
            <a:xfrm rot="16200000">
              <a:off x="1204352" y="3938744"/>
              <a:ext cx="1054008" cy="389323"/>
            </a:xfrm>
            <a:custGeom>
              <a:avLst/>
              <a:gdLst>
                <a:gd name="connsiteX0" fmla="*/ 219306 w 1074860"/>
                <a:gd name="connsiteY0" fmla="*/ 525773 h 1143108"/>
                <a:gd name="connsiteX1" fmla="*/ 592686 w 1074860"/>
                <a:gd name="connsiteY1" fmla="*/ 7613 h 1143108"/>
                <a:gd name="connsiteX2" fmla="*/ 882246 w 1074860"/>
                <a:gd name="connsiteY2" fmla="*/ 251453 h 1143108"/>
                <a:gd name="connsiteX3" fmla="*/ 1072746 w 1074860"/>
                <a:gd name="connsiteY3" fmla="*/ 723893 h 1143108"/>
                <a:gd name="connsiteX4" fmla="*/ 760326 w 1074860"/>
                <a:gd name="connsiteY4" fmla="*/ 822953 h 1143108"/>
                <a:gd name="connsiteX5" fmla="*/ 615546 w 1074860"/>
                <a:gd name="connsiteY5" fmla="*/ 1142993 h 1143108"/>
                <a:gd name="connsiteX6" fmla="*/ 447906 w 1074860"/>
                <a:gd name="connsiteY6" fmla="*/ 784853 h 1143108"/>
                <a:gd name="connsiteX7" fmla="*/ 5946 w 1074860"/>
                <a:gd name="connsiteY7" fmla="*/ 777233 h 1143108"/>
                <a:gd name="connsiteX8" fmla="*/ 219306 w 1074860"/>
                <a:gd name="connsiteY8" fmla="*/ 525773 h 1143108"/>
                <a:gd name="connsiteX0" fmla="*/ 184682 w 1078336"/>
                <a:gd name="connsiteY0" fmla="*/ 129964 h 1142990"/>
                <a:gd name="connsiteX1" fmla="*/ 596162 w 1078336"/>
                <a:gd name="connsiteY1" fmla="*/ 7495 h 1142990"/>
                <a:gd name="connsiteX2" fmla="*/ 885722 w 1078336"/>
                <a:gd name="connsiteY2" fmla="*/ 251335 h 1142990"/>
                <a:gd name="connsiteX3" fmla="*/ 1076222 w 1078336"/>
                <a:gd name="connsiteY3" fmla="*/ 723775 h 1142990"/>
                <a:gd name="connsiteX4" fmla="*/ 763802 w 1078336"/>
                <a:gd name="connsiteY4" fmla="*/ 822835 h 1142990"/>
                <a:gd name="connsiteX5" fmla="*/ 619022 w 1078336"/>
                <a:gd name="connsiteY5" fmla="*/ 1142875 h 1142990"/>
                <a:gd name="connsiteX6" fmla="*/ 451382 w 1078336"/>
                <a:gd name="connsiteY6" fmla="*/ 784735 h 1142990"/>
                <a:gd name="connsiteX7" fmla="*/ 9422 w 1078336"/>
                <a:gd name="connsiteY7" fmla="*/ 777115 h 1142990"/>
                <a:gd name="connsiteX8" fmla="*/ 184682 w 1078336"/>
                <a:gd name="connsiteY8" fmla="*/ 129964 h 1142990"/>
                <a:gd name="connsiteX0" fmla="*/ 181222 w 1074876"/>
                <a:gd name="connsiteY0" fmla="*/ 129964 h 1145327"/>
                <a:gd name="connsiteX1" fmla="*/ 592702 w 1074876"/>
                <a:gd name="connsiteY1" fmla="*/ 7495 h 1145327"/>
                <a:gd name="connsiteX2" fmla="*/ 882262 w 1074876"/>
                <a:gd name="connsiteY2" fmla="*/ 251335 h 1145327"/>
                <a:gd name="connsiteX3" fmla="*/ 1072762 w 1074876"/>
                <a:gd name="connsiteY3" fmla="*/ 723775 h 1145327"/>
                <a:gd name="connsiteX4" fmla="*/ 760342 w 1074876"/>
                <a:gd name="connsiteY4" fmla="*/ 822835 h 1145327"/>
                <a:gd name="connsiteX5" fmla="*/ 615562 w 1074876"/>
                <a:gd name="connsiteY5" fmla="*/ 1142875 h 1145327"/>
                <a:gd name="connsiteX6" fmla="*/ 379342 w 1074876"/>
                <a:gd name="connsiteY6" fmla="*/ 960606 h 1145327"/>
                <a:gd name="connsiteX7" fmla="*/ 5962 w 1074876"/>
                <a:gd name="connsiteY7" fmla="*/ 777115 h 1145327"/>
                <a:gd name="connsiteX8" fmla="*/ 181222 w 1074876"/>
                <a:gd name="connsiteY8" fmla="*/ 129964 h 1145327"/>
                <a:gd name="connsiteX0" fmla="*/ 181222 w 1073511"/>
                <a:gd name="connsiteY0" fmla="*/ 129964 h 1143936"/>
                <a:gd name="connsiteX1" fmla="*/ 592702 w 1073511"/>
                <a:gd name="connsiteY1" fmla="*/ 7495 h 1143936"/>
                <a:gd name="connsiteX2" fmla="*/ 882262 w 1073511"/>
                <a:gd name="connsiteY2" fmla="*/ 251335 h 1143936"/>
                <a:gd name="connsiteX3" fmla="*/ 1072762 w 1073511"/>
                <a:gd name="connsiteY3" fmla="*/ 723775 h 1143936"/>
                <a:gd name="connsiteX4" fmla="*/ 813682 w 1073511"/>
                <a:gd name="connsiteY4" fmla="*/ 1020687 h 1143936"/>
                <a:gd name="connsiteX5" fmla="*/ 615562 w 1073511"/>
                <a:gd name="connsiteY5" fmla="*/ 1142875 h 1143936"/>
                <a:gd name="connsiteX6" fmla="*/ 379342 w 1073511"/>
                <a:gd name="connsiteY6" fmla="*/ 960606 h 1143936"/>
                <a:gd name="connsiteX7" fmla="*/ 5962 w 1073511"/>
                <a:gd name="connsiteY7" fmla="*/ 777115 h 1143936"/>
                <a:gd name="connsiteX8" fmla="*/ 181222 w 1073511"/>
                <a:gd name="connsiteY8" fmla="*/ 129964 h 114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3511" h="1143936">
                  <a:moveTo>
                    <a:pt x="181222" y="129964"/>
                  </a:moveTo>
                  <a:cubicBezTo>
                    <a:pt x="279012" y="1694"/>
                    <a:pt x="475862" y="-12734"/>
                    <a:pt x="592702" y="7495"/>
                  </a:cubicBezTo>
                  <a:cubicBezTo>
                    <a:pt x="709542" y="27724"/>
                    <a:pt x="802252" y="131955"/>
                    <a:pt x="882262" y="251335"/>
                  </a:cubicBezTo>
                  <a:cubicBezTo>
                    <a:pt x="962272" y="370715"/>
                    <a:pt x="1084192" y="595550"/>
                    <a:pt x="1072762" y="723775"/>
                  </a:cubicBezTo>
                  <a:cubicBezTo>
                    <a:pt x="1061332" y="852000"/>
                    <a:pt x="889882" y="950837"/>
                    <a:pt x="813682" y="1020687"/>
                  </a:cubicBezTo>
                  <a:cubicBezTo>
                    <a:pt x="737482" y="1090537"/>
                    <a:pt x="687952" y="1152888"/>
                    <a:pt x="615562" y="1142875"/>
                  </a:cubicBezTo>
                  <a:cubicBezTo>
                    <a:pt x="543172" y="1132862"/>
                    <a:pt x="480942" y="1021566"/>
                    <a:pt x="379342" y="960606"/>
                  </a:cubicBezTo>
                  <a:cubicBezTo>
                    <a:pt x="277742" y="899646"/>
                    <a:pt x="38982" y="915555"/>
                    <a:pt x="5962" y="777115"/>
                  </a:cubicBezTo>
                  <a:cubicBezTo>
                    <a:pt x="-27058" y="638675"/>
                    <a:pt x="83432" y="258234"/>
                    <a:pt x="181222" y="129964"/>
                  </a:cubicBezTo>
                  <a:close/>
                </a:path>
              </a:pathLst>
            </a:custGeom>
            <a:solidFill>
              <a:srgbClr val="5B9BD5">
                <a:lumMod val="60000"/>
                <a:lumOff val="4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 kern="0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  <p:grpSp>
        <p:nvGrpSpPr>
          <p:cNvPr id="54" name="Group 53"/>
          <p:cNvGrpSpPr/>
          <p:nvPr/>
        </p:nvGrpSpPr>
        <p:grpSpPr>
          <a:xfrm>
            <a:off x="3981167" y="1905000"/>
            <a:ext cx="985072" cy="2955218"/>
            <a:chOff x="2376040" y="2477016"/>
            <a:chExt cx="985072" cy="2955218"/>
          </a:xfrm>
        </p:grpSpPr>
        <p:sp>
          <p:nvSpPr>
            <p:cNvPr id="55" name="Rectangle 54"/>
            <p:cNvSpPr/>
            <p:nvPr/>
          </p:nvSpPr>
          <p:spPr>
            <a:xfrm>
              <a:off x="2376040" y="2477016"/>
              <a:ext cx="985072" cy="2955218"/>
            </a:xfrm>
            <a:prstGeom prst="rect">
              <a:avLst/>
            </a:prstGeom>
            <a:solidFill>
              <a:sysClr val="window" lastClr="FFFFFF"/>
            </a:solidFill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 kern="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56" name="Rectangle 55"/>
            <p:cNvSpPr/>
            <p:nvPr/>
          </p:nvSpPr>
          <p:spPr>
            <a:xfrm>
              <a:off x="2376040" y="2477016"/>
              <a:ext cx="985072" cy="785564"/>
            </a:xfrm>
            <a:prstGeom prst="rect">
              <a:avLst/>
            </a:prstGeom>
            <a:solidFill>
              <a:sysClr val="window" lastClr="FFFFFF">
                <a:lumMod val="85000"/>
              </a:sysClr>
            </a:solidFill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000" b="1" kern="0" dirty="0">
                  <a:solidFill>
                    <a:prstClr val="black"/>
                  </a:solidFill>
                  <a:latin typeface="Calibri" panose="020F0502020204030204"/>
                  <a:cs typeface="Arial" panose="020B0604020202020204" pitchFamily="34" charset="0"/>
                </a:rPr>
                <a:t>CDX-2-</a:t>
              </a:r>
            </a:p>
          </p:txBody>
        </p:sp>
        <p:sp>
          <p:nvSpPr>
            <p:cNvPr id="57" name="Freeform 56"/>
            <p:cNvSpPr/>
            <p:nvPr/>
          </p:nvSpPr>
          <p:spPr>
            <a:xfrm rot="16200000">
              <a:off x="2341573" y="3938744"/>
              <a:ext cx="1054008" cy="389323"/>
            </a:xfrm>
            <a:custGeom>
              <a:avLst/>
              <a:gdLst>
                <a:gd name="connsiteX0" fmla="*/ 219306 w 1074860"/>
                <a:gd name="connsiteY0" fmla="*/ 525773 h 1143108"/>
                <a:gd name="connsiteX1" fmla="*/ 592686 w 1074860"/>
                <a:gd name="connsiteY1" fmla="*/ 7613 h 1143108"/>
                <a:gd name="connsiteX2" fmla="*/ 882246 w 1074860"/>
                <a:gd name="connsiteY2" fmla="*/ 251453 h 1143108"/>
                <a:gd name="connsiteX3" fmla="*/ 1072746 w 1074860"/>
                <a:gd name="connsiteY3" fmla="*/ 723893 h 1143108"/>
                <a:gd name="connsiteX4" fmla="*/ 760326 w 1074860"/>
                <a:gd name="connsiteY4" fmla="*/ 822953 h 1143108"/>
                <a:gd name="connsiteX5" fmla="*/ 615546 w 1074860"/>
                <a:gd name="connsiteY5" fmla="*/ 1142993 h 1143108"/>
                <a:gd name="connsiteX6" fmla="*/ 447906 w 1074860"/>
                <a:gd name="connsiteY6" fmla="*/ 784853 h 1143108"/>
                <a:gd name="connsiteX7" fmla="*/ 5946 w 1074860"/>
                <a:gd name="connsiteY7" fmla="*/ 777233 h 1143108"/>
                <a:gd name="connsiteX8" fmla="*/ 219306 w 1074860"/>
                <a:gd name="connsiteY8" fmla="*/ 525773 h 1143108"/>
                <a:gd name="connsiteX0" fmla="*/ 184682 w 1078336"/>
                <a:gd name="connsiteY0" fmla="*/ 129964 h 1142990"/>
                <a:gd name="connsiteX1" fmla="*/ 596162 w 1078336"/>
                <a:gd name="connsiteY1" fmla="*/ 7495 h 1142990"/>
                <a:gd name="connsiteX2" fmla="*/ 885722 w 1078336"/>
                <a:gd name="connsiteY2" fmla="*/ 251335 h 1142990"/>
                <a:gd name="connsiteX3" fmla="*/ 1076222 w 1078336"/>
                <a:gd name="connsiteY3" fmla="*/ 723775 h 1142990"/>
                <a:gd name="connsiteX4" fmla="*/ 763802 w 1078336"/>
                <a:gd name="connsiteY4" fmla="*/ 822835 h 1142990"/>
                <a:gd name="connsiteX5" fmla="*/ 619022 w 1078336"/>
                <a:gd name="connsiteY5" fmla="*/ 1142875 h 1142990"/>
                <a:gd name="connsiteX6" fmla="*/ 451382 w 1078336"/>
                <a:gd name="connsiteY6" fmla="*/ 784735 h 1142990"/>
                <a:gd name="connsiteX7" fmla="*/ 9422 w 1078336"/>
                <a:gd name="connsiteY7" fmla="*/ 777115 h 1142990"/>
                <a:gd name="connsiteX8" fmla="*/ 184682 w 1078336"/>
                <a:gd name="connsiteY8" fmla="*/ 129964 h 1142990"/>
                <a:gd name="connsiteX0" fmla="*/ 181222 w 1074876"/>
                <a:gd name="connsiteY0" fmla="*/ 129964 h 1145327"/>
                <a:gd name="connsiteX1" fmla="*/ 592702 w 1074876"/>
                <a:gd name="connsiteY1" fmla="*/ 7495 h 1145327"/>
                <a:gd name="connsiteX2" fmla="*/ 882262 w 1074876"/>
                <a:gd name="connsiteY2" fmla="*/ 251335 h 1145327"/>
                <a:gd name="connsiteX3" fmla="*/ 1072762 w 1074876"/>
                <a:gd name="connsiteY3" fmla="*/ 723775 h 1145327"/>
                <a:gd name="connsiteX4" fmla="*/ 760342 w 1074876"/>
                <a:gd name="connsiteY4" fmla="*/ 822835 h 1145327"/>
                <a:gd name="connsiteX5" fmla="*/ 615562 w 1074876"/>
                <a:gd name="connsiteY5" fmla="*/ 1142875 h 1145327"/>
                <a:gd name="connsiteX6" fmla="*/ 379342 w 1074876"/>
                <a:gd name="connsiteY6" fmla="*/ 960606 h 1145327"/>
                <a:gd name="connsiteX7" fmla="*/ 5962 w 1074876"/>
                <a:gd name="connsiteY7" fmla="*/ 777115 h 1145327"/>
                <a:gd name="connsiteX8" fmla="*/ 181222 w 1074876"/>
                <a:gd name="connsiteY8" fmla="*/ 129964 h 1145327"/>
                <a:gd name="connsiteX0" fmla="*/ 181222 w 1073511"/>
                <a:gd name="connsiteY0" fmla="*/ 129964 h 1143936"/>
                <a:gd name="connsiteX1" fmla="*/ 592702 w 1073511"/>
                <a:gd name="connsiteY1" fmla="*/ 7495 h 1143936"/>
                <a:gd name="connsiteX2" fmla="*/ 882262 w 1073511"/>
                <a:gd name="connsiteY2" fmla="*/ 251335 h 1143936"/>
                <a:gd name="connsiteX3" fmla="*/ 1072762 w 1073511"/>
                <a:gd name="connsiteY3" fmla="*/ 723775 h 1143936"/>
                <a:gd name="connsiteX4" fmla="*/ 813682 w 1073511"/>
                <a:gd name="connsiteY4" fmla="*/ 1020687 h 1143936"/>
                <a:gd name="connsiteX5" fmla="*/ 615562 w 1073511"/>
                <a:gd name="connsiteY5" fmla="*/ 1142875 h 1143936"/>
                <a:gd name="connsiteX6" fmla="*/ 379342 w 1073511"/>
                <a:gd name="connsiteY6" fmla="*/ 960606 h 1143936"/>
                <a:gd name="connsiteX7" fmla="*/ 5962 w 1073511"/>
                <a:gd name="connsiteY7" fmla="*/ 777115 h 1143936"/>
                <a:gd name="connsiteX8" fmla="*/ 181222 w 1073511"/>
                <a:gd name="connsiteY8" fmla="*/ 129964 h 114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3511" h="1143936">
                  <a:moveTo>
                    <a:pt x="181222" y="129964"/>
                  </a:moveTo>
                  <a:cubicBezTo>
                    <a:pt x="279012" y="1694"/>
                    <a:pt x="475862" y="-12734"/>
                    <a:pt x="592702" y="7495"/>
                  </a:cubicBezTo>
                  <a:cubicBezTo>
                    <a:pt x="709542" y="27724"/>
                    <a:pt x="802252" y="131955"/>
                    <a:pt x="882262" y="251335"/>
                  </a:cubicBezTo>
                  <a:cubicBezTo>
                    <a:pt x="962272" y="370715"/>
                    <a:pt x="1084192" y="595550"/>
                    <a:pt x="1072762" y="723775"/>
                  </a:cubicBezTo>
                  <a:cubicBezTo>
                    <a:pt x="1061332" y="852000"/>
                    <a:pt x="889882" y="950837"/>
                    <a:pt x="813682" y="1020687"/>
                  </a:cubicBezTo>
                  <a:cubicBezTo>
                    <a:pt x="737482" y="1090537"/>
                    <a:pt x="687952" y="1152888"/>
                    <a:pt x="615562" y="1142875"/>
                  </a:cubicBezTo>
                  <a:cubicBezTo>
                    <a:pt x="543172" y="1132862"/>
                    <a:pt x="480942" y="1021566"/>
                    <a:pt x="379342" y="960606"/>
                  </a:cubicBezTo>
                  <a:cubicBezTo>
                    <a:pt x="277742" y="899646"/>
                    <a:pt x="38982" y="915555"/>
                    <a:pt x="5962" y="777115"/>
                  </a:cubicBezTo>
                  <a:cubicBezTo>
                    <a:pt x="-27058" y="638675"/>
                    <a:pt x="83432" y="258234"/>
                    <a:pt x="181222" y="129964"/>
                  </a:cubicBezTo>
                  <a:close/>
                </a:path>
              </a:pathLst>
            </a:custGeom>
            <a:solidFill>
              <a:srgbClr val="5B9BD5">
                <a:lumMod val="60000"/>
                <a:lumOff val="4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 kern="0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  <p:grpSp>
        <p:nvGrpSpPr>
          <p:cNvPr id="58" name="Group 57"/>
          <p:cNvGrpSpPr/>
          <p:nvPr/>
        </p:nvGrpSpPr>
        <p:grpSpPr>
          <a:xfrm>
            <a:off x="5097082" y="1905000"/>
            <a:ext cx="985072" cy="2955218"/>
            <a:chOff x="3513261" y="2477016"/>
            <a:chExt cx="985072" cy="2955218"/>
          </a:xfrm>
        </p:grpSpPr>
        <p:sp>
          <p:nvSpPr>
            <p:cNvPr id="59" name="Rectangle 58"/>
            <p:cNvSpPr/>
            <p:nvPr/>
          </p:nvSpPr>
          <p:spPr>
            <a:xfrm>
              <a:off x="3513261" y="2477016"/>
              <a:ext cx="985072" cy="2955218"/>
            </a:xfrm>
            <a:prstGeom prst="rect">
              <a:avLst/>
            </a:prstGeom>
            <a:solidFill>
              <a:sysClr val="window" lastClr="FFFFFF"/>
            </a:solidFill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 kern="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0" name="Rectangle 59"/>
            <p:cNvSpPr/>
            <p:nvPr/>
          </p:nvSpPr>
          <p:spPr>
            <a:xfrm>
              <a:off x="3513261" y="2477016"/>
              <a:ext cx="985072" cy="785564"/>
            </a:xfrm>
            <a:prstGeom prst="rect">
              <a:avLst/>
            </a:prstGeom>
            <a:solidFill>
              <a:sysClr val="window" lastClr="FFFFFF">
                <a:lumMod val="85000"/>
              </a:sysClr>
            </a:solidFill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000" b="1" kern="0" dirty="0">
                  <a:solidFill>
                    <a:prstClr val="black"/>
                  </a:solidFill>
                  <a:latin typeface="Calibri" panose="020F0502020204030204"/>
                  <a:cs typeface="Arial" panose="020B0604020202020204" pitchFamily="34" charset="0"/>
                </a:rPr>
                <a:t>ER+</a:t>
              </a:r>
            </a:p>
          </p:txBody>
        </p:sp>
        <p:sp>
          <p:nvSpPr>
            <p:cNvPr id="61" name="Freeform 60"/>
            <p:cNvSpPr/>
            <p:nvPr/>
          </p:nvSpPr>
          <p:spPr>
            <a:xfrm rot="16200000">
              <a:off x="3478794" y="3938744"/>
              <a:ext cx="1054008" cy="389323"/>
            </a:xfrm>
            <a:custGeom>
              <a:avLst/>
              <a:gdLst>
                <a:gd name="connsiteX0" fmla="*/ 219306 w 1074860"/>
                <a:gd name="connsiteY0" fmla="*/ 525773 h 1143108"/>
                <a:gd name="connsiteX1" fmla="*/ 592686 w 1074860"/>
                <a:gd name="connsiteY1" fmla="*/ 7613 h 1143108"/>
                <a:gd name="connsiteX2" fmla="*/ 882246 w 1074860"/>
                <a:gd name="connsiteY2" fmla="*/ 251453 h 1143108"/>
                <a:gd name="connsiteX3" fmla="*/ 1072746 w 1074860"/>
                <a:gd name="connsiteY3" fmla="*/ 723893 h 1143108"/>
                <a:gd name="connsiteX4" fmla="*/ 760326 w 1074860"/>
                <a:gd name="connsiteY4" fmla="*/ 822953 h 1143108"/>
                <a:gd name="connsiteX5" fmla="*/ 615546 w 1074860"/>
                <a:gd name="connsiteY5" fmla="*/ 1142993 h 1143108"/>
                <a:gd name="connsiteX6" fmla="*/ 447906 w 1074860"/>
                <a:gd name="connsiteY6" fmla="*/ 784853 h 1143108"/>
                <a:gd name="connsiteX7" fmla="*/ 5946 w 1074860"/>
                <a:gd name="connsiteY7" fmla="*/ 777233 h 1143108"/>
                <a:gd name="connsiteX8" fmla="*/ 219306 w 1074860"/>
                <a:gd name="connsiteY8" fmla="*/ 525773 h 1143108"/>
                <a:gd name="connsiteX0" fmla="*/ 184682 w 1078336"/>
                <a:gd name="connsiteY0" fmla="*/ 129964 h 1142990"/>
                <a:gd name="connsiteX1" fmla="*/ 596162 w 1078336"/>
                <a:gd name="connsiteY1" fmla="*/ 7495 h 1142990"/>
                <a:gd name="connsiteX2" fmla="*/ 885722 w 1078336"/>
                <a:gd name="connsiteY2" fmla="*/ 251335 h 1142990"/>
                <a:gd name="connsiteX3" fmla="*/ 1076222 w 1078336"/>
                <a:gd name="connsiteY3" fmla="*/ 723775 h 1142990"/>
                <a:gd name="connsiteX4" fmla="*/ 763802 w 1078336"/>
                <a:gd name="connsiteY4" fmla="*/ 822835 h 1142990"/>
                <a:gd name="connsiteX5" fmla="*/ 619022 w 1078336"/>
                <a:gd name="connsiteY5" fmla="*/ 1142875 h 1142990"/>
                <a:gd name="connsiteX6" fmla="*/ 451382 w 1078336"/>
                <a:gd name="connsiteY6" fmla="*/ 784735 h 1142990"/>
                <a:gd name="connsiteX7" fmla="*/ 9422 w 1078336"/>
                <a:gd name="connsiteY7" fmla="*/ 777115 h 1142990"/>
                <a:gd name="connsiteX8" fmla="*/ 184682 w 1078336"/>
                <a:gd name="connsiteY8" fmla="*/ 129964 h 1142990"/>
                <a:gd name="connsiteX0" fmla="*/ 181222 w 1074876"/>
                <a:gd name="connsiteY0" fmla="*/ 129964 h 1145327"/>
                <a:gd name="connsiteX1" fmla="*/ 592702 w 1074876"/>
                <a:gd name="connsiteY1" fmla="*/ 7495 h 1145327"/>
                <a:gd name="connsiteX2" fmla="*/ 882262 w 1074876"/>
                <a:gd name="connsiteY2" fmla="*/ 251335 h 1145327"/>
                <a:gd name="connsiteX3" fmla="*/ 1072762 w 1074876"/>
                <a:gd name="connsiteY3" fmla="*/ 723775 h 1145327"/>
                <a:gd name="connsiteX4" fmla="*/ 760342 w 1074876"/>
                <a:gd name="connsiteY4" fmla="*/ 822835 h 1145327"/>
                <a:gd name="connsiteX5" fmla="*/ 615562 w 1074876"/>
                <a:gd name="connsiteY5" fmla="*/ 1142875 h 1145327"/>
                <a:gd name="connsiteX6" fmla="*/ 379342 w 1074876"/>
                <a:gd name="connsiteY6" fmla="*/ 960606 h 1145327"/>
                <a:gd name="connsiteX7" fmla="*/ 5962 w 1074876"/>
                <a:gd name="connsiteY7" fmla="*/ 777115 h 1145327"/>
                <a:gd name="connsiteX8" fmla="*/ 181222 w 1074876"/>
                <a:gd name="connsiteY8" fmla="*/ 129964 h 1145327"/>
                <a:gd name="connsiteX0" fmla="*/ 181222 w 1073511"/>
                <a:gd name="connsiteY0" fmla="*/ 129964 h 1143936"/>
                <a:gd name="connsiteX1" fmla="*/ 592702 w 1073511"/>
                <a:gd name="connsiteY1" fmla="*/ 7495 h 1143936"/>
                <a:gd name="connsiteX2" fmla="*/ 882262 w 1073511"/>
                <a:gd name="connsiteY2" fmla="*/ 251335 h 1143936"/>
                <a:gd name="connsiteX3" fmla="*/ 1072762 w 1073511"/>
                <a:gd name="connsiteY3" fmla="*/ 723775 h 1143936"/>
                <a:gd name="connsiteX4" fmla="*/ 813682 w 1073511"/>
                <a:gd name="connsiteY4" fmla="*/ 1020687 h 1143936"/>
                <a:gd name="connsiteX5" fmla="*/ 615562 w 1073511"/>
                <a:gd name="connsiteY5" fmla="*/ 1142875 h 1143936"/>
                <a:gd name="connsiteX6" fmla="*/ 379342 w 1073511"/>
                <a:gd name="connsiteY6" fmla="*/ 960606 h 1143936"/>
                <a:gd name="connsiteX7" fmla="*/ 5962 w 1073511"/>
                <a:gd name="connsiteY7" fmla="*/ 777115 h 1143936"/>
                <a:gd name="connsiteX8" fmla="*/ 181222 w 1073511"/>
                <a:gd name="connsiteY8" fmla="*/ 129964 h 114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3511" h="1143936">
                  <a:moveTo>
                    <a:pt x="181222" y="129964"/>
                  </a:moveTo>
                  <a:cubicBezTo>
                    <a:pt x="279012" y="1694"/>
                    <a:pt x="475862" y="-12734"/>
                    <a:pt x="592702" y="7495"/>
                  </a:cubicBezTo>
                  <a:cubicBezTo>
                    <a:pt x="709542" y="27724"/>
                    <a:pt x="802252" y="131955"/>
                    <a:pt x="882262" y="251335"/>
                  </a:cubicBezTo>
                  <a:cubicBezTo>
                    <a:pt x="962272" y="370715"/>
                    <a:pt x="1084192" y="595550"/>
                    <a:pt x="1072762" y="723775"/>
                  </a:cubicBezTo>
                  <a:cubicBezTo>
                    <a:pt x="1061332" y="852000"/>
                    <a:pt x="889882" y="950837"/>
                    <a:pt x="813682" y="1020687"/>
                  </a:cubicBezTo>
                  <a:cubicBezTo>
                    <a:pt x="737482" y="1090537"/>
                    <a:pt x="687952" y="1152888"/>
                    <a:pt x="615562" y="1142875"/>
                  </a:cubicBezTo>
                  <a:cubicBezTo>
                    <a:pt x="543172" y="1132862"/>
                    <a:pt x="480942" y="1021566"/>
                    <a:pt x="379342" y="960606"/>
                  </a:cubicBezTo>
                  <a:cubicBezTo>
                    <a:pt x="277742" y="899646"/>
                    <a:pt x="38982" y="915555"/>
                    <a:pt x="5962" y="777115"/>
                  </a:cubicBezTo>
                  <a:cubicBezTo>
                    <a:pt x="-27058" y="638675"/>
                    <a:pt x="83432" y="258234"/>
                    <a:pt x="181222" y="129964"/>
                  </a:cubicBezTo>
                  <a:close/>
                </a:path>
              </a:pathLst>
            </a:custGeom>
            <a:solidFill>
              <a:srgbClr val="ED7D31">
                <a:lumMod val="75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 kern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62" name="TextBox 61"/>
            <p:cNvSpPr txBox="1"/>
            <p:nvPr/>
          </p:nvSpPr>
          <p:spPr>
            <a:xfrm>
              <a:off x="3677983" y="4795476"/>
              <a:ext cx="655628" cy="30777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000" kern="0" dirty="0">
                  <a:solidFill>
                    <a:prstClr val="black"/>
                  </a:solidFill>
                </a:rPr>
                <a:t>100%</a:t>
              </a:r>
            </a:p>
          </p:txBody>
        </p:sp>
      </p:grpSp>
      <p:grpSp>
        <p:nvGrpSpPr>
          <p:cNvPr id="63" name="Group 62"/>
          <p:cNvGrpSpPr/>
          <p:nvPr/>
        </p:nvGrpSpPr>
        <p:grpSpPr>
          <a:xfrm>
            <a:off x="6212997" y="1904998"/>
            <a:ext cx="985072" cy="2955220"/>
            <a:chOff x="4650482" y="2477014"/>
            <a:chExt cx="985072" cy="2955220"/>
          </a:xfrm>
        </p:grpSpPr>
        <p:sp>
          <p:nvSpPr>
            <p:cNvPr id="64" name="Rectangle 63"/>
            <p:cNvSpPr/>
            <p:nvPr/>
          </p:nvSpPr>
          <p:spPr>
            <a:xfrm>
              <a:off x="4650482" y="2477014"/>
              <a:ext cx="985072" cy="2955220"/>
            </a:xfrm>
            <a:prstGeom prst="rect">
              <a:avLst/>
            </a:prstGeom>
            <a:solidFill>
              <a:sysClr val="window" lastClr="FFFFFF"/>
            </a:solidFill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 kern="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65" name="Rectangle 64"/>
            <p:cNvSpPr/>
            <p:nvPr/>
          </p:nvSpPr>
          <p:spPr>
            <a:xfrm>
              <a:off x="4650482" y="2477014"/>
              <a:ext cx="985072" cy="785565"/>
            </a:xfrm>
            <a:prstGeom prst="rect">
              <a:avLst/>
            </a:prstGeom>
            <a:solidFill>
              <a:sysClr val="window" lastClr="FFFFFF">
                <a:lumMod val="85000"/>
              </a:sysClr>
            </a:solidFill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000" b="1" kern="0" dirty="0">
                  <a:solidFill>
                    <a:prstClr val="black"/>
                  </a:solidFill>
                  <a:latin typeface="Calibri" panose="020F0502020204030204"/>
                  <a:cs typeface="Arial" panose="020B0604020202020204" pitchFamily="34" charset="0"/>
                </a:rPr>
                <a:t>PR+</a:t>
              </a:r>
            </a:p>
          </p:txBody>
        </p:sp>
        <p:sp>
          <p:nvSpPr>
            <p:cNvPr id="66" name="Freeform 65"/>
            <p:cNvSpPr/>
            <p:nvPr/>
          </p:nvSpPr>
          <p:spPr>
            <a:xfrm rot="16200000">
              <a:off x="4616015" y="3938743"/>
              <a:ext cx="1054009" cy="389323"/>
            </a:xfrm>
            <a:custGeom>
              <a:avLst/>
              <a:gdLst>
                <a:gd name="connsiteX0" fmla="*/ 219306 w 1074860"/>
                <a:gd name="connsiteY0" fmla="*/ 525773 h 1143108"/>
                <a:gd name="connsiteX1" fmla="*/ 592686 w 1074860"/>
                <a:gd name="connsiteY1" fmla="*/ 7613 h 1143108"/>
                <a:gd name="connsiteX2" fmla="*/ 882246 w 1074860"/>
                <a:gd name="connsiteY2" fmla="*/ 251453 h 1143108"/>
                <a:gd name="connsiteX3" fmla="*/ 1072746 w 1074860"/>
                <a:gd name="connsiteY3" fmla="*/ 723893 h 1143108"/>
                <a:gd name="connsiteX4" fmla="*/ 760326 w 1074860"/>
                <a:gd name="connsiteY4" fmla="*/ 822953 h 1143108"/>
                <a:gd name="connsiteX5" fmla="*/ 615546 w 1074860"/>
                <a:gd name="connsiteY5" fmla="*/ 1142993 h 1143108"/>
                <a:gd name="connsiteX6" fmla="*/ 447906 w 1074860"/>
                <a:gd name="connsiteY6" fmla="*/ 784853 h 1143108"/>
                <a:gd name="connsiteX7" fmla="*/ 5946 w 1074860"/>
                <a:gd name="connsiteY7" fmla="*/ 777233 h 1143108"/>
                <a:gd name="connsiteX8" fmla="*/ 219306 w 1074860"/>
                <a:gd name="connsiteY8" fmla="*/ 525773 h 1143108"/>
                <a:gd name="connsiteX0" fmla="*/ 184682 w 1078336"/>
                <a:gd name="connsiteY0" fmla="*/ 129964 h 1142990"/>
                <a:gd name="connsiteX1" fmla="*/ 596162 w 1078336"/>
                <a:gd name="connsiteY1" fmla="*/ 7495 h 1142990"/>
                <a:gd name="connsiteX2" fmla="*/ 885722 w 1078336"/>
                <a:gd name="connsiteY2" fmla="*/ 251335 h 1142990"/>
                <a:gd name="connsiteX3" fmla="*/ 1076222 w 1078336"/>
                <a:gd name="connsiteY3" fmla="*/ 723775 h 1142990"/>
                <a:gd name="connsiteX4" fmla="*/ 763802 w 1078336"/>
                <a:gd name="connsiteY4" fmla="*/ 822835 h 1142990"/>
                <a:gd name="connsiteX5" fmla="*/ 619022 w 1078336"/>
                <a:gd name="connsiteY5" fmla="*/ 1142875 h 1142990"/>
                <a:gd name="connsiteX6" fmla="*/ 451382 w 1078336"/>
                <a:gd name="connsiteY6" fmla="*/ 784735 h 1142990"/>
                <a:gd name="connsiteX7" fmla="*/ 9422 w 1078336"/>
                <a:gd name="connsiteY7" fmla="*/ 777115 h 1142990"/>
                <a:gd name="connsiteX8" fmla="*/ 184682 w 1078336"/>
                <a:gd name="connsiteY8" fmla="*/ 129964 h 1142990"/>
                <a:gd name="connsiteX0" fmla="*/ 181222 w 1074876"/>
                <a:gd name="connsiteY0" fmla="*/ 129964 h 1145327"/>
                <a:gd name="connsiteX1" fmla="*/ 592702 w 1074876"/>
                <a:gd name="connsiteY1" fmla="*/ 7495 h 1145327"/>
                <a:gd name="connsiteX2" fmla="*/ 882262 w 1074876"/>
                <a:gd name="connsiteY2" fmla="*/ 251335 h 1145327"/>
                <a:gd name="connsiteX3" fmla="*/ 1072762 w 1074876"/>
                <a:gd name="connsiteY3" fmla="*/ 723775 h 1145327"/>
                <a:gd name="connsiteX4" fmla="*/ 760342 w 1074876"/>
                <a:gd name="connsiteY4" fmla="*/ 822835 h 1145327"/>
                <a:gd name="connsiteX5" fmla="*/ 615562 w 1074876"/>
                <a:gd name="connsiteY5" fmla="*/ 1142875 h 1145327"/>
                <a:gd name="connsiteX6" fmla="*/ 379342 w 1074876"/>
                <a:gd name="connsiteY6" fmla="*/ 960606 h 1145327"/>
                <a:gd name="connsiteX7" fmla="*/ 5962 w 1074876"/>
                <a:gd name="connsiteY7" fmla="*/ 777115 h 1145327"/>
                <a:gd name="connsiteX8" fmla="*/ 181222 w 1074876"/>
                <a:gd name="connsiteY8" fmla="*/ 129964 h 1145327"/>
                <a:gd name="connsiteX0" fmla="*/ 181222 w 1073511"/>
                <a:gd name="connsiteY0" fmla="*/ 129964 h 1143936"/>
                <a:gd name="connsiteX1" fmla="*/ 592702 w 1073511"/>
                <a:gd name="connsiteY1" fmla="*/ 7495 h 1143936"/>
                <a:gd name="connsiteX2" fmla="*/ 882262 w 1073511"/>
                <a:gd name="connsiteY2" fmla="*/ 251335 h 1143936"/>
                <a:gd name="connsiteX3" fmla="*/ 1072762 w 1073511"/>
                <a:gd name="connsiteY3" fmla="*/ 723775 h 1143936"/>
                <a:gd name="connsiteX4" fmla="*/ 813682 w 1073511"/>
                <a:gd name="connsiteY4" fmla="*/ 1020687 h 1143936"/>
                <a:gd name="connsiteX5" fmla="*/ 615562 w 1073511"/>
                <a:gd name="connsiteY5" fmla="*/ 1142875 h 1143936"/>
                <a:gd name="connsiteX6" fmla="*/ 379342 w 1073511"/>
                <a:gd name="connsiteY6" fmla="*/ 960606 h 1143936"/>
                <a:gd name="connsiteX7" fmla="*/ 5962 w 1073511"/>
                <a:gd name="connsiteY7" fmla="*/ 777115 h 1143936"/>
                <a:gd name="connsiteX8" fmla="*/ 181222 w 1073511"/>
                <a:gd name="connsiteY8" fmla="*/ 129964 h 114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3511" h="1143936">
                  <a:moveTo>
                    <a:pt x="181222" y="129964"/>
                  </a:moveTo>
                  <a:cubicBezTo>
                    <a:pt x="279012" y="1694"/>
                    <a:pt x="475862" y="-12734"/>
                    <a:pt x="592702" y="7495"/>
                  </a:cubicBezTo>
                  <a:cubicBezTo>
                    <a:pt x="709542" y="27724"/>
                    <a:pt x="802252" y="131955"/>
                    <a:pt x="882262" y="251335"/>
                  </a:cubicBezTo>
                  <a:cubicBezTo>
                    <a:pt x="962272" y="370715"/>
                    <a:pt x="1084192" y="595550"/>
                    <a:pt x="1072762" y="723775"/>
                  </a:cubicBezTo>
                  <a:cubicBezTo>
                    <a:pt x="1061332" y="852000"/>
                    <a:pt x="889882" y="950837"/>
                    <a:pt x="813682" y="1020687"/>
                  </a:cubicBezTo>
                  <a:cubicBezTo>
                    <a:pt x="737482" y="1090537"/>
                    <a:pt x="687952" y="1152888"/>
                    <a:pt x="615562" y="1142875"/>
                  </a:cubicBezTo>
                  <a:cubicBezTo>
                    <a:pt x="543172" y="1132862"/>
                    <a:pt x="480942" y="1021566"/>
                    <a:pt x="379342" y="960606"/>
                  </a:cubicBezTo>
                  <a:cubicBezTo>
                    <a:pt x="277742" y="899646"/>
                    <a:pt x="38982" y="915555"/>
                    <a:pt x="5962" y="777115"/>
                  </a:cubicBezTo>
                  <a:cubicBezTo>
                    <a:pt x="-27058" y="638675"/>
                    <a:pt x="83432" y="258234"/>
                    <a:pt x="181222" y="129964"/>
                  </a:cubicBezTo>
                  <a:close/>
                </a:path>
              </a:pathLst>
            </a:custGeom>
            <a:solidFill>
              <a:srgbClr val="ED7D31">
                <a:lumMod val="75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 kern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67" name="TextBox 66"/>
            <p:cNvSpPr txBox="1"/>
            <p:nvPr/>
          </p:nvSpPr>
          <p:spPr>
            <a:xfrm>
              <a:off x="4701392" y="4795475"/>
              <a:ext cx="883255" cy="30777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000" kern="0" dirty="0">
                  <a:solidFill>
                    <a:prstClr val="black"/>
                  </a:solidFill>
                </a:rPr>
                <a:t>67-75%</a:t>
              </a:r>
            </a:p>
          </p:txBody>
        </p:sp>
      </p:grpSp>
      <p:grpSp>
        <p:nvGrpSpPr>
          <p:cNvPr id="68" name="Group 67"/>
          <p:cNvGrpSpPr/>
          <p:nvPr/>
        </p:nvGrpSpPr>
        <p:grpSpPr>
          <a:xfrm>
            <a:off x="7328912" y="1905000"/>
            <a:ext cx="985072" cy="2955218"/>
            <a:chOff x="5787703" y="2477016"/>
            <a:chExt cx="985072" cy="2955218"/>
          </a:xfrm>
        </p:grpSpPr>
        <p:sp>
          <p:nvSpPr>
            <p:cNvPr id="69" name="Rectangle 68"/>
            <p:cNvSpPr/>
            <p:nvPr/>
          </p:nvSpPr>
          <p:spPr>
            <a:xfrm>
              <a:off x="5787703" y="2477016"/>
              <a:ext cx="985072" cy="2955218"/>
            </a:xfrm>
            <a:prstGeom prst="rect">
              <a:avLst/>
            </a:prstGeom>
            <a:solidFill>
              <a:sysClr val="window" lastClr="FFFFFF"/>
            </a:solidFill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 kern="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0" name="Rectangle 69"/>
            <p:cNvSpPr/>
            <p:nvPr/>
          </p:nvSpPr>
          <p:spPr>
            <a:xfrm>
              <a:off x="5787703" y="2477016"/>
              <a:ext cx="985072" cy="785564"/>
            </a:xfrm>
            <a:prstGeom prst="rect">
              <a:avLst/>
            </a:prstGeom>
            <a:solidFill>
              <a:sysClr val="window" lastClr="FFFFFF">
                <a:lumMod val="85000"/>
              </a:sysClr>
            </a:solidFill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000" b="1" kern="0" dirty="0">
                  <a:solidFill>
                    <a:prstClr val="black"/>
                  </a:solidFill>
                  <a:latin typeface="Calibri" panose="020F0502020204030204"/>
                  <a:cs typeface="Arial" panose="020B0604020202020204" pitchFamily="34" charset="0"/>
                </a:rPr>
                <a:t>Vim+</a:t>
              </a:r>
            </a:p>
          </p:txBody>
        </p:sp>
        <p:sp>
          <p:nvSpPr>
            <p:cNvPr id="71" name="Freeform 70"/>
            <p:cNvSpPr/>
            <p:nvPr/>
          </p:nvSpPr>
          <p:spPr>
            <a:xfrm rot="16200000">
              <a:off x="5753236" y="3938744"/>
              <a:ext cx="1054008" cy="389323"/>
            </a:xfrm>
            <a:custGeom>
              <a:avLst/>
              <a:gdLst>
                <a:gd name="connsiteX0" fmla="*/ 219306 w 1074860"/>
                <a:gd name="connsiteY0" fmla="*/ 525773 h 1143108"/>
                <a:gd name="connsiteX1" fmla="*/ 592686 w 1074860"/>
                <a:gd name="connsiteY1" fmla="*/ 7613 h 1143108"/>
                <a:gd name="connsiteX2" fmla="*/ 882246 w 1074860"/>
                <a:gd name="connsiteY2" fmla="*/ 251453 h 1143108"/>
                <a:gd name="connsiteX3" fmla="*/ 1072746 w 1074860"/>
                <a:gd name="connsiteY3" fmla="*/ 723893 h 1143108"/>
                <a:gd name="connsiteX4" fmla="*/ 760326 w 1074860"/>
                <a:gd name="connsiteY4" fmla="*/ 822953 h 1143108"/>
                <a:gd name="connsiteX5" fmla="*/ 615546 w 1074860"/>
                <a:gd name="connsiteY5" fmla="*/ 1142993 h 1143108"/>
                <a:gd name="connsiteX6" fmla="*/ 447906 w 1074860"/>
                <a:gd name="connsiteY6" fmla="*/ 784853 h 1143108"/>
                <a:gd name="connsiteX7" fmla="*/ 5946 w 1074860"/>
                <a:gd name="connsiteY7" fmla="*/ 777233 h 1143108"/>
                <a:gd name="connsiteX8" fmla="*/ 219306 w 1074860"/>
                <a:gd name="connsiteY8" fmla="*/ 525773 h 1143108"/>
                <a:gd name="connsiteX0" fmla="*/ 184682 w 1078336"/>
                <a:gd name="connsiteY0" fmla="*/ 129964 h 1142990"/>
                <a:gd name="connsiteX1" fmla="*/ 596162 w 1078336"/>
                <a:gd name="connsiteY1" fmla="*/ 7495 h 1142990"/>
                <a:gd name="connsiteX2" fmla="*/ 885722 w 1078336"/>
                <a:gd name="connsiteY2" fmla="*/ 251335 h 1142990"/>
                <a:gd name="connsiteX3" fmla="*/ 1076222 w 1078336"/>
                <a:gd name="connsiteY3" fmla="*/ 723775 h 1142990"/>
                <a:gd name="connsiteX4" fmla="*/ 763802 w 1078336"/>
                <a:gd name="connsiteY4" fmla="*/ 822835 h 1142990"/>
                <a:gd name="connsiteX5" fmla="*/ 619022 w 1078336"/>
                <a:gd name="connsiteY5" fmla="*/ 1142875 h 1142990"/>
                <a:gd name="connsiteX6" fmla="*/ 451382 w 1078336"/>
                <a:gd name="connsiteY6" fmla="*/ 784735 h 1142990"/>
                <a:gd name="connsiteX7" fmla="*/ 9422 w 1078336"/>
                <a:gd name="connsiteY7" fmla="*/ 777115 h 1142990"/>
                <a:gd name="connsiteX8" fmla="*/ 184682 w 1078336"/>
                <a:gd name="connsiteY8" fmla="*/ 129964 h 1142990"/>
                <a:gd name="connsiteX0" fmla="*/ 181222 w 1074876"/>
                <a:gd name="connsiteY0" fmla="*/ 129964 h 1145327"/>
                <a:gd name="connsiteX1" fmla="*/ 592702 w 1074876"/>
                <a:gd name="connsiteY1" fmla="*/ 7495 h 1145327"/>
                <a:gd name="connsiteX2" fmla="*/ 882262 w 1074876"/>
                <a:gd name="connsiteY2" fmla="*/ 251335 h 1145327"/>
                <a:gd name="connsiteX3" fmla="*/ 1072762 w 1074876"/>
                <a:gd name="connsiteY3" fmla="*/ 723775 h 1145327"/>
                <a:gd name="connsiteX4" fmla="*/ 760342 w 1074876"/>
                <a:gd name="connsiteY4" fmla="*/ 822835 h 1145327"/>
                <a:gd name="connsiteX5" fmla="*/ 615562 w 1074876"/>
                <a:gd name="connsiteY5" fmla="*/ 1142875 h 1145327"/>
                <a:gd name="connsiteX6" fmla="*/ 379342 w 1074876"/>
                <a:gd name="connsiteY6" fmla="*/ 960606 h 1145327"/>
                <a:gd name="connsiteX7" fmla="*/ 5962 w 1074876"/>
                <a:gd name="connsiteY7" fmla="*/ 777115 h 1145327"/>
                <a:gd name="connsiteX8" fmla="*/ 181222 w 1074876"/>
                <a:gd name="connsiteY8" fmla="*/ 129964 h 1145327"/>
                <a:gd name="connsiteX0" fmla="*/ 181222 w 1073511"/>
                <a:gd name="connsiteY0" fmla="*/ 129964 h 1143936"/>
                <a:gd name="connsiteX1" fmla="*/ 592702 w 1073511"/>
                <a:gd name="connsiteY1" fmla="*/ 7495 h 1143936"/>
                <a:gd name="connsiteX2" fmla="*/ 882262 w 1073511"/>
                <a:gd name="connsiteY2" fmla="*/ 251335 h 1143936"/>
                <a:gd name="connsiteX3" fmla="*/ 1072762 w 1073511"/>
                <a:gd name="connsiteY3" fmla="*/ 723775 h 1143936"/>
                <a:gd name="connsiteX4" fmla="*/ 813682 w 1073511"/>
                <a:gd name="connsiteY4" fmla="*/ 1020687 h 1143936"/>
                <a:gd name="connsiteX5" fmla="*/ 615562 w 1073511"/>
                <a:gd name="connsiteY5" fmla="*/ 1142875 h 1143936"/>
                <a:gd name="connsiteX6" fmla="*/ 379342 w 1073511"/>
                <a:gd name="connsiteY6" fmla="*/ 960606 h 1143936"/>
                <a:gd name="connsiteX7" fmla="*/ 5962 w 1073511"/>
                <a:gd name="connsiteY7" fmla="*/ 777115 h 1143936"/>
                <a:gd name="connsiteX8" fmla="*/ 181222 w 1073511"/>
                <a:gd name="connsiteY8" fmla="*/ 129964 h 114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3511" h="1143936">
                  <a:moveTo>
                    <a:pt x="181222" y="129964"/>
                  </a:moveTo>
                  <a:cubicBezTo>
                    <a:pt x="279012" y="1694"/>
                    <a:pt x="475862" y="-12734"/>
                    <a:pt x="592702" y="7495"/>
                  </a:cubicBezTo>
                  <a:cubicBezTo>
                    <a:pt x="709542" y="27724"/>
                    <a:pt x="802252" y="131955"/>
                    <a:pt x="882262" y="251335"/>
                  </a:cubicBezTo>
                  <a:cubicBezTo>
                    <a:pt x="962272" y="370715"/>
                    <a:pt x="1084192" y="595550"/>
                    <a:pt x="1072762" y="723775"/>
                  </a:cubicBezTo>
                  <a:cubicBezTo>
                    <a:pt x="1061332" y="852000"/>
                    <a:pt x="889882" y="950837"/>
                    <a:pt x="813682" y="1020687"/>
                  </a:cubicBezTo>
                  <a:cubicBezTo>
                    <a:pt x="737482" y="1090537"/>
                    <a:pt x="687952" y="1152888"/>
                    <a:pt x="615562" y="1142875"/>
                  </a:cubicBezTo>
                  <a:cubicBezTo>
                    <a:pt x="543172" y="1132862"/>
                    <a:pt x="480942" y="1021566"/>
                    <a:pt x="379342" y="960606"/>
                  </a:cubicBezTo>
                  <a:cubicBezTo>
                    <a:pt x="277742" y="899646"/>
                    <a:pt x="38982" y="915555"/>
                    <a:pt x="5962" y="777115"/>
                  </a:cubicBezTo>
                  <a:cubicBezTo>
                    <a:pt x="-27058" y="638675"/>
                    <a:pt x="83432" y="258234"/>
                    <a:pt x="181222" y="129964"/>
                  </a:cubicBezTo>
                  <a:close/>
                </a:path>
              </a:pathLst>
            </a:custGeom>
            <a:solidFill>
              <a:srgbClr val="ED7D31">
                <a:lumMod val="75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 kern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72" name="TextBox 71"/>
            <p:cNvSpPr txBox="1"/>
            <p:nvPr/>
          </p:nvSpPr>
          <p:spPr>
            <a:xfrm>
              <a:off x="6023758" y="4795476"/>
              <a:ext cx="512961" cy="30777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000" kern="0" dirty="0">
                  <a:solidFill>
                    <a:prstClr val="black"/>
                  </a:solidFill>
                </a:rPr>
                <a:t>55%</a:t>
              </a:r>
            </a:p>
          </p:txBody>
        </p:sp>
      </p:grpSp>
      <p:grpSp>
        <p:nvGrpSpPr>
          <p:cNvPr id="73" name="Group 72"/>
          <p:cNvGrpSpPr/>
          <p:nvPr/>
        </p:nvGrpSpPr>
        <p:grpSpPr>
          <a:xfrm>
            <a:off x="8444827" y="1905000"/>
            <a:ext cx="985072" cy="2955218"/>
            <a:chOff x="6924924" y="2477016"/>
            <a:chExt cx="985072" cy="2955218"/>
          </a:xfrm>
        </p:grpSpPr>
        <p:sp>
          <p:nvSpPr>
            <p:cNvPr id="74" name="Rectangle 73"/>
            <p:cNvSpPr/>
            <p:nvPr/>
          </p:nvSpPr>
          <p:spPr>
            <a:xfrm>
              <a:off x="6924924" y="2477016"/>
              <a:ext cx="985072" cy="2955218"/>
            </a:xfrm>
            <a:prstGeom prst="rect">
              <a:avLst/>
            </a:prstGeom>
            <a:solidFill>
              <a:sysClr val="window" lastClr="FFFFFF"/>
            </a:solidFill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 kern="0" dirty="0">
                <a:solidFill>
                  <a:prstClr val="black"/>
                </a:solidFill>
                <a:latin typeface="Calibri" panose="020F0502020204030204"/>
              </a:endParaRPr>
            </a:p>
          </p:txBody>
        </p:sp>
        <p:sp>
          <p:nvSpPr>
            <p:cNvPr id="75" name="Rectangle 74"/>
            <p:cNvSpPr/>
            <p:nvPr/>
          </p:nvSpPr>
          <p:spPr>
            <a:xfrm>
              <a:off x="6924924" y="2477016"/>
              <a:ext cx="985072" cy="785564"/>
            </a:xfrm>
            <a:prstGeom prst="rect">
              <a:avLst/>
            </a:prstGeom>
            <a:solidFill>
              <a:sysClr val="window" lastClr="FFFFFF">
                <a:lumMod val="85000"/>
              </a:sysClr>
            </a:solidFill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000" b="1" kern="0" dirty="0">
                  <a:solidFill>
                    <a:prstClr val="black"/>
                  </a:solidFill>
                  <a:latin typeface="Calibri" panose="020F0502020204030204"/>
                  <a:cs typeface="Arial" panose="020B0604020202020204" pitchFamily="34" charset="0"/>
                </a:rPr>
                <a:t>WT-1+</a:t>
              </a:r>
            </a:p>
          </p:txBody>
        </p:sp>
        <p:sp>
          <p:nvSpPr>
            <p:cNvPr id="76" name="Freeform 75"/>
            <p:cNvSpPr/>
            <p:nvPr/>
          </p:nvSpPr>
          <p:spPr>
            <a:xfrm rot="16200000">
              <a:off x="6890457" y="3938744"/>
              <a:ext cx="1054008" cy="389323"/>
            </a:xfrm>
            <a:custGeom>
              <a:avLst/>
              <a:gdLst>
                <a:gd name="connsiteX0" fmla="*/ 219306 w 1074860"/>
                <a:gd name="connsiteY0" fmla="*/ 525773 h 1143108"/>
                <a:gd name="connsiteX1" fmla="*/ 592686 w 1074860"/>
                <a:gd name="connsiteY1" fmla="*/ 7613 h 1143108"/>
                <a:gd name="connsiteX2" fmla="*/ 882246 w 1074860"/>
                <a:gd name="connsiteY2" fmla="*/ 251453 h 1143108"/>
                <a:gd name="connsiteX3" fmla="*/ 1072746 w 1074860"/>
                <a:gd name="connsiteY3" fmla="*/ 723893 h 1143108"/>
                <a:gd name="connsiteX4" fmla="*/ 760326 w 1074860"/>
                <a:gd name="connsiteY4" fmla="*/ 822953 h 1143108"/>
                <a:gd name="connsiteX5" fmla="*/ 615546 w 1074860"/>
                <a:gd name="connsiteY5" fmla="*/ 1142993 h 1143108"/>
                <a:gd name="connsiteX6" fmla="*/ 447906 w 1074860"/>
                <a:gd name="connsiteY6" fmla="*/ 784853 h 1143108"/>
                <a:gd name="connsiteX7" fmla="*/ 5946 w 1074860"/>
                <a:gd name="connsiteY7" fmla="*/ 777233 h 1143108"/>
                <a:gd name="connsiteX8" fmla="*/ 219306 w 1074860"/>
                <a:gd name="connsiteY8" fmla="*/ 525773 h 1143108"/>
                <a:gd name="connsiteX0" fmla="*/ 184682 w 1078336"/>
                <a:gd name="connsiteY0" fmla="*/ 129964 h 1142990"/>
                <a:gd name="connsiteX1" fmla="*/ 596162 w 1078336"/>
                <a:gd name="connsiteY1" fmla="*/ 7495 h 1142990"/>
                <a:gd name="connsiteX2" fmla="*/ 885722 w 1078336"/>
                <a:gd name="connsiteY2" fmla="*/ 251335 h 1142990"/>
                <a:gd name="connsiteX3" fmla="*/ 1076222 w 1078336"/>
                <a:gd name="connsiteY3" fmla="*/ 723775 h 1142990"/>
                <a:gd name="connsiteX4" fmla="*/ 763802 w 1078336"/>
                <a:gd name="connsiteY4" fmla="*/ 822835 h 1142990"/>
                <a:gd name="connsiteX5" fmla="*/ 619022 w 1078336"/>
                <a:gd name="connsiteY5" fmla="*/ 1142875 h 1142990"/>
                <a:gd name="connsiteX6" fmla="*/ 451382 w 1078336"/>
                <a:gd name="connsiteY6" fmla="*/ 784735 h 1142990"/>
                <a:gd name="connsiteX7" fmla="*/ 9422 w 1078336"/>
                <a:gd name="connsiteY7" fmla="*/ 777115 h 1142990"/>
                <a:gd name="connsiteX8" fmla="*/ 184682 w 1078336"/>
                <a:gd name="connsiteY8" fmla="*/ 129964 h 1142990"/>
                <a:gd name="connsiteX0" fmla="*/ 181222 w 1074876"/>
                <a:gd name="connsiteY0" fmla="*/ 129964 h 1145327"/>
                <a:gd name="connsiteX1" fmla="*/ 592702 w 1074876"/>
                <a:gd name="connsiteY1" fmla="*/ 7495 h 1145327"/>
                <a:gd name="connsiteX2" fmla="*/ 882262 w 1074876"/>
                <a:gd name="connsiteY2" fmla="*/ 251335 h 1145327"/>
                <a:gd name="connsiteX3" fmla="*/ 1072762 w 1074876"/>
                <a:gd name="connsiteY3" fmla="*/ 723775 h 1145327"/>
                <a:gd name="connsiteX4" fmla="*/ 760342 w 1074876"/>
                <a:gd name="connsiteY4" fmla="*/ 822835 h 1145327"/>
                <a:gd name="connsiteX5" fmla="*/ 615562 w 1074876"/>
                <a:gd name="connsiteY5" fmla="*/ 1142875 h 1145327"/>
                <a:gd name="connsiteX6" fmla="*/ 379342 w 1074876"/>
                <a:gd name="connsiteY6" fmla="*/ 960606 h 1145327"/>
                <a:gd name="connsiteX7" fmla="*/ 5962 w 1074876"/>
                <a:gd name="connsiteY7" fmla="*/ 777115 h 1145327"/>
                <a:gd name="connsiteX8" fmla="*/ 181222 w 1074876"/>
                <a:gd name="connsiteY8" fmla="*/ 129964 h 1145327"/>
                <a:gd name="connsiteX0" fmla="*/ 181222 w 1073511"/>
                <a:gd name="connsiteY0" fmla="*/ 129964 h 1143936"/>
                <a:gd name="connsiteX1" fmla="*/ 592702 w 1073511"/>
                <a:gd name="connsiteY1" fmla="*/ 7495 h 1143936"/>
                <a:gd name="connsiteX2" fmla="*/ 882262 w 1073511"/>
                <a:gd name="connsiteY2" fmla="*/ 251335 h 1143936"/>
                <a:gd name="connsiteX3" fmla="*/ 1072762 w 1073511"/>
                <a:gd name="connsiteY3" fmla="*/ 723775 h 1143936"/>
                <a:gd name="connsiteX4" fmla="*/ 813682 w 1073511"/>
                <a:gd name="connsiteY4" fmla="*/ 1020687 h 1143936"/>
                <a:gd name="connsiteX5" fmla="*/ 615562 w 1073511"/>
                <a:gd name="connsiteY5" fmla="*/ 1142875 h 1143936"/>
                <a:gd name="connsiteX6" fmla="*/ 379342 w 1073511"/>
                <a:gd name="connsiteY6" fmla="*/ 960606 h 1143936"/>
                <a:gd name="connsiteX7" fmla="*/ 5962 w 1073511"/>
                <a:gd name="connsiteY7" fmla="*/ 777115 h 1143936"/>
                <a:gd name="connsiteX8" fmla="*/ 181222 w 1073511"/>
                <a:gd name="connsiteY8" fmla="*/ 129964 h 114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3511" h="1143936">
                  <a:moveTo>
                    <a:pt x="181222" y="129964"/>
                  </a:moveTo>
                  <a:cubicBezTo>
                    <a:pt x="279012" y="1694"/>
                    <a:pt x="475862" y="-12734"/>
                    <a:pt x="592702" y="7495"/>
                  </a:cubicBezTo>
                  <a:cubicBezTo>
                    <a:pt x="709542" y="27724"/>
                    <a:pt x="802252" y="131955"/>
                    <a:pt x="882262" y="251335"/>
                  </a:cubicBezTo>
                  <a:cubicBezTo>
                    <a:pt x="962272" y="370715"/>
                    <a:pt x="1084192" y="595550"/>
                    <a:pt x="1072762" y="723775"/>
                  </a:cubicBezTo>
                  <a:cubicBezTo>
                    <a:pt x="1061332" y="852000"/>
                    <a:pt x="889882" y="950837"/>
                    <a:pt x="813682" y="1020687"/>
                  </a:cubicBezTo>
                  <a:cubicBezTo>
                    <a:pt x="737482" y="1090537"/>
                    <a:pt x="687952" y="1152888"/>
                    <a:pt x="615562" y="1142875"/>
                  </a:cubicBezTo>
                  <a:cubicBezTo>
                    <a:pt x="543172" y="1132862"/>
                    <a:pt x="480942" y="1021566"/>
                    <a:pt x="379342" y="960606"/>
                  </a:cubicBezTo>
                  <a:cubicBezTo>
                    <a:pt x="277742" y="899646"/>
                    <a:pt x="38982" y="915555"/>
                    <a:pt x="5962" y="777115"/>
                  </a:cubicBezTo>
                  <a:cubicBezTo>
                    <a:pt x="-27058" y="638675"/>
                    <a:pt x="83432" y="258234"/>
                    <a:pt x="181222" y="129964"/>
                  </a:cubicBezTo>
                  <a:close/>
                </a:path>
              </a:pathLst>
            </a:custGeom>
            <a:solidFill>
              <a:srgbClr val="ED7D31">
                <a:lumMod val="75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 kern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77" name="TextBox 76"/>
            <p:cNvSpPr txBox="1"/>
            <p:nvPr/>
          </p:nvSpPr>
          <p:spPr>
            <a:xfrm>
              <a:off x="7047168" y="4795476"/>
              <a:ext cx="740587" cy="307777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000" kern="0" dirty="0">
                  <a:solidFill>
                    <a:prstClr val="black"/>
                  </a:solidFill>
                </a:rPr>
                <a:t>8-11%</a:t>
              </a:r>
            </a:p>
          </p:txBody>
        </p:sp>
      </p:grpSp>
      <p:grpSp>
        <p:nvGrpSpPr>
          <p:cNvPr id="78" name="Group 77"/>
          <p:cNvGrpSpPr/>
          <p:nvPr/>
        </p:nvGrpSpPr>
        <p:grpSpPr>
          <a:xfrm>
            <a:off x="9493645" y="1904998"/>
            <a:ext cx="985072" cy="2955218"/>
            <a:chOff x="8062144" y="2477016"/>
            <a:chExt cx="985072" cy="3025172"/>
          </a:xfrm>
        </p:grpSpPr>
        <p:sp>
          <p:nvSpPr>
            <p:cNvPr id="79" name="Rectangle 78"/>
            <p:cNvSpPr/>
            <p:nvPr/>
          </p:nvSpPr>
          <p:spPr>
            <a:xfrm>
              <a:off x="8062144" y="2546970"/>
              <a:ext cx="985072" cy="2955218"/>
            </a:xfrm>
            <a:prstGeom prst="rect">
              <a:avLst/>
            </a:prstGeom>
            <a:solidFill>
              <a:sysClr val="window" lastClr="FFFFFF"/>
            </a:solidFill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 kern="0" dirty="0">
                <a:solidFill>
                  <a:schemeClr val="bg1"/>
                </a:solidFill>
                <a:latin typeface="Calibri" panose="020F0502020204030204"/>
              </a:endParaRPr>
            </a:p>
          </p:txBody>
        </p:sp>
        <p:sp>
          <p:nvSpPr>
            <p:cNvPr id="80" name="Rectangle 79"/>
            <p:cNvSpPr/>
            <p:nvPr/>
          </p:nvSpPr>
          <p:spPr>
            <a:xfrm>
              <a:off x="8062144" y="2477016"/>
              <a:ext cx="985072" cy="785564"/>
            </a:xfrm>
            <a:prstGeom prst="rect">
              <a:avLst/>
            </a:prstGeom>
            <a:solidFill>
              <a:sysClr val="window" lastClr="FFFFFF">
                <a:lumMod val="85000"/>
              </a:sysClr>
            </a:solidFill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000" b="1" kern="0" dirty="0">
                  <a:latin typeface="Calibri" panose="020F0502020204030204"/>
                  <a:cs typeface="Arial" panose="020B0604020202020204" pitchFamily="34" charset="0"/>
                </a:rPr>
                <a:t>PAX-8+</a:t>
              </a:r>
            </a:p>
          </p:txBody>
        </p:sp>
        <p:sp>
          <p:nvSpPr>
            <p:cNvPr id="81" name="Freeform 80"/>
            <p:cNvSpPr/>
            <p:nvPr/>
          </p:nvSpPr>
          <p:spPr>
            <a:xfrm rot="16200000">
              <a:off x="8027677" y="3938744"/>
              <a:ext cx="1054008" cy="389323"/>
            </a:xfrm>
            <a:custGeom>
              <a:avLst/>
              <a:gdLst>
                <a:gd name="connsiteX0" fmla="*/ 219306 w 1074860"/>
                <a:gd name="connsiteY0" fmla="*/ 525773 h 1143108"/>
                <a:gd name="connsiteX1" fmla="*/ 592686 w 1074860"/>
                <a:gd name="connsiteY1" fmla="*/ 7613 h 1143108"/>
                <a:gd name="connsiteX2" fmla="*/ 882246 w 1074860"/>
                <a:gd name="connsiteY2" fmla="*/ 251453 h 1143108"/>
                <a:gd name="connsiteX3" fmla="*/ 1072746 w 1074860"/>
                <a:gd name="connsiteY3" fmla="*/ 723893 h 1143108"/>
                <a:gd name="connsiteX4" fmla="*/ 760326 w 1074860"/>
                <a:gd name="connsiteY4" fmla="*/ 822953 h 1143108"/>
                <a:gd name="connsiteX5" fmla="*/ 615546 w 1074860"/>
                <a:gd name="connsiteY5" fmla="*/ 1142993 h 1143108"/>
                <a:gd name="connsiteX6" fmla="*/ 447906 w 1074860"/>
                <a:gd name="connsiteY6" fmla="*/ 784853 h 1143108"/>
                <a:gd name="connsiteX7" fmla="*/ 5946 w 1074860"/>
                <a:gd name="connsiteY7" fmla="*/ 777233 h 1143108"/>
                <a:gd name="connsiteX8" fmla="*/ 219306 w 1074860"/>
                <a:gd name="connsiteY8" fmla="*/ 525773 h 1143108"/>
                <a:gd name="connsiteX0" fmla="*/ 184682 w 1078336"/>
                <a:gd name="connsiteY0" fmla="*/ 129964 h 1142990"/>
                <a:gd name="connsiteX1" fmla="*/ 596162 w 1078336"/>
                <a:gd name="connsiteY1" fmla="*/ 7495 h 1142990"/>
                <a:gd name="connsiteX2" fmla="*/ 885722 w 1078336"/>
                <a:gd name="connsiteY2" fmla="*/ 251335 h 1142990"/>
                <a:gd name="connsiteX3" fmla="*/ 1076222 w 1078336"/>
                <a:gd name="connsiteY3" fmla="*/ 723775 h 1142990"/>
                <a:gd name="connsiteX4" fmla="*/ 763802 w 1078336"/>
                <a:gd name="connsiteY4" fmla="*/ 822835 h 1142990"/>
                <a:gd name="connsiteX5" fmla="*/ 619022 w 1078336"/>
                <a:gd name="connsiteY5" fmla="*/ 1142875 h 1142990"/>
                <a:gd name="connsiteX6" fmla="*/ 451382 w 1078336"/>
                <a:gd name="connsiteY6" fmla="*/ 784735 h 1142990"/>
                <a:gd name="connsiteX7" fmla="*/ 9422 w 1078336"/>
                <a:gd name="connsiteY7" fmla="*/ 777115 h 1142990"/>
                <a:gd name="connsiteX8" fmla="*/ 184682 w 1078336"/>
                <a:gd name="connsiteY8" fmla="*/ 129964 h 1142990"/>
                <a:gd name="connsiteX0" fmla="*/ 181222 w 1074876"/>
                <a:gd name="connsiteY0" fmla="*/ 129964 h 1145327"/>
                <a:gd name="connsiteX1" fmla="*/ 592702 w 1074876"/>
                <a:gd name="connsiteY1" fmla="*/ 7495 h 1145327"/>
                <a:gd name="connsiteX2" fmla="*/ 882262 w 1074876"/>
                <a:gd name="connsiteY2" fmla="*/ 251335 h 1145327"/>
                <a:gd name="connsiteX3" fmla="*/ 1072762 w 1074876"/>
                <a:gd name="connsiteY3" fmla="*/ 723775 h 1145327"/>
                <a:gd name="connsiteX4" fmla="*/ 760342 w 1074876"/>
                <a:gd name="connsiteY4" fmla="*/ 822835 h 1145327"/>
                <a:gd name="connsiteX5" fmla="*/ 615562 w 1074876"/>
                <a:gd name="connsiteY5" fmla="*/ 1142875 h 1145327"/>
                <a:gd name="connsiteX6" fmla="*/ 379342 w 1074876"/>
                <a:gd name="connsiteY6" fmla="*/ 960606 h 1145327"/>
                <a:gd name="connsiteX7" fmla="*/ 5962 w 1074876"/>
                <a:gd name="connsiteY7" fmla="*/ 777115 h 1145327"/>
                <a:gd name="connsiteX8" fmla="*/ 181222 w 1074876"/>
                <a:gd name="connsiteY8" fmla="*/ 129964 h 1145327"/>
                <a:gd name="connsiteX0" fmla="*/ 181222 w 1073511"/>
                <a:gd name="connsiteY0" fmla="*/ 129964 h 1143936"/>
                <a:gd name="connsiteX1" fmla="*/ 592702 w 1073511"/>
                <a:gd name="connsiteY1" fmla="*/ 7495 h 1143936"/>
                <a:gd name="connsiteX2" fmla="*/ 882262 w 1073511"/>
                <a:gd name="connsiteY2" fmla="*/ 251335 h 1143936"/>
                <a:gd name="connsiteX3" fmla="*/ 1072762 w 1073511"/>
                <a:gd name="connsiteY3" fmla="*/ 723775 h 1143936"/>
                <a:gd name="connsiteX4" fmla="*/ 813682 w 1073511"/>
                <a:gd name="connsiteY4" fmla="*/ 1020687 h 1143936"/>
                <a:gd name="connsiteX5" fmla="*/ 615562 w 1073511"/>
                <a:gd name="connsiteY5" fmla="*/ 1142875 h 1143936"/>
                <a:gd name="connsiteX6" fmla="*/ 379342 w 1073511"/>
                <a:gd name="connsiteY6" fmla="*/ 960606 h 1143936"/>
                <a:gd name="connsiteX7" fmla="*/ 5962 w 1073511"/>
                <a:gd name="connsiteY7" fmla="*/ 777115 h 1143936"/>
                <a:gd name="connsiteX8" fmla="*/ 181222 w 1073511"/>
                <a:gd name="connsiteY8" fmla="*/ 129964 h 114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3511" h="1143936">
                  <a:moveTo>
                    <a:pt x="181222" y="129964"/>
                  </a:moveTo>
                  <a:cubicBezTo>
                    <a:pt x="279012" y="1694"/>
                    <a:pt x="475862" y="-12734"/>
                    <a:pt x="592702" y="7495"/>
                  </a:cubicBezTo>
                  <a:cubicBezTo>
                    <a:pt x="709542" y="27724"/>
                    <a:pt x="802252" y="131955"/>
                    <a:pt x="882262" y="251335"/>
                  </a:cubicBezTo>
                  <a:cubicBezTo>
                    <a:pt x="962272" y="370715"/>
                    <a:pt x="1084192" y="595550"/>
                    <a:pt x="1072762" y="723775"/>
                  </a:cubicBezTo>
                  <a:cubicBezTo>
                    <a:pt x="1061332" y="852000"/>
                    <a:pt x="889882" y="950837"/>
                    <a:pt x="813682" y="1020687"/>
                  </a:cubicBezTo>
                  <a:cubicBezTo>
                    <a:pt x="737482" y="1090537"/>
                    <a:pt x="687952" y="1152888"/>
                    <a:pt x="615562" y="1142875"/>
                  </a:cubicBezTo>
                  <a:cubicBezTo>
                    <a:pt x="543172" y="1132862"/>
                    <a:pt x="480942" y="1021566"/>
                    <a:pt x="379342" y="960606"/>
                  </a:cubicBezTo>
                  <a:cubicBezTo>
                    <a:pt x="277742" y="899646"/>
                    <a:pt x="38982" y="915555"/>
                    <a:pt x="5962" y="777115"/>
                  </a:cubicBezTo>
                  <a:cubicBezTo>
                    <a:pt x="-27058" y="638675"/>
                    <a:pt x="83432" y="258234"/>
                    <a:pt x="181222" y="129964"/>
                  </a:cubicBezTo>
                  <a:close/>
                </a:path>
              </a:pathLst>
            </a:custGeom>
            <a:solidFill>
              <a:srgbClr val="ED7D31">
                <a:lumMod val="75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0" rIns="0" bIns="0"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 kern="0">
                <a:solidFill>
                  <a:schemeClr val="bg1"/>
                </a:solidFill>
                <a:latin typeface="Calibri" panose="020F0502020204030204"/>
              </a:endParaRPr>
            </a:p>
          </p:txBody>
        </p:sp>
      </p:grpSp>
      <p:sp>
        <p:nvSpPr>
          <p:cNvPr id="42" name="Rectangle 3"/>
          <p:cNvSpPr txBox="1">
            <a:spLocks noChangeArrowheads="1"/>
          </p:cNvSpPr>
          <p:nvPr/>
        </p:nvSpPr>
        <p:spPr bwMode="auto">
          <a:xfrm>
            <a:off x="0" y="1"/>
            <a:ext cx="12192000" cy="11278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85904" tIns="42954" rIns="85904" bIns="42954" numCol="1" anchor="ctr" anchorCtr="0" compatLnSpc="1">
            <a:prstTxWarp prst="textNoShape">
              <a:avLst/>
            </a:prstTxWarp>
          </a:bodyPr>
          <a:lstStyle>
            <a:lvl1pPr algn="ctr" defTabSz="852488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0000"/>
                </a:solidFill>
                <a:latin typeface="+mj-lt"/>
                <a:ea typeface="MS PGothic" pitchFamily="34" charset="-128"/>
                <a:cs typeface="+mj-cs"/>
              </a:defRPr>
            </a:lvl1pPr>
            <a:lvl2pPr algn="ctr" defTabSz="852488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0926"/>
                </a:solidFill>
                <a:latin typeface="Arial" pitchFamily="-110" charset="0"/>
                <a:ea typeface="MS PGothic" pitchFamily="34" charset="-128"/>
              </a:defRPr>
            </a:lvl2pPr>
            <a:lvl3pPr algn="ctr" defTabSz="852488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0926"/>
                </a:solidFill>
                <a:latin typeface="Arial" pitchFamily="-110" charset="0"/>
                <a:ea typeface="MS PGothic" pitchFamily="34" charset="-128"/>
              </a:defRPr>
            </a:lvl3pPr>
            <a:lvl4pPr algn="ctr" defTabSz="852488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0926"/>
                </a:solidFill>
                <a:latin typeface="Arial" pitchFamily="-110" charset="0"/>
                <a:ea typeface="MS PGothic" pitchFamily="34" charset="-128"/>
              </a:defRPr>
            </a:lvl4pPr>
            <a:lvl5pPr algn="ctr" defTabSz="852488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0926"/>
                </a:solidFill>
                <a:latin typeface="Arial" pitchFamily="-110" charset="0"/>
                <a:ea typeface="MS PGothic" pitchFamily="34" charset="-128"/>
              </a:defRPr>
            </a:lvl5pPr>
            <a:lvl6pPr marL="415595" algn="ctr" defTabSz="852836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8AD5FA"/>
                </a:solidFill>
                <a:latin typeface="Arial" pitchFamily="-110" charset="0"/>
              </a:defRPr>
            </a:lvl6pPr>
            <a:lvl7pPr marL="831190" algn="ctr" defTabSz="852836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8AD5FA"/>
                </a:solidFill>
                <a:latin typeface="Arial" pitchFamily="-110" charset="0"/>
              </a:defRPr>
            </a:lvl7pPr>
            <a:lvl8pPr marL="1246784" algn="ctr" defTabSz="852836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8AD5FA"/>
                </a:solidFill>
                <a:latin typeface="Arial" pitchFamily="-110" charset="0"/>
              </a:defRPr>
            </a:lvl8pPr>
            <a:lvl9pPr marL="1662379" algn="ctr" defTabSz="852836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8AD5FA"/>
                </a:solidFill>
                <a:latin typeface="Arial" pitchFamily="-110" charset="0"/>
              </a:defRPr>
            </a:lvl9pPr>
          </a:lstStyle>
          <a:p>
            <a:br>
              <a:rPr lang="en-US" altLang="en-US" sz="4000" kern="0" dirty="0">
                <a:solidFill>
                  <a:schemeClr val="tx1"/>
                </a:solidFill>
              </a:rPr>
            </a:br>
            <a:r>
              <a:rPr lang="en-US" altLang="en-US" sz="4000" kern="0" dirty="0" err="1">
                <a:solidFill>
                  <a:schemeClr val="tx1"/>
                </a:solidFill>
              </a:rPr>
              <a:t>Seromucinous</a:t>
            </a:r>
            <a:r>
              <a:rPr lang="en-US" altLang="en-US" sz="4000" kern="0" dirty="0">
                <a:solidFill>
                  <a:schemeClr val="tx1"/>
                </a:solidFill>
              </a:rPr>
              <a:t> Borderline Tumor, IHC</a:t>
            </a:r>
            <a:br>
              <a:rPr lang="en-US" altLang="en-US" sz="4000" b="1" kern="0" dirty="0">
                <a:solidFill>
                  <a:schemeClr val="tx1"/>
                </a:solidFill>
              </a:rPr>
            </a:br>
            <a:endParaRPr lang="en-US" altLang="en-US" sz="4000" kern="0" dirty="0">
              <a:solidFill>
                <a:schemeClr val="tx1"/>
              </a:solidFill>
            </a:endParaRP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3C3DA5BD-1193-483A-895F-1418622C20E5}"/>
              </a:ext>
            </a:extLst>
          </p:cNvPr>
          <p:cNvCxnSpPr/>
          <p:nvPr/>
        </p:nvCxnSpPr>
        <p:spPr>
          <a:xfrm>
            <a:off x="518160" y="11278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9331549"/>
      </p:ext>
    </p:extLst>
  </p:cSld>
  <p:clrMapOvr>
    <a:masterClrMapping/>
  </p:clrMapOvr>
  <p:transition/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6200000">
            <a:off x="814921" y="939485"/>
            <a:ext cx="3963751" cy="517601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 flipH="1">
            <a:off x="5603844" y="1883022"/>
            <a:ext cx="2491531" cy="480131"/>
          </a:xfr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dirty="0">
                <a:latin typeface="+mj-lt"/>
              </a:rPr>
              <a:t>FIGO stage</a:t>
            </a:r>
          </a:p>
        </p:txBody>
      </p:sp>
      <p:sp>
        <p:nvSpPr>
          <p:cNvPr id="4" name="Rectangle 3"/>
          <p:cNvSpPr/>
          <p:nvPr/>
        </p:nvSpPr>
        <p:spPr bwMode="auto">
          <a:xfrm>
            <a:off x="8944416" y="1219492"/>
            <a:ext cx="2292477" cy="2309992"/>
          </a:xfrm>
          <a:prstGeom prst="rect">
            <a:avLst/>
          </a:prstGeom>
          <a:noFill/>
          <a:ln w="12700" cap="flat" cmpd="sng" algn="ctr">
            <a:solidFill>
              <a:schemeClr val="bg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lvl="1" algn="ctr">
              <a:spcBef>
                <a:spcPts val="400"/>
              </a:spcBef>
            </a:pPr>
            <a:r>
              <a:rPr lang="en-US" sz="2800" dirty="0">
                <a:latin typeface="+mj-lt"/>
              </a:rPr>
              <a:t>I, 90%</a:t>
            </a:r>
          </a:p>
          <a:p>
            <a:pPr marL="0" lvl="1" algn="ctr">
              <a:spcBef>
                <a:spcPts val="400"/>
              </a:spcBef>
            </a:pPr>
            <a:r>
              <a:rPr lang="en-US" sz="2800" dirty="0">
                <a:latin typeface="+mj-lt"/>
              </a:rPr>
              <a:t>II, 3.5%</a:t>
            </a:r>
          </a:p>
          <a:p>
            <a:pPr marL="0" lvl="1" algn="ctr">
              <a:spcBef>
                <a:spcPts val="400"/>
              </a:spcBef>
            </a:pPr>
            <a:r>
              <a:rPr lang="en-US" sz="2800" dirty="0">
                <a:latin typeface="+mj-lt"/>
              </a:rPr>
              <a:t>III, 5.5%</a:t>
            </a:r>
          </a:p>
          <a:p>
            <a:pPr marL="0" lvl="1" algn="ctr">
              <a:spcBef>
                <a:spcPts val="400"/>
              </a:spcBef>
            </a:pPr>
            <a:r>
              <a:rPr lang="en-US" sz="2800" dirty="0">
                <a:latin typeface="+mj-lt"/>
              </a:rPr>
              <a:t>IV, &lt;1%</a:t>
            </a:r>
          </a:p>
        </p:txBody>
      </p:sp>
      <p:sp>
        <p:nvSpPr>
          <p:cNvPr id="6" name="Right Arrow 5"/>
          <p:cNvSpPr/>
          <p:nvPr/>
        </p:nvSpPr>
        <p:spPr bwMode="auto">
          <a:xfrm>
            <a:off x="8095375" y="1831213"/>
            <a:ext cx="929289" cy="543275"/>
          </a:xfrm>
          <a:prstGeom prst="rightArrow">
            <a:avLst/>
          </a:prstGeom>
          <a:solidFill>
            <a:schemeClr val="bg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3200">
              <a:solidFill>
                <a:srgbClr val="C00000"/>
              </a:solidFill>
              <a:latin typeface="Arial" pitchFamily="-110" charset="0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0" y="0"/>
            <a:ext cx="12192000" cy="1087422"/>
          </a:xfrm>
          <a:prstGeom prst="rect">
            <a:avLst/>
          </a:prstGeom>
          <a:noFill/>
          <a:ln>
            <a:noFill/>
          </a:ln>
        </p:spPr>
        <p:txBody>
          <a:bodyPr vert="horz" wrap="square" lIns="85904" tIns="42954" rIns="85904" bIns="42954" numCol="1" anchor="ctr" anchorCtr="0" compatLnSpc="1">
            <a:prstTxWarp prst="textNoShape">
              <a:avLst/>
            </a:prstTxWarp>
          </a:bodyPr>
          <a:lstStyle>
            <a:lvl1pPr algn="ctr" defTabSz="852488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1E601E"/>
                </a:solidFill>
                <a:latin typeface="+mj-lt"/>
                <a:ea typeface="MS PGothic" pitchFamily="34" charset="-128"/>
                <a:cs typeface="+mj-cs"/>
              </a:defRPr>
            </a:lvl1pPr>
            <a:lvl2pPr algn="ctr" defTabSz="852488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0926"/>
                </a:solidFill>
                <a:latin typeface="Arial" pitchFamily="-110" charset="0"/>
                <a:ea typeface="MS PGothic" pitchFamily="34" charset="-128"/>
              </a:defRPr>
            </a:lvl2pPr>
            <a:lvl3pPr algn="ctr" defTabSz="852488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0926"/>
                </a:solidFill>
                <a:latin typeface="Arial" pitchFamily="-110" charset="0"/>
                <a:ea typeface="MS PGothic" pitchFamily="34" charset="-128"/>
              </a:defRPr>
            </a:lvl3pPr>
            <a:lvl4pPr algn="ctr" defTabSz="852488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0926"/>
                </a:solidFill>
                <a:latin typeface="Arial" pitchFamily="-110" charset="0"/>
                <a:ea typeface="MS PGothic" pitchFamily="34" charset="-128"/>
              </a:defRPr>
            </a:lvl4pPr>
            <a:lvl5pPr algn="ctr" defTabSz="852488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0926"/>
                </a:solidFill>
                <a:latin typeface="Arial" pitchFamily="-110" charset="0"/>
                <a:ea typeface="MS PGothic" pitchFamily="34" charset="-128"/>
              </a:defRPr>
            </a:lvl5pPr>
            <a:lvl6pPr marL="415595" algn="ctr" defTabSz="852836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8AD5FA"/>
                </a:solidFill>
                <a:latin typeface="Arial" pitchFamily="-110" charset="0"/>
              </a:defRPr>
            </a:lvl6pPr>
            <a:lvl7pPr marL="831190" algn="ctr" defTabSz="852836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8AD5FA"/>
                </a:solidFill>
                <a:latin typeface="Arial" pitchFamily="-110" charset="0"/>
              </a:defRPr>
            </a:lvl7pPr>
            <a:lvl8pPr marL="1246784" algn="ctr" defTabSz="852836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8AD5FA"/>
                </a:solidFill>
                <a:latin typeface="Arial" pitchFamily="-110" charset="0"/>
              </a:defRPr>
            </a:lvl8pPr>
            <a:lvl9pPr marL="1662379" algn="ctr" defTabSz="852836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8AD5FA"/>
                </a:solidFill>
                <a:latin typeface="Arial" pitchFamily="-110" charset="0"/>
              </a:defRPr>
            </a:lvl9pPr>
          </a:lstStyle>
          <a:p>
            <a:br>
              <a:rPr lang="en-US" altLang="en-US" sz="4000" kern="0" dirty="0">
                <a:solidFill>
                  <a:schemeClr val="bg2"/>
                </a:solidFill>
              </a:rPr>
            </a:br>
            <a:r>
              <a:rPr lang="en-US" altLang="en-US" sz="4000" kern="0" dirty="0" err="1">
                <a:solidFill>
                  <a:schemeClr val="tx1"/>
                </a:solidFill>
              </a:rPr>
              <a:t>Seromucinous</a:t>
            </a:r>
            <a:r>
              <a:rPr lang="en-US" altLang="en-US" sz="4000" kern="0" dirty="0">
                <a:solidFill>
                  <a:schemeClr val="tx1"/>
                </a:solidFill>
              </a:rPr>
              <a:t> Borderline Tumor</a:t>
            </a:r>
            <a:br>
              <a:rPr lang="en-US" altLang="en-US" sz="4000" b="1" kern="0" dirty="0">
                <a:solidFill>
                  <a:schemeClr val="bg2"/>
                </a:solidFill>
              </a:rPr>
            </a:br>
            <a:endParaRPr lang="en-US" altLang="en-US" sz="4000" kern="0" dirty="0">
              <a:solidFill>
                <a:schemeClr val="bg2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91AD6E7-BFAD-455C-A617-AE7D5F6ADF20}"/>
              </a:ext>
            </a:extLst>
          </p:cNvPr>
          <p:cNvSpPr/>
          <p:nvPr/>
        </p:nvSpPr>
        <p:spPr>
          <a:xfrm>
            <a:off x="5584190" y="3208998"/>
            <a:ext cx="6399021" cy="276094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  <a:latin typeface="+mj-lt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  <a:latin typeface="+mj-lt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+mj-lt"/>
              </a:rPr>
              <a:t>Usually, excellent behavior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+mj-lt"/>
              </a:rPr>
              <a:t>Approx. 10% of the reported cases had recurrences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+mj-lt"/>
              </a:rPr>
              <a:t>6% in ovarian tissue in pts. with cystectomy or unilateral oophorectomy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+mj-lt"/>
              </a:rPr>
              <a:t>3% extra-ovarian recurrences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+mj-lt"/>
              </a:rPr>
              <a:t>Molecular findings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i="1" dirty="0" err="1">
                <a:solidFill>
                  <a:schemeClr val="tx1"/>
                </a:solidFill>
                <a:latin typeface="+mj-lt"/>
              </a:rPr>
              <a:t>Kras</a:t>
            </a:r>
            <a:r>
              <a:rPr lang="en-US" sz="2400" i="1" dirty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2400" dirty="0">
                <a:solidFill>
                  <a:schemeClr val="tx1"/>
                </a:solidFill>
                <a:latin typeface="+mj-lt"/>
              </a:rPr>
              <a:t>mutations (69%)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i="1" dirty="0">
                <a:solidFill>
                  <a:schemeClr val="tx1"/>
                </a:solidFill>
                <a:latin typeface="+mj-lt"/>
              </a:rPr>
              <a:t>ARID1A</a:t>
            </a:r>
            <a:r>
              <a:rPr lang="en-US" sz="2400" dirty="0">
                <a:solidFill>
                  <a:schemeClr val="tx1"/>
                </a:solidFill>
                <a:latin typeface="+mj-lt"/>
              </a:rPr>
              <a:t> mutations (30%)</a:t>
            </a:r>
            <a:endParaRPr lang="en-US" sz="2400" dirty="0">
              <a:solidFill>
                <a:schemeClr val="tx1"/>
              </a:solidFill>
            </a:endParaRPr>
          </a:p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1CF976A-3F01-461A-AE0A-F37B4C0A7EAE}"/>
              </a:ext>
            </a:extLst>
          </p:cNvPr>
          <p:cNvSpPr/>
          <p:nvPr/>
        </p:nvSpPr>
        <p:spPr>
          <a:xfrm>
            <a:off x="501109" y="5760979"/>
            <a:ext cx="3758268" cy="4026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Endometriosis, 48% of cases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79EE1AF-668E-4DA9-8629-4415A248DE9D}"/>
              </a:ext>
            </a:extLst>
          </p:cNvPr>
          <p:cNvCxnSpPr/>
          <p:nvPr/>
        </p:nvCxnSpPr>
        <p:spPr>
          <a:xfrm>
            <a:off x="518160" y="11278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7518598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6" name="Picture 4" descr="serous ca in endocx like LMP #7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42792" y="4161106"/>
            <a:ext cx="3439212" cy="254752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828" name="Picture 2" descr="serous ca in endocx like LMP #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6200000">
            <a:off x="-147530" y="2084415"/>
            <a:ext cx="5329764" cy="391865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829" name="Picture 3" descr="serous ca in endocx like LMP #11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44706" y="1378867"/>
            <a:ext cx="3458995" cy="254752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48119" y="4161105"/>
            <a:ext cx="3396693" cy="2547519"/>
          </a:xfrm>
          <a:prstGeom prst="rect">
            <a:avLst/>
          </a:prstGeom>
          <a:ln w="28575">
            <a:noFill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48119" y="1378866"/>
            <a:ext cx="3396693" cy="2547519"/>
          </a:xfrm>
          <a:prstGeom prst="rect">
            <a:avLst/>
          </a:prstGeom>
          <a:ln w="28575"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10764129" y="6294466"/>
            <a:ext cx="801902" cy="34762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r"/>
            <a:r>
              <a:rPr lang="en-US" sz="1600" dirty="0">
                <a:latin typeface="+mj-lt"/>
                <a:cs typeface="Arial" panose="020B0604020202020204" pitchFamily="34" charset="0"/>
              </a:rPr>
              <a:t>WT-1 +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533249" y="3512227"/>
            <a:ext cx="1032782" cy="34762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latin typeface="+mj-lt"/>
                <a:cs typeface="Arial" panose="020B0604020202020204" pitchFamily="34" charset="0"/>
              </a:rPr>
              <a:t>CDX-2 +</a:t>
            </a: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906780" y="0"/>
            <a:ext cx="10378440" cy="1158873"/>
          </a:xfrm>
        </p:spPr>
        <p:txBody>
          <a:bodyPr>
            <a:noAutofit/>
          </a:bodyPr>
          <a:lstStyle/>
          <a:p>
            <a:pPr algn="ctr"/>
            <a:r>
              <a:rPr lang="en-US" sz="3200" dirty="0" err="1">
                <a:latin typeface="+mj-lt"/>
              </a:rPr>
              <a:t>Seromucinous</a:t>
            </a:r>
            <a:r>
              <a:rPr lang="en-US" sz="3200" dirty="0">
                <a:latin typeface="+mj-lt"/>
              </a:rPr>
              <a:t> Carcinoma Arising in a </a:t>
            </a:r>
            <a:r>
              <a:rPr lang="en-US" sz="3200" dirty="0" err="1">
                <a:latin typeface="+mj-lt"/>
              </a:rPr>
              <a:t>Seromucinous</a:t>
            </a:r>
            <a:r>
              <a:rPr lang="en-US" sz="3200" dirty="0">
                <a:latin typeface="+mj-lt"/>
              </a:rPr>
              <a:t> Borderline Exists, but It Is a Rare Tumor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2A2223A-BDA2-4FFC-BECB-1A20DADF9E3B}"/>
              </a:ext>
            </a:extLst>
          </p:cNvPr>
          <p:cNvCxnSpPr/>
          <p:nvPr/>
        </p:nvCxnSpPr>
        <p:spPr>
          <a:xfrm>
            <a:off x="518160" y="11278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3763587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64210" y="0"/>
            <a:ext cx="4507960" cy="1143000"/>
          </a:xfrm>
        </p:spPr>
        <p:txBody>
          <a:bodyPr>
            <a:normAutofit/>
          </a:bodyPr>
          <a:lstStyle/>
          <a:p>
            <a:r>
              <a:rPr lang="en-US" altLang="en-US" sz="3200" dirty="0">
                <a:latin typeface="+mj-lt"/>
              </a:rPr>
              <a:t>Brenner Tumor</a:t>
            </a:r>
          </a:p>
        </p:txBody>
      </p:sp>
      <p:pic>
        <p:nvPicPr>
          <p:cNvPr id="8198" name="Picture 6" descr="SS-00-47359#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55979" y="1085852"/>
            <a:ext cx="5402159" cy="5568950"/>
          </a:xfrm>
          <a:noFill/>
          <a:ln w="38100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6110475" y="1029256"/>
            <a:ext cx="5568949" cy="5682142"/>
          </a:xfrm>
          <a:prstGeom prst="rect">
            <a:avLst/>
          </a:prstGeom>
          <a:ln w="38100">
            <a:noFill/>
          </a:ln>
        </p:spPr>
      </p:pic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6249620" y="0"/>
            <a:ext cx="5290661" cy="11430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altLang="en-US" sz="3200" dirty="0">
                <a:latin typeface="+mj-lt"/>
              </a:rPr>
              <a:t>Borderline Brenner Tumor</a:t>
            </a:r>
          </a:p>
        </p:txBody>
      </p:sp>
    </p:spTree>
    <p:extLst>
      <p:ext uri="{BB962C8B-B14F-4D97-AF65-F5344CB8AC3E}">
        <p14:creationId xmlns:p14="http://schemas.microsoft.com/office/powerpoint/2010/main" val="3219177834"/>
      </p:ext>
    </p:extLst>
  </p:cSld>
  <p:clrMapOvr>
    <a:masterClrMapping/>
  </p:clrMapOvr>
  <p:transition/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267233" y="1455117"/>
            <a:ext cx="3357159" cy="144523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32478A"/>
                </a:solidFill>
                <a:latin typeface="Verdana" pitchFamily="34" charset="0"/>
                <a:cs typeface="Tahoma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32478A"/>
                </a:solidFill>
                <a:latin typeface="Verdana" pitchFamily="34" charset="0"/>
                <a:cs typeface="Tahoma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32478A"/>
                </a:solidFill>
                <a:latin typeface="Verdana" pitchFamily="34" charset="0"/>
                <a:cs typeface="Tahoma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32478A"/>
                </a:solidFill>
                <a:latin typeface="Verdana" pitchFamily="34" charset="0"/>
                <a:cs typeface="Tahoma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32478A"/>
                </a:solidFill>
                <a:latin typeface="Verdana" pitchFamily="34" charset="0"/>
                <a:cs typeface="Tahom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32478A"/>
                </a:solidFill>
                <a:latin typeface="Verdana" pitchFamily="34" charset="0"/>
                <a:cs typeface="Tahom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32478A"/>
                </a:solidFill>
                <a:latin typeface="Verdana" pitchFamily="34" charset="0"/>
                <a:cs typeface="Tahom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32478A"/>
                </a:solidFill>
                <a:latin typeface="Verdana" pitchFamily="34" charset="0"/>
                <a:cs typeface="Tahoma" pitchFamily="34" charset="0"/>
              </a:defRPr>
            </a:lvl9pPr>
          </a:lstStyle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en-US" alt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Malignant Brenner Tumor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332" r="28963"/>
          <a:stretch/>
        </p:blipFill>
        <p:spPr>
          <a:xfrm rot="16200000">
            <a:off x="4454931" y="2024857"/>
            <a:ext cx="2228757" cy="274576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625" r="24423" b="-3"/>
          <a:stretch/>
        </p:blipFill>
        <p:spPr>
          <a:xfrm rot="16200000">
            <a:off x="4505840" y="-258614"/>
            <a:ext cx="2126937" cy="2745765"/>
          </a:xfrm>
          <a:prstGeom prst="rect">
            <a:avLst/>
          </a:prstGeom>
        </p:spPr>
      </p:pic>
      <p:pic>
        <p:nvPicPr>
          <p:cNvPr id="8" name="Content Placeholder 11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2FDB56CF-04B7-4927-8BE3-B3499ACA0AB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25393" b="2634"/>
          <a:stretch/>
        </p:blipFill>
        <p:spPr>
          <a:xfrm>
            <a:off x="7057298" y="50800"/>
            <a:ext cx="4614002" cy="3337539"/>
          </a:xfrm>
          <a:prstGeom prst="rect">
            <a:avLst/>
          </a:prstGeom>
        </p:spPr>
      </p:pic>
      <p:pic>
        <p:nvPicPr>
          <p:cNvPr id="7" name="Content Placeholder 7" descr="Map&#10;&#10;Description automatically generated">
            <a:extLst>
              <a:ext uri="{FF2B5EF4-FFF2-40B4-BE49-F238E27FC236}">
                <a16:creationId xmlns:a16="http://schemas.microsoft.com/office/drawing/2014/main" id="{754F4F81-ECE4-421A-ABCB-5B939AB69CD2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47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567" r="-6" b="6661"/>
          <a:stretch/>
        </p:blipFill>
        <p:spPr>
          <a:xfrm>
            <a:off x="4196427" y="4617742"/>
            <a:ext cx="2745764" cy="2228764"/>
          </a:xfrm>
          <a:prstGeom prst="rect">
            <a:avLst/>
          </a:prstGeom>
        </p:spPr>
      </p:pic>
      <p:pic>
        <p:nvPicPr>
          <p:cNvPr id="6" name="Content Placeholder 5" descr="Map&#10;&#10;Description automatically generated">
            <a:extLst>
              <a:ext uri="{FF2B5EF4-FFF2-40B4-BE49-F238E27FC236}">
                <a16:creationId xmlns:a16="http://schemas.microsoft.com/office/drawing/2014/main" id="{DECDB1B6-D468-402E-B432-379C5A98917A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screen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3230"/>
          <a:stretch/>
        </p:blipFill>
        <p:spPr>
          <a:xfrm>
            <a:off x="7057298" y="3497770"/>
            <a:ext cx="4614002" cy="334873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FD2C95A-7150-4C1E-A664-243E0DBEBC02}"/>
              </a:ext>
            </a:extLst>
          </p:cNvPr>
          <p:cNvSpPr/>
          <p:nvPr/>
        </p:nvSpPr>
        <p:spPr>
          <a:xfrm>
            <a:off x="350199" y="3105430"/>
            <a:ext cx="3522110" cy="117103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>
                <a:solidFill>
                  <a:schemeClr val="tx1"/>
                </a:solidFill>
              </a:rPr>
              <a:t>Molecular Findings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i="1" dirty="0">
                <a:solidFill>
                  <a:schemeClr val="tx1"/>
                </a:solidFill>
              </a:rPr>
              <a:t>PIK3CA </a:t>
            </a:r>
            <a:r>
              <a:rPr lang="en-US" sz="2400" dirty="0">
                <a:solidFill>
                  <a:schemeClr val="tx1"/>
                </a:solidFill>
              </a:rPr>
              <a:t>mutations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i="1" dirty="0">
                <a:solidFill>
                  <a:schemeClr val="tx1"/>
                </a:solidFill>
              </a:rPr>
              <a:t>MDM2</a:t>
            </a:r>
            <a:r>
              <a:rPr lang="en-US" sz="2400" dirty="0">
                <a:solidFill>
                  <a:schemeClr val="tx1"/>
                </a:solidFill>
              </a:rPr>
              <a:t> amplification</a:t>
            </a:r>
          </a:p>
        </p:txBody>
      </p:sp>
    </p:spTree>
    <p:extLst>
      <p:ext uri="{BB962C8B-B14F-4D97-AF65-F5344CB8AC3E}">
        <p14:creationId xmlns:p14="http://schemas.microsoft.com/office/powerpoint/2010/main" val="2605140619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D263F-FF73-4B53-BDAE-4B0D9C125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1678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sz="4000" dirty="0">
                <a:latin typeface="+mj-lt"/>
              </a:rPr>
              <a:t>Malignant Brenner Tumor</a:t>
            </a:r>
            <a:endParaRPr lang="en-US" sz="5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537B7A5-DDF1-4BFA-B2D5-8EF8AA9EA7C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225" r="3" b="3"/>
          <a:stretch/>
        </p:blipFill>
        <p:spPr>
          <a:xfrm rot="16200000">
            <a:off x="-282380" y="2243728"/>
            <a:ext cx="3840480" cy="2910149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68ED0ED-3329-43FC-A15F-4EBD517ABF8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452" r="10718" b="3"/>
          <a:stretch/>
        </p:blipFill>
        <p:spPr>
          <a:xfrm>
            <a:off x="3180759" y="1778562"/>
            <a:ext cx="2910149" cy="3840480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B7BE31C-AC5D-4F48-950F-366C49B1E3A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4619" r="18551" b="3"/>
          <a:stretch/>
        </p:blipFill>
        <p:spPr>
          <a:xfrm>
            <a:off x="6164460" y="1778562"/>
            <a:ext cx="2910149" cy="3840480"/>
          </a:xfrm>
          <a:prstGeom prst="rect">
            <a:avLst/>
          </a:prstGeom>
        </p:spPr>
      </p:pic>
      <p:pic>
        <p:nvPicPr>
          <p:cNvPr id="10" name="Picture 9" descr="Background pattern&#10;&#10;Description automatically generated">
            <a:extLst>
              <a:ext uri="{FF2B5EF4-FFF2-40B4-BE49-F238E27FC236}">
                <a16:creationId xmlns:a16="http://schemas.microsoft.com/office/drawing/2014/main" id="{B162DBC6-B7C0-4066-AC66-ED569ED1C94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7980" r="25190" b="3"/>
          <a:stretch/>
        </p:blipFill>
        <p:spPr>
          <a:xfrm>
            <a:off x="9176705" y="1778562"/>
            <a:ext cx="2910149" cy="384048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4CFA141-D491-400B-A120-786694B13281}"/>
              </a:ext>
            </a:extLst>
          </p:cNvPr>
          <p:cNvSpPr/>
          <p:nvPr/>
        </p:nvSpPr>
        <p:spPr>
          <a:xfrm>
            <a:off x="1084654" y="5659017"/>
            <a:ext cx="120915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sz="2000" dirty="0">
                <a:solidFill>
                  <a:schemeClr val="tx1"/>
                </a:solidFill>
              </a:rPr>
              <a:t>p63 +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ED6F3BD-92C0-4D1C-AFCF-E57902999ADF}"/>
              </a:ext>
            </a:extLst>
          </p:cNvPr>
          <p:cNvSpPr/>
          <p:nvPr/>
        </p:nvSpPr>
        <p:spPr>
          <a:xfrm>
            <a:off x="4075492" y="5659017"/>
            <a:ext cx="1482547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sz="2000" dirty="0">
                <a:solidFill>
                  <a:schemeClr val="tx1"/>
                </a:solidFill>
              </a:rPr>
              <a:t>Ker 7 + </a:t>
            </a:r>
            <a:r>
              <a:rPr lang="en-US" sz="2000" dirty="0"/>
              <a:t>+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23D3256-080E-4801-8C53-27FA84B1B938}"/>
              </a:ext>
            </a:extLst>
          </p:cNvPr>
          <p:cNvSpPr/>
          <p:nvPr/>
        </p:nvSpPr>
        <p:spPr>
          <a:xfrm>
            <a:off x="6962953" y="5659017"/>
            <a:ext cx="1482547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sz="2000" dirty="0">
                <a:solidFill>
                  <a:schemeClr val="tx1"/>
                </a:solidFill>
              </a:rPr>
              <a:t>Ker 20 - </a:t>
            </a:r>
            <a:r>
              <a:rPr lang="en-US" sz="2000" dirty="0"/>
              <a:t>+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973D18D-F067-41BF-84B6-85EA02515191}"/>
              </a:ext>
            </a:extLst>
          </p:cNvPr>
          <p:cNvSpPr/>
          <p:nvPr/>
        </p:nvSpPr>
        <p:spPr>
          <a:xfrm>
            <a:off x="10058241" y="5659017"/>
            <a:ext cx="1482547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sz="2000" dirty="0">
                <a:solidFill>
                  <a:schemeClr val="tx1"/>
                </a:solidFill>
              </a:rPr>
              <a:t>WT-1 - </a:t>
            </a:r>
            <a:r>
              <a:rPr lang="en-US" sz="2000" dirty="0"/>
              <a:t>+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824F0D3-DCF1-4BD1-82AD-83C647D0B1FB}"/>
              </a:ext>
            </a:extLst>
          </p:cNvPr>
          <p:cNvCxnSpPr/>
          <p:nvPr/>
        </p:nvCxnSpPr>
        <p:spPr>
          <a:xfrm>
            <a:off x="518160" y="1127890"/>
            <a:ext cx="11155680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8771302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297"/>
            <a:ext cx="12192000" cy="685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1089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2615</Words>
  <Application>Microsoft Office PowerPoint</Application>
  <PresentationFormat>Widescreen</PresentationFormat>
  <Paragraphs>520</Paragraphs>
  <Slides>94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94</vt:i4>
      </vt:variant>
    </vt:vector>
  </HeadingPairs>
  <TitlesOfParts>
    <vt:vector size="100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Benign Serous Tumor vs. Serous Borderline Tumor </vt:lpstr>
      <vt:lpstr>PowerPoint Presentation</vt:lpstr>
      <vt:lpstr>What to do if … </vt:lpstr>
      <vt:lpstr>Focal serous borderline tumor on the surface of a serous cystadenofibroma</vt:lpstr>
      <vt:lpstr>60 y.o. woman with mostly a serous cystadenofibroma and  &lt; 10 % intracystic epithelial proliferation = focal serous borderline tumor  </vt:lpstr>
      <vt:lpstr>Serous Borderline Tumor with a Micropapillary Pattern </vt:lpstr>
      <vt:lpstr>PowerPoint Presentation</vt:lpstr>
      <vt:lpstr>PowerPoint Presentation</vt:lpstr>
      <vt:lpstr>Serous Borderline Tumor with a Cribriform Pattern</vt:lpstr>
      <vt:lpstr>Serous Borderline Tumor with a Cribriform Pattern and Atypia</vt:lpstr>
      <vt:lpstr>Serous Borderline Tumor with a Cribriform Pattern</vt:lpstr>
      <vt:lpstr>Serous Borderline Tumor with a Cribriform Pattern and Increased MI</vt:lpstr>
      <vt:lpstr>PowerPoint Presentation</vt:lpstr>
      <vt:lpstr>Serous Borderline Tumor with a Micropapillary/Cribriform Pattern</vt:lpstr>
      <vt:lpstr>Serous Borderline Tumor with Microinvasion</vt:lpstr>
      <vt:lpstr>Ovarian Serous Borderline Tumor with Microinvasion (MI), A Work Still in Progress</vt:lpstr>
      <vt:lpstr>Microinvasive Low Grade Serous Carcinoma in Serous Borderline Tumor </vt:lpstr>
      <vt:lpstr>Serous Borderline Tumor with Pregnancy Related Changes </vt:lpstr>
      <vt:lpstr>Serous Borderline Tumor with Pregnancy Related Changes </vt:lpstr>
      <vt:lpstr>Serous Borderline Tumor with Pregnancy Related Changes </vt:lpstr>
      <vt:lpstr>Serous Borderline Tumor, Endosalpingiosis </vt:lpstr>
      <vt:lpstr>Nomenclature of the Extra-Ovarian Disease</vt:lpstr>
      <vt:lpstr>Multifocality in Serous Neoplasms of the Gynecological Tract</vt:lpstr>
      <vt:lpstr>How to evaluate the extra-ovarian disease?</vt:lpstr>
      <vt:lpstr>PowerPoint Presentation</vt:lpstr>
      <vt:lpstr>PowerPoint Presentation</vt:lpstr>
      <vt:lpstr>PowerPoint Presentation</vt:lpstr>
      <vt:lpstr>Extra-ovarian epithelial proliferation can be florid, no need to evaluate the interface =  low-grade serous carcinoma </vt:lpstr>
      <vt:lpstr>PowerPoint Presentation</vt:lpstr>
      <vt:lpstr>Ovarian Serous Borderline Tumor with LN Involvement</vt:lpstr>
      <vt:lpstr>PowerPoint Presentation</vt:lpstr>
      <vt:lpstr>PowerPoint Presentation</vt:lpstr>
      <vt:lpstr>Low Grade Serous Carcinoma</vt:lpstr>
      <vt:lpstr>High Grade Serous Carcinoma</vt:lpstr>
      <vt:lpstr>Low Grade Serous Ca, Issues</vt:lpstr>
      <vt:lpstr>Using architecture and not paying attention to the cytology to assign the grade  </vt:lpstr>
      <vt:lpstr>PowerPoint Presentation</vt:lpstr>
      <vt:lpstr>Low-Grade Serous Carcinoma</vt:lpstr>
      <vt:lpstr>PowerPoint Presentation</vt:lpstr>
      <vt:lpstr>Low-Grade Serous Carcinoma, Massive Epithelial Growth in Cystic Spaces</vt:lpstr>
      <vt:lpstr>PowerPoint Presentation</vt:lpstr>
      <vt:lpstr>PowerPoint Presentation</vt:lpstr>
      <vt:lpstr>Low-Grade Serous Carcinoma </vt:lpstr>
      <vt:lpstr>PowerPoint Presentation</vt:lpstr>
      <vt:lpstr>PowerPoint Presentation</vt:lpstr>
      <vt:lpstr>High Grade Serous Ca, Issues</vt:lpstr>
      <vt:lpstr>High Grade Serous Ca, Papillary Pattern</vt:lpstr>
      <vt:lpstr>High Grade Serous Ca, Papillary Pattern, Mimicking a Serous Borderline Tumor with a MP </vt:lpstr>
      <vt:lpstr>High Grade Serous Ca, Broad Base Papillae (TCC Pattern) and Papillae with Prominent Vessels</vt:lpstr>
      <vt:lpstr>High Grade Serous Ca, Glandular Spaces</vt:lpstr>
      <vt:lpstr>High Grade Serous Ca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Low- vs High Grade Serous Carcinoma Survival</vt:lpstr>
      <vt:lpstr>PowerPoint Presentation</vt:lpstr>
      <vt:lpstr>      Mucinous Borderline Tumor  </vt:lpstr>
      <vt:lpstr>Mucinous Borderline Tumor with Microinvasion</vt:lpstr>
      <vt:lpstr>Microinvasive Mucinous Carcinoma</vt:lpstr>
      <vt:lpstr>Microinvasive Mucinous Carcinoma</vt:lpstr>
      <vt:lpstr>PowerPoint Presentation</vt:lpstr>
      <vt:lpstr>PowerPoint Presentation</vt:lpstr>
      <vt:lpstr>     Invasive Mucinous Carcinoma</vt:lpstr>
      <vt:lpstr>PowerPoint Presentation</vt:lpstr>
      <vt:lpstr>Mucinous Carcinoma </vt:lpstr>
      <vt:lpstr>Molecular Alterations in Ovarian Mucinous Carcinoma</vt:lpstr>
      <vt:lpstr>Anaplastic Carcinoma</vt:lpstr>
      <vt:lpstr>Endometrioid Borderline Tumor </vt:lpstr>
      <vt:lpstr>Endometrioid Borderline Tumor </vt:lpstr>
      <vt:lpstr>Endometrioid Carcinoma </vt:lpstr>
      <vt:lpstr>Endometrioid Carcinoma </vt:lpstr>
      <vt:lpstr>Endometrioid Carcinoma </vt:lpstr>
      <vt:lpstr>PowerPoint Presentation</vt:lpstr>
      <vt:lpstr>PowerPoint Presentation</vt:lpstr>
      <vt:lpstr>Endometrioid and Undifferentiated Carcinoma (Dedifferentiated Carcinoma)</vt:lpstr>
      <vt:lpstr>PowerPoint Presentation</vt:lpstr>
      <vt:lpstr>PowerPoint Presentation</vt:lpstr>
      <vt:lpstr>PowerPoint Presentation</vt:lpstr>
      <vt:lpstr>PowerPoint Presentation</vt:lpstr>
      <vt:lpstr>Endometrioid Carcinoma </vt:lpstr>
      <vt:lpstr>PowerPoint Presentation</vt:lpstr>
      <vt:lpstr>PowerPoint Presentation</vt:lpstr>
      <vt:lpstr>PowerPoint Presentation</vt:lpstr>
      <vt:lpstr>Seromucinous Carcinoma Arising in a Seromucinous Borderline Exists, but It Is a Rare Tumor</vt:lpstr>
      <vt:lpstr>Brenner Tumor</vt:lpstr>
      <vt:lpstr>PowerPoint Presentation</vt:lpstr>
      <vt:lpstr>Malignant Brenner Tumor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Malpica,Anais</dc:creator>
  <cp:lastModifiedBy>Malpica,Anais</cp:lastModifiedBy>
  <cp:revision>25</cp:revision>
  <dcterms:created xsi:type="dcterms:W3CDTF">2022-05-27T12:01:04Z</dcterms:created>
  <dcterms:modified xsi:type="dcterms:W3CDTF">2022-10-12T03:24:18Z</dcterms:modified>
</cp:coreProperties>
</file>